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8FCBE9-580F-4978-8880-2B4001AF04C7}" v="240" dt="2023-02-03T15:15:26.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MacMillan" userId="3c200463-4406-447c-81aa-bdf6ab8d3ae4" providerId="ADAL" clId="{AE8FCBE9-580F-4978-8880-2B4001AF04C7}"/>
    <pc:docChg chg="modSld">
      <pc:chgData name="Susan MacMillan" userId="3c200463-4406-447c-81aa-bdf6ab8d3ae4" providerId="ADAL" clId="{AE8FCBE9-580F-4978-8880-2B4001AF04C7}" dt="2023-02-03T15:15:26.734" v="239" actId="962"/>
      <pc:docMkLst>
        <pc:docMk/>
      </pc:docMkLst>
      <pc:sldChg chg="modSp mod">
        <pc:chgData name="Susan MacMillan" userId="3c200463-4406-447c-81aa-bdf6ab8d3ae4" providerId="ADAL" clId="{AE8FCBE9-580F-4978-8880-2B4001AF04C7}" dt="2023-02-03T15:15:26.734" v="239" actId="962"/>
        <pc:sldMkLst>
          <pc:docMk/>
          <pc:sldMk cId="2076962196" sldId="260"/>
        </pc:sldMkLst>
        <pc:spChg chg="mod">
          <ac:chgData name="Susan MacMillan" userId="3c200463-4406-447c-81aa-bdf6ab8d3ae4" providerId="ADAL" clId="{AE8FCBE9-580F-4978-8880-2B4001AF04C7}" dt="2023-02-03T15:15:26.734" v="239" actId="962"/>
          <ac:spMkLst>
            <pc:docMk/>
            <pc:sldMk cId="2076962196" sldId="260"/>
            <ac:spMk id="4" creationId="{B58C51B6-FA2D-217F-806D-2FB0AB2248C8}"/>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165E99-8259-475C-8E8E-BB2553494F94}"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B70443A-92DE-4CC0-B24B-6BA2FC0C6989}">
      <dgm:prSet custT="1"/>
      <dgm:spPr/>
      <dgm:t>
        <a:bodyPr/>
        <a:lstStyle/>
        <a:p>
          <a:pPr algn="l">
            <a:lnSpc>
              <a:spcPct val="100000"/>
            </a:lnSpc>
          </a:pPr>
          <a:r>
            <a:rPr lang="en-GB" sz="1300"/>
            <a:t>Staff has been using multi-factor to access email for over 6 months</a:t>
          </a:r>
          <a:r>
            <a:rPr lang="en-GB" sz="1300" b="1"/>
            <a:t>. Soon, you’ll need multi-factor to access other key services </a:t>
          </a:r>
          <a:r>
            <a:rPr lang="en-GB" sz="1300"/>
            <a:t>such as VPN, CoreHR, and Moodle. </a:t>
          </a:r>
          <a:endParaRPr lang="en-US" sz="1300"/>
        </a:p>
      </dgm:t>
      <dgm:extLst>
        <a:ext uri="{E40237B7-FDA0-4F09-8148-C483321AD2D9}">
          <dgm14:cNvPr xmlns:dgm14="http://schemas.microsoft.com/office/drawing/2010/diagram" id="0" name="" descr="Staff have been using multi-factor for email and will need multi-factor to access other key services such as VPN, CoreHR, and Moodle. &#10;"/>
        </a:ext>
      </dgm:extLst>
    </dgm:pt>
    <dgm:pt modelId="{9FA5DA70-5CD3-4CEB-9A98-460718D6EE62}" type="parTrans" cxnId="{E68D389A-64C0-4A70-B273-FC442A8E9D03}">
      <dgm:prSet/>
      <dgm:spPr/>
      <dgm:t>
        <a:bodyPr/>
        <a:lstStyle/>
        <a:p>
          <a:endParaRPr lang="en-US"/>
        </a:p>
      </dgm:t>
    </dgm:pt>
    <dgm:pt modelId="{0922E7A1-0EDF-4B81-B572-FA41EE44CED2}" type="sibTrans" cxnId="{E68D389A-64C0-4A70-B273-FC442A8E9D03}">
      <dgm:prSet/>
      <dgm:spPr/>
      <dgm:t>
        <a:bodyPr/>
        <a:lstStyle/>
        <a:p>
          <a:endParaRPr lang="en-US"/>
        </a:p>
      </dgm:t>
    </dgm:pt>
    <dgm:pt modelId="{F5130A9B-084D-4569-B65F-156D33E1184C}">
      <dgm:prSet custT="1"/>
      <dgm:spPr/>
      <dgm:t>
        <a:bodyPr/>
        <a:lstStyle/>
        <a:p>
          <a:pPr algn="l">
            <a:lnSpc>
              <a:spcPct val="100000"/>
            </a:lnSpc>
          </a:pPr>
          <a:r>
            <a:rPr lang="en-GB" sz="1300"/>
            <a:t>This will allow you to move seamlessly between services and login less frequently, as a login on one service will give you access to others, for example, if you have logged in recently to check email, you will be able to access MyGlasgow portal without entering your password again</a:t>
          </a:r>
          <a:endParaRPr lang="en-US" sz="1300"/>
        </a:p>
      </dgm:t>
      <dgm:extLst>
        <a:ext uri="{E40237B7-FDA0-4F09-8148-C483321AD2D9}">
          <dgm14:cNvPr xmlns:dgm14="http://schemas.microsoft.com/office/drawing/2010/diagram" id="0" name="" descr="Multi-factor allows you to move seamlessly between services and login less frequently, as a login on one service will give you access to others&#10;"/>
        </a:ext>
      </dgm:extLst>
    </dgm:pt>
    <dgm:pt modelId="{9EDCACBD-ACC3-4698-929A-138302926FAE}" type="parTrans" cxnId="{21FE190C-A8F2-43FC-9C18-ECCB34CB2C64}">
      <dgm:prSet/>
      <dgm:spPr/>
      <dgm:t>
        <a:bodyPr/>
        <a:lstStyle/>
        <a:p>
          <a:endParaRPr lang="en-US"/>
        </a:p>
      </dgm:t>
    </dgm:pt>
    <dgm:pt modelId="{09D6D830-F856-4EE9-9B22-2514F59D1F5C}" type="sibTrans" cxnId="{21FE190C-A8F2-43FC-9C18-ECCB34CB2C64}">
      <dgm:prSet/>
      <dgm:spPr/>
      <dgm:t>
        <a:bodyPr/>
        <a:lstStyle/>
        <a:p>
          <a:endParaRPr lang="en-US"/>
        </a:p>
      </dgm:t>
    </dgm:pt>
    <dgm:pt modelId="{4414E06E-F79D-4DF6-A88D-6076EA63498C}">
      <dgm:prSet custT="1"/>
      <dgm:spPr/>
      <dgm:t>
        <a:bodyPr/>
        <a:lstStyle/>
        <a:p>
          <a:pPr algn="l">
            <a:lnSpc>
              <a:spcPct val="100000"/>
            </a:lnSpc>
          </a:pPr>
          <a:r>
            <a:rPr lang="en-GB" sz="1300"/>
            <a:t>Separate communications are being issued but if you have any concerns then please raise these</a:t>
          </a:r>
          <a:r>
            <a:rPr lang="en-GB" sz="1400"/>
            <a:t>.</a:t>
          </a:r>
          <a:endParaRPr lang="en-US" sz="1400"/>
        </a:p>
      </dgm:t>
      <dgm:extLst>
        <a:ext uri="{E40237B7-FDA0-4F09-8148-C483321AD2D9}">
          <dgm14:cNvPr xmlns:dgm14="http://schemas.microsoft.com/office/drawing/2010/diagram" id="0" name="" descr="Separate communications are being issued &#10;"/>
        </a:ext>
      </dgm:extLst>
    </dgm:pt>
    <dgm:pt modelId="{5549F6A0-2D88-4774-925D-9719F3B57043}" type="parTrans" cxnId="{629038C4-7DF5-4229-BF6C-C9BB5325FC8D}">
      <dgm:prSet/>
      <dgm:spPr/>
      <dgm:t>
        <a:bodyPr/>
        <a:lstStyle/>
        <a:p>
          <a:endParaRPr lang="en-US"/>
        </a:p>
      </dgm:t>
    </dgm:pt>
    <dgm:pt modelId="{21917CFF-2769-4FCF-8D91-412FD3493060}" type="sibTrans" cxnId="{629038C4-7DF5-4229-BF6C-C9BB5325FC8D}">
      <dgm:prSet/>
      <dgm:spPr/>
      <dgm:t>
        <a:bodyPr/>
        <a:lstStyle/>
        <a:p>
          <a:endParaRPr lang="en-US"/>
        </a:p>
      </dgm:t>
    </dgm:pt>
    <dgm:pt modelId="{9452C2E2-9CF0-468D-86D7-7339CC044E49}" type="pres">
      <dgm:prSet presAssocID="{AE165E99-8259-475C-8E8E-BB2553494F94}" presName="root" presStyleCnt="0">
        <dgm:presLayoutVars>
          <dgm:dir/>
          <dgm:resizeHandles val="exact"/>
        </dgm:presLayoutVars>
      </dgm:prSet>
      <dgm:spPr/>
    </dgm:pt>
    <dgm:pt modelId="{11CCC6CC-2905-4152-B7B1-8F4413EFF586}" type="pres">
      <dgm:prSet presAssocID="{6B70443A-92DE-4CC0-B24B-6BA2FC0C6989}" presName="compNode" presStyleCnt="0"/>
      <dgm:spPr/>
    </dgm:pt>
    <dgm:pt modelId="{AC192695-4AAF-489F-9B5D-1CFB4F34CF8F}" type="pres">
      <dgm:prSet presAssocID="{6B70443A-92DE-4CC0-B24B-6BA2FC0C698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860B711-4244-48F5-B344-E3093271BE98}" type="pres">
      <dgm:prSet presAssocID="{6B70443A-92DE-4CC0-B24B-6BA2FC0C6989}" presName="spaceRect" presStyleCnt="0"/>
      <dgm:spPr/>
    </dgm:pt>
    <dgm:pt modelId="{E33B975D-90EF-4A42-9399-CF0052058D25}" type="pres">
      <dgm:prSet presAssocID="{6B70443A-92DE-4CC0-B24B-6BA2FC0C6989}" presName="textRect" presStyleLbl="revTx" presStyleIdx="0" presStyleCnt="3" custLinFactNeighborX="5322" custLinFactNeighborY="-1724">
        <dgm:presLayoutVars>
          <dgm:chMax val="1"/>
          <dgm:chPref val="1"/>
        </dgm:presLayoutVars>
      </dgm:prSet>
      <dgm:spPr/>
    </dgm:pt>
    <dgm:pt modelId="{FE3551CC-4E1F-4267-85B4-A43F57639F47}" type="pres">
      <dgm:prSet presAssocID="{0922E7A1-0EDF-4B81-B572-FA41EE44CED2}" presName="sibTrans" presStyleCnt="0"/>
      <dgm:spPr/>
    </dgm:pt>
    <dgm:pt modelId="{D0F442DA-5223-4B22-8E6D-FE881F1C5565}" type="pres">
      <dgm:prSet presAssocID="{F5130A9B-084D-4569-B65F-156D33E1184C}" presName="compNode" presStyleCnt="0"/>
      <dgm:spPr/>
    </dgm:pt>
    <dgm:pt modelId="{66462DB5-5A02-44B0-BDE4-3B7C6EB19AED}" type="pres">
      <dgm:prSet presAssocID="{F5130A9B-084D-4569-B65F-156D33E1184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6163283-36DC-47C9-9BBE-0E4181CCA978}" type="pres">
      <dgm:prSet presAssocID="{F5130A9B-084D-4569-B65F-156D33E1184C}" presName="spaceRect" presStyleCnt="0"/>
      <dgm:spPr/>
    </dgm:pt>
    <dgm:pt modelId="{FC0319C2-36FA-46A5-9730-A3E5599EACC9}" type="pres">
      <dgm:prSet presAssocID="{F5130A9B-084D-4569-B65F-156D33E1184C}" presName="textRect" presStyleLbl="revTx" presStyleIdx="1" presStyleCnt="3" custScaleX="117153" custLinFactNeighborX="9192" custLinFactNeighborY="-862">
        <dgm:presLayoutVars>
          <dgm:chMax val="1"/>
          <dgm:chPref val="1"/>
        </dgm:presLayoutVars>
      </dgm:prSet>
      <dgm:spPr/>
    </dgm:pt>
    <dgm:pt modelId="{C74D9A83-C974-41C0-830E-6453E7D5544A}" type="pres">
      <dgm:prSet presAssocID="{09D6D830-F856-4EE9-9B22-2514F59D1F5C}" presName="sibTrans" presStyleCnt="0"/>
      <dgm:spPr/>
    </dgm:pt>
    <dgm:pt modelId="{E03C8A58-83AC-4551-A1FA-A8E129398E4F}" type="pres">
      <dgm:prSet presAssocID="{4414E06E-F79D-4DF6-A88D-6076EA63498C}" presName="compNode" presStyleCnt="0"/>
      <dgm:spPr/>
    </dgm:pt>
    <dgm:pt modelId="{71463A91-3AA4-4323-AFA1-788ED0FDC5E1}" type="pres">
      <dgm:prSet presAssocID="{4414E06E-F79D-4DF6-A88D-6076EA63498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992EAF6F-1A0E-4F61-8CB5-0C334A14B694}" type="pres">
      <dgm:prSet presAssocID="{4414E06E-F79D-4DF6-A88D-6076EA63498C}" presName="spaceRect" presStyleCnt="0"/>
      <dgm:spPr/>
    </dgm:pt>
    <dgm:pt modelId="{2CF54A76-8B3B-4EC9-AEDE-04027B9B67F6}" type="pres">
      <dgm:prSet presAssocID="{4414E06E-F79D-4DF6-A88D-6076EA63498C}" presName="textRect" presStyleLbl="revTx" presStyleIdx="2" presStyleCnt="3" custLinFactNeighborX="3871">
        <dgm:presLayoutVars>
          <dgm:chMax val="1"/>
          <dgm:chPref val="1"/>
        </dgm:presLayoutVars>
      </dgm:prSet>
      <dgm:spPr/>
    </dgm:pt>
  </dgm:ptLst>
  <dgm:cxnLst>
    <dgm:cxn modelId="{ACCB9A05-0320-427E-A36B-032BA304E325}" type="presOf" srcId="{AE165E99-8259-475C-8E8E-BB2553494F94}" destId="{9452C2E2-9CF0-468D-86D7-7339CC044E49}" srcOrd="0" destOrd="0" presId="urn:microsoft.com/office/officeart/2018/2/layout/IconLabelList"/>
    <dgm:cxn modelId="{21FE190C-A8F2-43FC-9C18-ECCB34CB2C64}" srcId="{AE165E99-8259-475C-8E8E-BB2553494F94}" destId="{F5130A9B-084D-4569-B65F-156D33E1184C}" srcOrd="1" destOrd="0" parTransId="{9EDCACBD-ACC3-4698-929A-138302926FAE}" sibTransId="{09D6D830-F856-4EE9-9B22-2514F59D1F5C}"/>
    <dgm:cxn modelId="{CBF6442B-1AAC-40A2-8871-0E97B34070E1}" type="presOf" srcId="{F5130A9B-084D-4569-B65F-156D33E1184C}" destId="{FC0319C2-36FA-46A5-9730-A3E5599EACC9}" srcOrd="0" destOrd="0" presId="urn:microsoft.com/office/officeart/2018/2/layout/IconLabelList"/>
    <dgm:cxn modelId="{1D223C82-7436-4194-8722-2676DC3E4CDC}" type="presOf" srcId="{4414E06E-F79D-4DF6-A88D-6076EA63498C}" destId="{2CF54A76-8B3B-4EC9-AEDE-04027B9B67F6}" srcOrd="0" destOrd="0" presId="urn:microsoft.com/office/officeart/2018/2/layout/IconLabelList"/>
    <dgm:cxn modelId="{E68D389A-64C0-4A70-B273-FC442A8E9D03}" srcId="{AE165E99-8259-475C-8E8E-BB2553494F94}" destId="{6B70443A-92DE-4CC0-B24B-6BA2FC0C6989}" srcOrd="0" destOrd="0" parTransId="{9FA5DA70-5CD3-4CEB-9A98-460718D6EE62}" sibTransId="{0922E7A1-0EDF-4B81-B572-FA41EE44CED2}"/>
    <dgm:cxn modelId="{AEF180B4-0EBA-4FEC-B702-30460BE57AC2}" type="presOf" srcId="{6B70443A-92DE-4CC0-B24B-6BA2FC0C6989}" destId="{E33B975D-90EF-4A42-9399-CF0052058D25}" srcOrd="0" destOrd="0" presId="urn:microsoft.com/office/officeart/2018/2/layout/IconLabelList"/>
    <dgm:cxn modelId="{629038C4-7DF5-4229-BF6C-C9BB5325FC8D}" srcId="{AE165E99-8259-475C-8E8E-BB2553494F94}" destId="{4414E06E-F79D-4DF6-A88D-6076EA63498C}" srcOrd="2" destOrd="0" parTransId="{5549F6A0-2D88-4774-925D-9719F3B57043}" sibTransId="{21917CFF-2769-4FCF-8D91-412FD3493060}"/>
    <dgm:cxn modelId="{8F67B854-C885-461A-B797-D162EBF5BF65}" type="presParOf" srcId="{9452C2E2-9CF0-468D-86D7-7339CC044E49}" destId="{11CCC6CC-2905-4152-B7B1-8F4413EFF586}" srcOrd="0" destOrd="0" presId="urn:microsoft.com/office/officeart/2018/2/layout/IconLabelList"/>
    <dgm:cxn modelId="{A7C107D2-C45E-46B3-9210-23D5AA1154F8}" type="presParOf" srcId="{11CCC6CC-2905-4152-B7B1-8F4413EFF586}" destId="{AC192695-4AAF-489F-9B5D-1CFB4F34CF8F}" srcOrd="0" destOrd="0" presId="urn:microsoft.com/office/officeart/2018/2/layout/IconLabelList"/>
    <dgm:cxn modelId="{C2EC3DEC-65F1-47B0-ACFB-8614D6EFE735}" type="presParOf" srcId="{11CCC6CC-2905-4152-B7B1-8F4413EFF586}" destId="{3860B711-4244-48F5-B344-E3093271BE98}" srcOrd="1" destOrd="0" presId="urn:microsoft.com/office/officeart/2018/2/layout/IconLabelList"/>
    <dgm:cxn modelId="{FC4CB484-6658-45FB-B6FA-CA5EC1697B25}" type="presParOf" srcId="{11CCC6CC-2905-4152-B7B1-8F4413EFF586}" destId="{E33B975D-90EF-4A42-9399-CF0052058D25}" srcOrd="2" destOrd="0" presId="urn:microsoft.com/office/officeart/2018/2/layout/IconLabelList"/>
    <dgm:cxn modelId="{F3792D07-545C-4327-AB03-696CE76BD4AB}" type="presParOf" srcId="{9452C2E2-9CF0-468D-86D7-7339CC044E49}" destId="{FE3551CC-4E1F-4267-85B4-A43F57639F47}" srcOrd="1" destOrd="0" presId="urn:microsoft.com/office/officeart/2018/2/layout/IconLabelList"/>
    <dgm:cxn modelId="{F0591EDA-2D8E-4139-975A-10D86413A7DA}" type="presParOf" srcId="{9452C2E2-9CF0-468D-86D7-7339CC044E49}" destId="{D0F442DA-5223-4B22-8E6D-FE881F1C5565}" srcOrd="2" destOrd="0" presId="urn:microsoft.com/office/officeart/2018/2/layout/IconLabelList"/>
    <dgm:cxn modelId="{EA3BE898-BBDB-4BB1-8677-1C4611DEC603}" type="presParOf" srcId="{D0F442DA-5223-4B22-8E6D-FE881F1C5565}" destId="{66462DB5-5A02-44B0-BDE4-3B7C6EB19AED}" srcOrd="0" destOrd="0" presId="urn:microsoft.com/office/officeart/2018/2/layout/IconLabelList"/>
    <dgm:cxn modelId="{262F1440-740A-403B-ADE7-743C92107895}" type="presParOf" srcId="{D0F442DA-5223-4B22-8E6D-FE881F1C5565}" destId="{86163283-36DC-47C9-9BBE-0E4181CCA978}" srcOrd="1" destOrd="0" presId="urn:microsoft.com/office/officeart/2018/2/layout/IconLabelList"/>
    <dgm:cxn modelId="{FEB13E14-E052-4F9E-9A4F-7C28F083136C}" type="presParOf" srcId="{D0F442DA-5223-4B22-8E6D-FE881F1C5565}" destId="{FC0319C2-36FA-46A5-9730-A3E5599EACC9}" srcOrd="2" destOrd="0" presId="urn:microsoft.com/office/officeart/2018/2/layout/IconLabelList"/>
    <dgm:cxn modelId="{BA067693-3F5F-420C-A1A2-6CC240F368AC}" type="presParOf" srcId="{9452C2E2-9CF0-468D-86D7-7339CC044E49}" destId="{C74D9A83-C974-41C0-830E-6453E7D5544A}" srcOrd="3" destOrd="0" presId="urn:microsoft.com/office/officeart/2018/2/layout/IconLabelList"/>
    <dgm:cxn modelId="{D4BA4043-0FDC-452A-B840-D1C987484F30}" type="presParOf" srcId="{9452C2E2-9CF0-468D-86D7-7339CC044E49}" destId="{E03C8A58-83AC-4551-A1FA-A8E129398E4F}" srcOrd="4" destOrd="0" presId="urn:microsoft.com/office/officeart/2018/2/layout/IconLabelList"/>
    <dgm:cxn modelId="{4D60EE18-09B8-4619-968C-A7C3F5B069F6}" type="presParOf" srcId="{E03C8A58-83AC-4551-A1FA-A8E129398E4F}" destId="{71463A91-3AA4-4323-AFA1-788ED0FDC5E1}" srcOrd="0" destOrd="0" presId="urn:microsoft.com/office/officeart/2018/2/layout/IconLabelList"/>
    <dgm:cxn modelId="{C86C392D-8CE9-4EB8-BFE5-7D717459C9D4}" type="presParOf" srcId="{E03C8A58-83AC-4551-A1FA-A8E129398E4F}" destId="{992EAF6F-1A0E-4F61-8CB5-0C334A14B694}" srcOrd="1" destOrd="0" presId="urn:microsoft.com/office/officeart/2018/2/layout/IconLabelList"/>
    <dgm:cxn modelId="{B45C27C9-8B95-47F3-8FB8-67937A373C25}" type="presParOf" srcId="{E03C8A58-83AC-4551-A1FA-A8E129398E4F}" destId="{2CF54A76-8B3B-4EC9-AEDE-04027B9B67F6}"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CE988B-04CB-42B5-8631-E0B017FFA180}"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90041D7D-DC73-4275-AC9D-6A3C1BEA8A7F}">
      <dgm:prSet/>
      <dgm:spPr>
        <a:solidFill>
          <a:schemeClr val="accent2">
            <a:lumMod val="75000"/>
          </a:schemeClr>
        </a:solidFill>
      </dgm:spPr>
      <dgm:t>
        <a:bodyPr/>
        <a:lstStyle/>
        <a:p>
          <a:pPr algn="l"/>
          <a:r>
            <a:rPr lang="en-GB"/>
            <a:t>It is important that we understand how security relates to our day to day working life and is important for us to be able to identify suspicious situations which should be reported.</a:t>
          </a:r>
          <a:endParaRPr lang="en-US"/>
        </a:p>
      </dgm:t>
      <dgm:extLst>
        <a:ext uri="{E40237B7-FDA0-4F09-8148-C483321AD2D9}">
          <dgm14:cNvPr xmlns:dgm14="http://schemas.microsoft.com/office/drawing/2010/diagram" id="0" name="" descr="Important to understand how security relates to our day to day working life and identify suspicious situations which should be reported"/>
        </a:ext>
      </dgm:extLst>
    </dgm:pt>
    <dgm:pt modelId="{5CDD2EB9-A76B-4C51-9BF3-ABD1B70C5DD9}" type="parTrans" cxnId="{FDAA8870-BF64-4C2C-B1FA-5852228D149C}">
      <dgm:prSet/>
      <dgm:spPr/>
      <dgm:t>
        <a:bodyPr/>
        <a:lstStyle/>
        <a:p>
          <a:endParaRPr lang="en-US"/>
        </a:p>
      </dgm:t>
    </dgm:pt>
    <dgm:pt modelId="{BAEEAAAE-8704-44B3-BA93-48F76A44D325}" type="sibTrans" cxnId="{FDAA8870-BF64-4C2C-B1FA-5852228D149C}">
      <dgm:prSet/>
      <dgm:spPr/>
      <dgm:t>
        <a:bodyPr/>
        <a:lstStyle/>
        <a:p>
          <a:endParaRPr lang="en-US"/>
        </a:p>
      </dgm:t>
    </dgm:pt>
    <dgm:pt modelId="{3F6843C5-930B-4806-B49E-C3D46CE435EB}">
      <dgm:prSet/>
      <dgm:spPr>
        <a:gradFill rotWithShape="0">
          <a:gsLst>
            <a:gs pos="0">
              <a:schemeClr val="tx2">
                <a:lumMod val="60000"/>
                <a:lumOff val="40000"/>
              </a:schemeClr>
            </a:gs>
            <a:gs pos="50000">
              <a:schemeClr val="accent1">
                <a:lumMod val="75000"/>
              </a:schemeClr>
            </a:gs>
            <a:gs pos="100000">
              <a:schemeClr val="accent1">
                <a:lumMod val="75000"/>
              </a:schemeClr>
            </a:gs>
          </a:gsLst>
        </a:gradFill>
      </dgm:spPr>
      <dgm:t>
        <a:bodyPr/>
        <a:lstStyle/>
        <a:p>
          <a:pPr algn="l"/>
          <a:r>
            <a:rPr lang="en-GB"/>
            <a:t>There is a training and awareness course available on Moodle, which is available to all employees. </a:t>
          </a:r>
          <a:endParaRPr lang="en-US"/>
        </a:p>
      </dgm:t>
      <dgm:extLst>
        <a:ext uri="{E40237B7-FDA0-4F09-8148-C483321AD2D9}">
          <dgm14:cNvPr xmlns:dgm14="http://schemas.microsoft.com/office/drawing/2010/diagram" id="0" name="" descr="Training and awareness moodle course available to all staff"/>
        </a:ext>
      </dgm:extLst>
    </dgm:pt>
    <dgm:pt modelId="{E8B3E9A6-10BD-4BB0-9362-BF45C53A260E}" type="parTrans" cxnId="{7D46B660-46D9-49A6-BF7F-EC969FF1BFBF}">
      <dgm:prSet/>
      <dgm:spPr/>
      <dgm:t>
        <a:bodyPr/>
        <a:lstStyle/>
        <a:p>
          <a:endParaRPr lang="en-US"/>
        </a:p>
      </dgm:t>
    </dgm:pt>
    <dgm:pt modelId="{F65C5D35-02B2-46DB-8116-C9AB4BA11B13}" type="sibTrans" cxnId="{7D46B660-46D9-49A6-BF7F-EC969FF1BFBF}">
      <dgm:prSet/>
      <dgm:spPr/>
      <dgm:t>
        <a:bodyPr/>
        <a:lstStyle/>
        <a:p>
          <a:endParaRPr lang="en-US"/>
        </a:p>
      </dgm:t>
    </dgm:pt>
    <dgm:pt modelId="{D1F0BB80-B846-4C69-8E37-2EE2170A837B}">
      <dgm:prSet/>
      <dgm:spPr>
        <a:gradFill rotWithShape="0">
          <a:gsLst>
            <a:gs pos="50000">
              <a:schemeClr val="accent4">
                <a:lumMod val="75000"/>
              </a:schemeClr>
            </a:gs>
            <a:gs pos="100000">
              <a:schemeClr val="accent4">
                <a:lumMod val="75000"/>
              </a:schemeClr>
            </a:gs>
          </a:gsLst>
          <a:lin ang="5400000" scaled="0"/>
        </a:gradFill>
      </dgm:spPr>
      <dgm:t>
        <a:bodyPr/>
        <a:lstStyle/>
        <a:p>
          <a:pPr algn="l"/>
          <a:r>
            <a:rPr lang="en-GB" b="1"/>
            <a:t>This course is mandatory and any staff who have not yet completed it should prioritise it as soon as is practically possible.   </a:t>
          </a:r>
          <a:endParaRPr lang="en-US"/>
        </a:p>
      </dgm:t>
      <dgm:extLst>
        <a:ext uri="{E40237B7-FDA0-4F09-8148-C483321AD2D9}">
          <dgm14:cNvPr xmlns:dgm14="http://schemas.microsoft.com/office/drawing/2010/diagram" id="0" name="" descr="Training and awareness course on moodle is mandatory"/>
        </a:ext>
      </dgm:extLst>
    </dgm:pt>
    <dgm:pt modelId="{CCA62227-6B7F-44E1-B46B-5D76DCC655B4}" type="parTrans" cxnId="{0005942E-4161-4C0C-B27B-531BAAE6A043}">
      <dgm:prSet/>
      <dgm:spPr/>
      <dgm:t>
        <a:bodyPr/>
        <a:lstStyle/>
        <a:p>
          <a:endParaRPr lang="en-US"/>
        </a:p>
      </dgm:t>
    </dgm:pt>
    <dgm:pt modelId="{D13BBC82-9D5C-4494-A657-D0B9FF61CFE2}" type="sibTrans" cxnId="{0005942E-4161-4C0C-B27B-531BAAE6A043}">
      <dgm:prSet/>
      <dgm:spPr/>
      <dgm:t>
        <a:bodyPr/>
        <a:lstStyle/>
        <a:p>
          <a:endParaRPr lang="en-US"/>
        </a:p>
      </dgm:t>
    </dgm:pt>
    <dgm:pt modelId="{2EA768F9-70C7-4EFC-99DA-8E163BD01E2C}" type="pres">
      <dgm:prSet presAssocID="{0FCE988B-04CB-42B5-8631-E0B017FFA180}" presName="diagram" presStyleCnt="0">
        <dgm:presLayoutVars>
          <dgm:dir/>
          <dgm:resizeHandles val="exact"/>
        </dgm:presLayoutVars>
      </dgm:prSet>
      <dgm:spPr/>
    </dgm:pt>
    <dgm:pt modelId="{89F8FB06-2D23-4B2F-B4F8-B632AD371C1E}" type="pres">
      <dgm:prSet presAssocID="{90041D7D-DC73-4275-AC9D-6A3C1BEA8A7F}" presName="node" presStyleLbl="node1" presStyleIdx="0" presStyleCnt="3" custScaleX="224522" custScaleY="53449">
        <dgm:presLayoutVars>
          <dgm:bulletEnabled val="1"/>
        </dgm:presLayoutVars>
      </dgm:prSet>
      <dgm:spPr/>
    </dgm:pt>
    <dgm:pt modelId="{4838A5AD-00DB-4470-B15F-5A69203FC2F0}" type="pres">
      <dgm:prSet presAssocID="{BAEEAAAE-8704-44B3-BA93-48F76A44D325}" presName="sibTrans" presStyleCnt="0"/>
      <dgm:spPr/>
    </dgm:pt>
    <dgm:pt modelId="{1922A61A-ABA4-4210-894B-EAE9C6C1A6C4}" type="pres">
      <dgm:prSet presAssocID="{3F6843C5-930B-4806-B49E-C3D46CE435EB}" presName="node" presStyleLbl="node1" presStyleIdx="1" presStyleCnt="3" custLinFactNeighborX="-7281" custLinFactNeighborY="-5559">
        <dgm:presLayoutVars>
          <dgm:bulletEnabled val="1"/>
        </dgm:presLayoutVars>
      </dgm:prSet>
      <dgm:spPr/>
    </dgm:pt>
    <dgm:pt modelId="{2650153E-DC51-4E21-99BC-3CAAE5C93302}" type="pres">
      <dgm:prSet presAssocID="{F65C5D35-02B2-46DB-8116-C9AB4BA11B13}" presName="sibTrans" presStyleCnt="0"/>
      <dgm:spPr/>
    </dgm:pt>
    <dgm:pt modelId="{FF02D2F7-9993-46F9-84B5-CAAB1C45001D}" type="pres">
      <dgm:prSet presAssocID="{D1F0BB80-B846-4C69-8E37-2EE2170A837B}" presName="node" presStyleLbl="node1" presStyleIdx="2" presStyleCnt="3" custLinFactNeighborX="7564" custLinFactNeighborY="-5559">
        <dgm:presLayoutVars>
          <dgm:bulletEnabled val="1"/>
        </dgm:presLayoutVars>
      </dgm:prSet>
      <dgm:spPr/>
    </dgm:pt>
  </dgm:ptLst>
  <dgm:cxnLst>
    <dgm:cxn modelId="{0005942E-4161-4C0C-B27B-531BAAE6A043}" srcId="{0FCE988B-04CB-42B5-8631-E0B017FFA180}" destId="{D1F0BB80-B846-4C69-8E37-2EE2170A837B}" srcOrd="2" destOrd="0" parTransId="{CCA62227-6B7F-44E1-B46B-5D76DCC655B4}" sibTransId="{D13BBC82-9D5C-4494-A657-D0B9FF61CFE2}"/>
    <dgm:cxn modelId="{7D46B660-46D9-49A6-BF7F-EC969FF1BFBF}" srcId="{0FCE988B-04CB-42B5-8631-E0B017FFA180}" destId="{3F6843C5-930B-4806-B49E-C3D46CE435EB}" srcOrd="1" destOrd="0" parTransId="{E8B3E9A6-10BD-4BB0-9362-BF45C53A260E}" sibTransId="{F65C5D35-02B2-46DB-8116-C9AB4BA11B13}"/>
    <dgm:cxn modelId="{EDAE5743-0346-4540-964A-59A65892C2C8}" type="presOf" srcId="{0FCE988B-04CB-42B5-8631-E0B017FFA180}" destId="{2EA768F9-70C7-4EFC-99DA-8E163BD01E2C}" srcOrd="0" destOrd="0" presId="urn:microsoft.com/office/officeart/2005/8/layout/default"/>
    <dgm:cxn modelId="{FDAA8870-BF64-4C2C-B1FA-5852228D149C}" srcId="{0FCE988B-04CB-42B5-8631-E0B017FFA180}" destId="{90041D7D-DC73-4275-AC9D-6A3C1BEA8A7F}" srcOrd="0" destOrd="0" parTransId="{5CDD2EB9-A76B-4C51-9BF3-ABD1B70C5DD9}" sibTransId="{BAEEAAAE-8704-44B3-BA93-48F76A44D325}"/>
    <dgm:cxn modelId="{F9238D81-64EC-4328-840C-6C1019DF30F5}" type="presOf" srcId="{90041D7D-DC73-4275-AC9D-6A3C1BEA8A7F}" destId="{89F8FB06-2D23-4B2F-B4F8-B632AD371C1E}" srcOrd="0" destOrd="0" presId="urn:microsoft.com/office/officeart/2005/8/layout/default"/>
    <dgm:cxn modelId="{B11BFEAD-91B7-4F87-A993-BAABEE13F405}" type="presOf" srcId="{3F6843C5-930B-4806-B49E-C3D46CE435EB}" destId="{1922A61A-ABA4-4210-894B-EAE9C6C1A6C4}" srcOrd="0" destOrd="0" presId="urn:microsoft.com/office/officeart/2005/8/layout/default"/>
    <dgm:cxn modelId="{461015C0-5467-47B2-829F-7F94A360E7BB}" type="presOf" srcId="{D1F0BB80-B846-4C69-8E37-2EE2170A837B}" destId="{FF02D2F7-9993-46F9-84B5-CAAB1C45001D}" srcOrd="0" destOrd="0" presId="urn:microsoft.com/office/officeart/2005/8/layout/default"/>
    <dgm:cxn modelId="{EFAF907E-B0D0-4085-9D64-66744C049E8C}" type="presParOf" srcId="{2EA768F9-70C7-4EFC-99DA-8E163BD01E2C}" destId="{89F8FB06-2D23-4B2F-B4F8-B632AD371C1E}" srcOrd="0" destOrd="0" presId="urn:microsoft.com/office/officeart/2005/8/layout/default"/>
    <dgm:cxn modelId="{D8C84896-5CEE-4DCA-A178-1BCE5496308B}" type="presParOf" srcId="{2EA768F9-70C7-4EFC-99DA-8E163BD01E2C}" destId="{4838A5AD-00DB-4470-B15F-5A69203FC2F0}" srcOrd="1" destOrd="0" presId="urn:microsoft.com/office/officeart/2005/8/layout/default"/>
    <dgm:cxn modelId="{65CDB2D7-03BA-4942-ACB4-1745B80E3105}" type="presParOf" srcId="{2EA768F9-70C7-4EFC-99DA-8E163BD01E2C}" destId="{1922A61A-ABA4-4210-894B-EAE9C6C1A6C4}" srcOrd="2" destOrd="0" presId="urn:microsoft.com/office/officeart/2005/8/layout/default"/>
    <dgm:cxn modelId="{5588D450-AB0F-49BB-B9FC-B3FE58098ACA}" type="presParOf" srcId="{2EA768F9-70C7-4EFC-99DA-8E163BD01E2C}" destId="{2650153E-DC51-4E21-99BC-3CAAE5C93302}" srcOrd="3" destOrd="0" presId="urn:microsoft.com/office/officeart/2005/8/layout/default"/>
    <dgm:cxn modelId="{CE4F87D5-E399-4B12-AF77-D7FF8933FFA1}" type="presParOf" srcId="{2EA768F9-70C7-4EFC-99DA-8E163BD01E2C}" destId="{FF02D2F7-9993-46F9-84B5-CAAB1C45001D}"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192695-4AAF-489F-9B5D-1CFB4F34CF8F}">
      <dsp:nvSpPr>
        <dsp:cNvPr id="0" name=""/>
        <dsp:cNvSpPr/>
      </dsp:nvSpPr>
      <dsp:spPr>
        <a:xfrm>
          <a:off x="635875" y="222399"/>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3B975D-90EF-4A42-9399-CF0052058D25}">
      <dsp:nvSpPr>
        <dsp:cNvPr id="0" name=""/>
        <dsp:cNvSpPr/>
      </dsp:nvSpPr>
      <dsp:spPr>
        <a:xfrm>
          <a:off x="236671" y="1496922"/>
          <a:ext cx="1800000" cy="2018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100000"/>
            </a:lnSpc>
            <a:spcBef>
              <a:spcPct val="0"/>
            </a:spcBef>
            <a:spcAft>
              <a:spcPct val="35000"/>
            </a:spcAft>
            <a:buNone/>
          </a:pPr>
          <a:r>
            <a:rPr lang="en-GB" sz="1300" kern="1200"/>
            <a:t>Staff has been using multi-factor to access email for over 6 months</a:t>
          </a:r>
          <a:r>
            <a:rPr lang="en-GB" sz="1300" b="1" kern="1200"/>
            <a:t>. Soon, you’ll need multi-factor to access other key services </a:t>
          </a:r>
          <a:r>
            <a:rPr lang="en-GB" sz="1300" kern="1200"/>
            <a:t>such as VPN, CoreHR, and Moodle. </a:t>
          </a:r>
          <a:endParaRPr lang="en-US" sz="1300" kern="1200"/>
        </a:p>
      </dsp:txBody>
      <dsp:txXfrm>
        <a:off x="236671" y="1496922"/>
        <a:ext cx="1800000" cy="2018881"/>
      </dsp:txXfrm>
    </dsp:sp>
    <dsp:sp modelId="{66462DB5-5A02-44B0-BDE4-3B7C6EB19AED}">
      <dsp:nvSpPr>
        <dsp:cNvPr id="0" name=""/>
        <dsp:cNvSpPr/>
      </dsp:nvSpPr>
      <dsp:spPr>
        <a:xfrm>
          <a:off x="2905252" y="222399"/>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0319C2-36FA-46A5-9730-A3E5599EACC9}">
      <dsp:nvSpPr>
        <dsp:cNvPr id="0" name=""/>
        <dsp:cNvSpPr/>
      </dsp:nvSpPr>
      <dsp:spPr>
        <a:xfrm>
          <a:off x="2421331" y="1514325"/>
          <a:ext cx="2108754" cy="2018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100000"/>
            </a:lnSpc>
            <a:spcBef>
              <a:spcPct val="0"/>
            </a:spcBef>
            <a:spcAft>
              <a:spcPct val="35000"/>
            </a:spcAft>
            <a:buNone/>
          </a:pPr>
          <a:r>
            <a:rPr lang="en-GB" sz="1300" kern="1200"/>
            <a:t>This will allow you to move seamlessly between services and login less frequently, as a login on one service will give you access to others, for example, if you have logged in recently to check email, you will be able to access MyGlasgow portal without entering your password again</a:t>
          </a:r>
          <a:endParaRPr lang="en-US" sz="1300" kern="1200"/>
        </a:p>
      </dsp:txBody>
      <dsp:txXfrm>
        <a:off x="2421331" y="1514325"/>
        <a:ext cx="2108754" cy="2018881"/>
      </dsp:txXfrm>
    </dsp:sp>
    <dsp:sp modelId="{71463A91-3AA4-4323-AFA1-788ED0FDC5E1}">
      <dsp:nvSpPr>
        <dsp:cNvPr id="0" name=""/>
        <dsp:cNvSpPr/>
      </dsp:nvSpPr>
      <dsp:spPr>
        <a:xfrm>
          <a:off x="5174629" y="222399"/>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F54A76-8B3B-4EC9-AEDE-04027B9B67F6}">
      <dsp:nvSpPr>
        <dsp:cNvPr id="0" name=""/>
        <dsp:cNvSpPr/>
      </dsp:nvSpPr>
      <dsp:spPr>
        <a:xfrm>
          <a:off x="4749307" y="1531728"/>
          <a:ext cx="1800000" cy="2018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100000"/>
            </a:lnSpc>
            <a:spcBef>
              <a:spcPct val="0"/>
            </a:spcBef>
            <a:spcAft>
              <a:spcPct val="35000"/>
            </a:spcAft>
            <a:buNone/>
          </a:pPr>
          <a:r>
            <a:rPr lang="en-GB" sz="1300" kern="1200"/>
            <a:t>Separate communications are being issued but if you have any concerns then please raise these</a:t>
          </a:r>
          <a:r>
            <a:rPr lang="en-GB" sz="1400" kern="1200"/>
            <a:t>.</a:t>
          </a:r>
          <a:endParaRPr lang="en-US" sz="1400" kern="1200"/>
        </a:p>
      </dsp:txBody>
      <dsp:txXfrm>
        <a:off x="4749307" y="1531728"/>
        <a:ext cx="1800000" cy="20188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8FB06-2D23-4B2F-B4F8-B632AD371C1E}">
      <dsp:nvSpPr>
        <dsp:cNvPr id="0" name=""/>
        <dsp:cNvSpPr/>
      </dsp:nvSpPr>
      <dsp:spPr>
        <a:xfrm>
          <a:off x="700" y="158797"/>
          <a:ext cx="7986952" cy="1140809"/>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It is important that we understand how security relates to our day to day working life and is important for us to be able to identify suspicious situations which should be reported.</a:t>
          </a:r>
          <a:endParaRPr lang="en-US" sz="2300" kern="1200"/>
        </a:p>
      </dsp:txBody>
      <dsp:txXfrm>
        <a:off x="700" y="158797"/>
        <a:ext cx="7986952" cy="1140809"/>
      </dsp:txXfrm>
    </dsp:sp>
    <dsp:sp modelId="{1922A61A-ABA4-4210-894B-EAE9C6C1A6C4}">
      <dsp:nvSpPr>
        <dsp:cNvPr id="0" name=""/>
        <dsp:cNvSpPr/>
      </dsp:nvSpPr>
      <dsp:spPr>
        <a:xfrm>
          <a:off x="0" y="1536687"/>
          <a:ext cx="3557313" cy="2134388"/>
        </a:xfrm>
        <a:prstGeom prst="rect">
          <a:avLst/>
        </a:prstGeom>
        <a:gradFill rotWithShape="0">
          <a:gsLst>
            <a:gs pos="0">
              <a:schemeClr val="tx2">
                <a:lumMod val="60000"/>
                <a:lumOff val="40000"/>
              </a:schemeClr>
            </a:gs>
            <a:gs pos="50000">
              <a:schemeClr val="accent1">
                <a:lumMod val="75000"/>
              </a:schemeClr>
            </a:gs>
            <a:gs pos="100000">
              <a:schemeClr val="accent1">
                <a:lumMod val="75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There is a training and awareness course available on Moodle, which is available to all employees. </a:t>
          </a:r>
          <a:endParaRPr lang="en-US" sz="2300" kern="1200"/>
        </a:p>
      </dsp:txBody>
      <dsp:txXfrm>
        <a:off x="0" y="1536687"/>
        <a:ext cx="3557313" cy="2134388"/>
      </dsp:txXfrm>
    </dsp:sp>
    <dsp:sp modelId="{FF02D2F7-9993-46F9-84B5-CAAB1C45001D}">
      <dsp:nvSpPr>
        <dsp:cNvPr id="0" name=""/>
        <dsp:cNvSpPr/>
      </dsp:nvSpPr>
      <dsp:spPr>
        <a:xfrm>
          <a:off x="4431040" y="1536687"/>
          <a:ext cx="3557313" cy="2134388"/>
        </a:xfrm>
        <a:prstGeom prst="rect">
          <a:avLst/>
        </a:prstGeom>
        <a:gradFill rotWithShape="0">
          <a:gsLst>
            <a:gs pos="50000">
              <a:schemeClr val="accent4">
                <a:lumMod val="75000"/>
              </a:schemeClr>
            </a:gs>
            <a:gs pos="100000">
              <a:schemeClr val="accent4">
                <a:lumMod val="75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a:t>This course is mandatory and any staff who have not yet completed it should prioritise it as soon as is practically possible.   </a:t>
          </a:r>
          <a:endParaRPr lang="en-US" sz="2300" kern="1200"/>
        </a:p>
      </dsp:txBody>
      <dsp:txXfrm>
        <a:off x="4431040" y="1536687"/>
        <a:ext cx="3557313" cy="213438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94B6C-28B0-A418-97F6-9FD4E0E51E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799E307-D4FE-4626-2531-DFC6BC6999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78987A-20B8-11D0-617A-113CBF03E91C}"/>
              </a:ext>
            </a:extLst>
          </p:cNvPr>
          <p:cNvSpPr>
            <a:spLocks noGrp="1"/>
          </p:cNvSpPr>
          <p:nvPr>
            <p:ph type="dt" sz="half" idx="10"/>
          </p:nvPr>
        </p:nvSpPr>
        <p:spPr/>
        <p:txBody>
          <a:bodyPr/>
          <a:lstStyle/>
          <a:p>
            <a:fld id="{574E144C-360D-436E-8C58-A3091803DEB0}" type="datetimeFigureOut">
              <a:rPr lang="en-GB" smtClean="0"/>
              <a:t>03/02/2023</a:t>
            </a:fld>
            <a:endParaRPr lang="en-GB"/>
          </a:p>
        </p:txBody>
      </p:sp>
      <p:sp>
        <p:nvSpPr>
          <p:cNvPr id="5" name="Footer Placeholder 4">
            <a:extLst>
              <a:ext uri="{FF2B5EF4-FFF2-40B4-BE49-F238E27FC236}">
                <a16:creationId xmlns:a16="http://schemas.microsoft.com/office/drawing/2014/main" id="{05ED15E0-E3BE-258A-9DAA-5EBE1C40BD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9335BD-E7BE-1E3A-4D1E-71F53DFE67F8}"/>
              </a:ext>
            </a:extLst>
          </p:cNvPr>
          <p:cNvSpPr>
            <a:spLocks noGrp="1"/>
          </p:cNvSpPr>
          <p:nvPr>
            <p:ph type="sldNum" sz="quarter" idx="12"/>
          </p:nvPr>
        </p:nvSpPr>
        <p:spPr/>
        <p:txBody>
          <a:bodyPr/>
          <a:lstStyle/>
          <a:p>
            <a:fld id="{43BB580B-AFB1-48AF-B080-696D7B685A1F}" type="slidenum">
              <a:rPr lang="en-GB" smtClean="0"/>
              <a:t>‹#›</a:t>
            </a:fld>
            <a:endParaRPr lang="en-GB"/>
          </a:p>
        </p:txBody>
      </p:sp>
    </p:spTree>
    <p:extLst>
      <p:ext uri="{BB962C8B-B14F-4D97-AF65-F5344CB8AC3E}">
        <p14:creationId xmlns:p14="http://schemas.microsoft.com/office/powerpoint/2010/main" val="1727052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A382C-E516-E270-36A6-3ECE70E2941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FE589E2-4016-5679-3E8C-4A47E5ECDD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85EB3C-0701-E6D4-71F0-1432E8B4E19B}"/>
              </a:ext>
            </a:extLst>
          </p:cNvPr>
          <p:cNvSpPr>
            <a:spLocks noGrp="1"/>
          </p:cNvSpPr>
          <p:nvPr>
            <p:ph type="dt" sz="half" idx="10"/>
          </p:nvPr>
        </p:nvSpPr>
        <p:spPr/>
        <p:txBody>
          <a:bodyPr/>
          <a:lstStyle/>
          <a:p>
            <a:fld id="{574E144C-360D-436E-8C58-A3091803DEB0}" type="datetimeFigureOut">
              <a:rPr lang="en-GB" smtClean="0"/>
              <a:t>03/02/2023</a:t>
            </a:fld>
            <a:endParaRPr lang="en-GB"/>
          </a:p>
        </p:txBody>
      </p:sp>
      <p:sp>
        <p:nvSpPr>
          <p:cNvPr id="5" name="Footer Placeholder 4">
            <a:extLst>
              <a:ext uri="{FF2B5EF4-FFF2-40B4-BE49-F238E27FC236}">
                <a16:creationId xmlns:a16="http://schemas.microsoft.com/office/drawing/2014/main" id="{2121A55D-D3A2-1DBB-7684-C495DC0ABF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C5E796-213C-1CA7-E4D2-6DB5E62D4DB3}"/>
              </a:ext>
            </a:extLst>
          </p:cNvPr>
          <p:cNvSpPr>
            <a:spLocks noGrp="1"/>
          </p:cNvSpPr>
          <p:nvPr>
            <p:ph type="sldNum" sz="quarter" idx="12"/>
          </p:nvPr>
        </p:nvSpPr>
        <p:spPr/>
        <p:txBody>
          <a:bodyPr/>
          <a:lstStyle/>
          <a:p>
            <a:fld id="{43BB580B-AFB1-48AF-B080-696D7B685A1F}" type="slidenum">
              <a:rPr lang="en-GB" smtClean="0"/>
              <a:t>‹#›</a:t>
            </a:fld>
            <a:endParaRPr lang="en-GB"/>
          </a:p>
        </p:txBody>
      </p:sp>
    </p:spTree>
    <p:extLst>
      <p:ext uri="{BB962C8B-B14F-4D97-AF65-F5344CB8AC3E}">
        <p14:creationId xmlns:p14="http://schemas.microsoft.com/office/powerpoint/2010/main" val="103414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A23AB4-92F0-5754-F91E-45B4123057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1A5ED08-3663-9160-95EB-049ED1CFAB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8D5E6D-B9F6-A6CE-61E3-32C1BED80DF7}"/>
              </a:ext>
            </a:extLst>
          </p:cNvPr>
          <p:cNvSpPr>
            <a:spLocks noGrp="1"/>
          </p:cNvSpPr>
          <p:nvPr>
            <p:ph type="dt" sz="half" idx="10"/>
          </p:nvPr>
        </p:nvSpPr>
        <p:spPr/>
        <p:txBody>
          <a:bodyPr/>
          <a:lstStyle/>
          <a:p>
            <a:fld id="{574E144C-360D-436E-8C58-A3091803DEB0}" type="datetimeFigureOut">
              <a:rPr lang="en-GB" smtClean="0"/>
              <a:t>03/02/2023</a:t>
            </a:fld>
            <a:endParaRPr lang="en-GB"/>
          </a:p>
        </p:txBody>
      </p:sp>
      <p:sp>
        <p:nvSpPr>
          <p:cNvPr id="5" name="Footer Placeholder 4">
            <a:extLst>
              <a:ext uri="{FF2B5EF4-FFF2-40B4-BE49-F238E27FC236}">
                <a16:creationId xmlns:a16="http://schemas.microsoft.com/office/drawing/2014/main" id="{1E69E373-2E49-8517-7B5B-2C89C44784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9B329E-87C8-9810-AA40-6FCA4C1464A7}"/>
              </a:ext>
            </a:extLst>
          </p:cNvPr>
          <p:cNvSpPr>
            <a:spLocks noGrp="1"/>
          </p:cNvSpPr>
          <p:nvPr>
            <p:ph type="sldNum" sz="quarter" idx="12"/>
          </p:nvPr>
        </p:nvSpPr>
        <p:spPr/>
        <p:txBody>
          <a:bodyPr/>
          <a:lstStyle/>
          <a:p>
            <a:fld id="{43BB580B-AFB1-48AF-B080-696D7B685A1F}" type="slidenum">
              <a:rPr lang="en-GB" smtClean="0"/>
              <a:t>‹#›</a:t>
            </a:fld>
            <a:endParaRPr lang="en-GB"/>
          </a:p>
        </p:txBody>
      </p:sp>
    </p:spTree>
    <p:extLst>
      <p:ext uri="{BB962C8B-B14F-4D97-AF65-F5344CB8AC3E}">
        <p14:creationId xmlns:p14="http://schemas.microsoft.com/office/powerpoint/2010/main" val="1654260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4E2BD-455E-B9F2-A389-5CB6FE3EC59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6D45BC-CBC2-7933-8868-8C641C7867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70368A-329A-6D00-C0CB-F29A9F4EED29}"/>
              </a:ext>
            </a:extLst>
          </p:cNvPr>
          <p:cNvSpPr>
            <a:spLocks noGrp="1"/>
          </p:cNvSpPr>
          <p:nvPr>
            <p:ph type="dt" sz="half" idx="10"/>
          </p:nvPr>
        </p:nvSpPr>
        <p:spPr/>
        <p:txBody>
          <a:bodyPr/>
          <a:lstStyle/>
          <a:p>
            <a:fld id="{574E144C-360D-436E-8C58-A3091803DEB0}" type="datetimeFigureOut">
              <a:rPr lang="en-GB" smtClean="0"/>
              <a:t>03/02/2023</a:t>
            </a:fld>
            <a:endParaRPr lang="en-GB"/>
          </a:p>
        </p:txBody>
      </p:sp>
      <p:sp>
        <p:nvSpPr>
          <p:cNvPr id="5" name="Footer Placeholder 4">
            <a:extLst>
              <a:ext uri="{FF2B5EF4-FFF2-40B4-BE49-F238E27FC236}">
                <a16:creationId xmlns:a16="http://schemas.microsoft.com/office/drawing/2014/main" id="{84F4DC41-C126-880B-1C4C-DAB63CAAC0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CA5D5B-7B69-7F37-F0A0-511A7BBC083B}"/>
              </a:ext>
            </a:extLst>
          </p:cNvPr>
          <p:cNvSpPr>
            <a:spLocks noGrp="1"/>
          </p:cNvSpPr>
          <p:nvPr>
            <p:ph type="sldNum" sz="quarter" idx="12"/>
          </p:nvPr>
        </p:nvSpPr>
        <p:spPr/>
        <p:txBody>
          <a:bodyPr/>
          <a:lstStyle/>
          <a:p>
            <a:fld id="{43BB580B-AFB1-48AF-B080-696D7B685A1F}" type="slidenum">
              <a:rPr lang="en-GB" smtClean="0"/>
              <a:t>‹#›</a:t>
            </a:fld>
            <a:endParaRPr lang="en-GB"/>
          </a:p>
        </p:txBody>
      </p:sp>
    </p:spTree>
    <p:extLst>
      <p:ext uri="{BB962C8B-B14F-4D97-AF65-F5344CB8AC3E}">
        <p14:creationId xmlns:p14="http://schemas.microsoft.com/office/powerpoint/2010/main" val="216520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9491C-1983-76E1-8538-29D62E2DD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2A0DD4D-53F7-7EE4-A4F6-6DC4B87C64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D68ACA-21CF-0C1E-AF34-917FE338D6EC}"/>
              </a:ext>
            </a:extLst>
          </p:cNvPr>
          <p:cNvSpPr>
            <a:spLocks noGrp="1"/>
          </p:cNvSpPr>
          <p:nvPr>
            <p:ph type="dt" sz="half" idx="10"/>
          </p:nvPr>
        </p:nvSpPr>
        <p:spPr/>
        <p:txBody>
          <a:bodyPr/>
          <a:lstStyle/>
          <a:p>
            <a:fld id="{574E144C-360D-436E-8C58-A3091803DEB0}" type="datetimeFigureOut">
              <a:rPr lang="en-GB" smtClean="0"/>
              <a:t>03/02/2023</a:t>
            </a:fld>
            <a:endParaRPr lang="en-GB"/>
          </a:p>
        </p:txBody>
      </p:sp>
      <p:sp>
        <p:nvSpPr>
          <p:cNvPr id="5" name="Footer Placeholder 4">
            <a:extLst>
              <a:ext uri="{FF2B5EF4-FFF2-40B4-BE49-F238E27FC236}">
                <a16:creationId xmlns:a16="http://schemas.microsoft.com/office/drawing/2014/main" id="{C543F2D6-5B14-37EC-AA12-3619FAFFB3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153651-095B-890F-ABFD-948DC1AD5D11}"/>
              </a:ext>
            </a:extLst>
          </p:cNvPr>
          <p:cNvSpPr>
            <a:spLocks noGrp="1"/>
          </p:cNvSpPr>
          <p:nvPr>
            <p:ph type="sldNum" sz="quarter" idx="12"/>
          </p:nvPr>
        </p:nvSpPr>
        <p:spPr/>
        <p:txBody>
          <a:bodyPr/>
          <a:lstStyle/>
          <a:p>
            <a:fld id="{43BB580B-AFB1-48AF-B080-696D7B685A1F}" type="slidenum">
              <a:rPr lang="en-GB" smtClean="0"/>
              <a:t>‹#›</a:t>
            </a:fld>
            <a:endParaRPr lang="en-GB"/>
          </a:p>
        </p:txBody>
      </p:sp>
    </p:spTree>
    <p:extLst>
      <p:ext uri="{BB962C8B-B14F-4D97-AF65-F5344CB8AC3E}">
        <p14:creationId xmlns:p14="http://schemas.microsoft.com/office/powerpoint/2010/main" val="3859182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133A2-C53A-0924-4BDF-9399AD39A3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14D439-EBF0-3C75-9AE5-D37A003AB7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1A6EFD8-78DF-C97D-C92B-69E790C008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4230B59-529E-C64D-2DD5-42BD901B447A}"/>
              </a:ext>
            </a:extLst>
          </p:cNvPr>
          <p:cNvSpPr>
            <a:spLocks noGrp="1"/>
          </p:cNvSpPr>
          <p:nvPr>
            <p:ph type="dt" sz="half" idx="10"/>
          </p:nvPr>
        </p:nvSpPr>
        <p:spPr/>
        <p:txBody>
          <a:bodyPr/>
          <a:lstStyle/>
          <a:p>
            <a:fld id="{574E144C-360D-436E-8C58-A3091803DEB0}" type="datetimeFigureOut">
              <a:rPr lang="en-GB" smtClean="0"/>
              <a:t>03/02/2023</a:t>
            </a:fld>
            <a:endParaRPr lang="en-GB"/>
          </a:p>
        </p:txBody>
      </p:sp>
      <p:sp>
        <p:nvSpPr>
          <p:cNvPr id="6" name="Footer Placeholder 5">
            <a:extLst>
              <a:ext uri="{FF2B5EF4-FFF2-40B4-BE49-F238E27FC236}">
                <a16:creationId xmlns:a16="http://schemas.microsoft.com/office/drawing/2014/main" id="{B1A1133D-6ACC-A83E-076F-67A8769FED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C58AA7-0FD2-9AEB-8E67-C00494CBCD02}"/>
              </a:ext>
            </a:extLst>
          </p:cNvPr>
          <p:cNvSpPr>
            <a:spLocks noGrp="1"/>
          </p:cNvSpPr>
          <p:nvPr>
            <p:ph type="sldNum" sz="quarter" idx="12"/>
          </p:nvPr>
        </p:nvSpPr>
        <p:spPr/>
        <p:txBody>
          <a:bodyPr/>
          <a:lstStyle/>
          <a:p>
            <a:fld id="{43BB580B-AFB1-48AF-B080-696D7B685A1F}" type="slidenum">
              <a:rPr lang="en-GB" smtClean="0"/>
              <a:t>‹#›</a:t>
            </a:fld>
            <a:endParaRPr lang="en-GB"/>
          </a:p>
        </p:txBody>
      </p:sp>
    </p:spTree>
    <p:extLst>
      <p:ext uri="{BB962C8B-B14F-4D97-AF65-F5344CB8AC3E}">
        <p14:creationId xmlns:p14="http://schemas.microsoft.com/office/powerpoint/2010/main" val="1092972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AE836-5CE3-ABDF-017D-904C55F64A7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5E8C4F-A3CC-2C98-DDEA-52A87E680B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9B6B05-471D-AFD2-2876-EE5D474CB4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47236D7-90D1-E3FA-85C9-F0F57BC82E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CBF6E1-E0D9-9B27-C2B1-81A90FBE8F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93F5966-A9BF-D63B-F14D-F234754E377A}"/>
              </a:ext>
            </a:extLst>
          </p:cNvPr>
          <p:cNvSpPr>
            <a:spLocks noGrp="1"/>
          </p:cNvSpPr>
          <p:nvPr>
            <p:ph type="dt" sz="half" idx="10"/>
          </p:nvPr>
        </p:nvSpPr>
        <p:spPr/>
        <p:txBody>
          <a:bodyPr/>
          <a:lstStyle/>
          <a:p>
            <a:fld id="{574E144C-360D-436E-8C58-A3091803DEB0}" type="datetimeFigureOut">
              <a:rPr lang="en-GB" smtClean="0"/>
              <a:t>03/02/2023</a:t>
            </a:fld>
            <a:endParaRPr lang="en-GB"/>
          </a:p>
        </p:txBody>
      </p:sp>
      <p:sp>
        <p:nvSpPr>
          <p:cNvPr id="8" name="Footer Placeholder 7">
            <a:extLst>
              <a:ext uri="{FF2B5EF4-FFF2-40B4-BE49-F238E27FC236}">
                <a16:creationId xmlns:a16="http://schemas.microsoft.com/office/drawing/2014/main" id="{99EFD53F-19D0-FCA5-71E5-3F0BD4339E3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0FBB3F8-B8BD-326C-CBF5-0DF896EC6AEF}"/>
              </a:ext>
            </a:extLst>
          </p:cNvPr>
          <p:cNvSpPr>
            <a:spLocks noGrp="1"/>
          </p:cNvSpPr>
          <p:nvPr>
            <p:ph type="sldNum" sz="quarter" idx="12"/>
          </p:nvPr>
        </p:nvSpPr>
        <p:spPr/>
        <p:txBody>
          <a:bodyPr/>
          <a:lstStyle/>
          <a:p>
            <a:fld id="{43BB580B-AFB1-48AF-B080-696D7B685A1F}" type="slidenum">
              <a:rPr lang="en-GB" smtClean="0"/>
              <a:t>‹#›</a:t>
            </a:fld>
            <a:endParaRPr lang="en-GB"/>
          </a:p>
        </p:txBody>
      </p:sp>
    </p:spTree>
    <p:extLst>
      <p:ext uri="{BB962C8B-B14F-4D97-AF65-F5344CB8AC3E}">
        <p14:creationId xmlns:p14="http://schemas.microsoft.com/office/powerpoint/2010/main" val="2275743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5D2EC-D128-2A3D-6376-562E3FFD297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A897D5-ED3A-9C1B-D8DC-EBE4B9743C46}"/>
              </a:ext>
            </a:extLst>
          </p:cNvPr>
          <p:cNvSpPr>
            <a:spLocks noGrp="1"/>
          </p:cNvSpPr>
          <p:nvPr>
            <p:ph type="dt" sz="half" idx="10"/>
          </p:nvPr>
        </p:nvSpPr>
        <p:spPr/>
        <p:txBody>
          <a:bodyPr/>
          <a:lstStyle/>
          <a:p>
            <a:fld id="{574E144C-360D-436E-8C58-A3091803DEB0}" type="datetimeFigureOut">
              <a:rPr lang="en-GB" smtClean="0"/>
              <a:t>03/02/2023</a:t>
            </a:fld>
            <a:endParaRPr lang="en-GB"/>
          </a:p>
        </p:txBody>
      </p:sp>
      <p:sp>
        <p:nvSpPr>
          <p:cNvPr id="4" name="Footer Placeholder 3">
            <a:extLst>
              <a:ext uri="{FF2B5EF4-FFF2-40B4-BE49-F238E27FC236}">
                <a16:creationId xmlns:a16="http://schemas.microsoft.com/office/drawing/2014/main" id="{8DFF7910-87ED-9285-D89C-692489ED2D9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6235BF6-6746-756C-D262-B51D1483D478}"/>
              </a:ext>
            </a:extLst>
          </p:cNvPr>
          <p:cNvSpPr>
            <a:spLocks noGrp="1"/>
          </p:cNvSpPr>
          <p:nvPr>
            <p:ph type="sldNum" sz="quarter" idx="12"/>
          </p:nvPr>
        </p:nvSpPr>
        <p:spPr/>
        <p:txBody>
          <a:bodyPr/>
          <a:lstStyle/>
          <a:p>
            <a:fld id="{43BB580B-AFB1-48AF-B080-696D7B685A1F}" type="slidenum">
              <a:rPr lang="en-GB" smtClean="0"/>
              <a:t>‹#›</a:t>
            </a:fld>
            <a:endParaRPr lang="en-GB"/>
          </a:p>
        </p:txBody>
      </p:sp>
    </p:spTree>
    <p:extLst>
      <p:ext uri="{BB962C8B-B14F-4D97-AF65-F5344CB8AC3E}">
        <p14:creationId xmlns:p14="http://schemas.microsoft.com/office/powerpoint/2010/main" val="4294517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A4084C-EC67-FE4D-5B64-6AE0900D2108}"/>
              </a:ext>
            </a:extLst>
          </p:cNvPr>
          <p:cNvSpPr>
            <a:spLocks noGrp="1"/>
          </p:cNvSpPr>
          <p:nvPr>
            <p:ph type="dt" sz="half" idx="10"/>
          </p:nvPr>
        </p:nvSpPr>
        <p:spPr/>
        <p:txBody>
          <a:bodyPr/>
          <a:lstStyle/>
          <a:p>
            <a:fld id="{574E144C-360D-436E-8C58-A3091803DEB0}" type="datetimeFigureOut">
              <a:rPr lang="en-GB" smtClean="0"/>
              <a:t>03/02/2023</a:t>
            </a:fld>
            <a:endParaRPr lang="en-GB"/>
          </a:p>
        </p:txBody>
      </p:sp>
      <p:sp>
        <p:nvSpPr>
          <p:cNvPr id="3" name="Footer Placeholder 2">
            <a:extLst>
              <a:ext uri="{FF2B5EF4-FFF2-40B4-BE49-F238E27FC236}">
                <a16:creationId xmlns:a16="http://schemas.microsoft.com/office/drawing/2014/main" id="{8B0484ED-DBDE-216D-AD61-1374933C062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1A59E6A-83E8-4A77-C36E-CA87ABDC9635}"/>
              </a:ext>
            </a:extLst>
          </p:cNvPr>
          <p:cNvSpPr>
            <a:spLocks noGrp="1"/>
          </p:cNvSpPr>
          <p:nvPr>
            <p:ph type="sldNum" sz="quarter" idx="12"/>
          </p:nvPr>
        </p:nvSpPr>
        <p:spPr/>
        <p:txBody>
          <a:bodyPr/>
          <a:lstStyle/>
          <a:p>
            <a:fld id="{43BB580B-AFB1-48AF-B080-696D7B685A1F}" type="slidenum">
              <a:rPr lang="en-GB" smtClean="0"/>
              <a:t>‹#›</a:t>
            </a:fld>
            <a:endParaRPr lang="en-GB"/>
          </a:p>
        </p:txBody>
      </p:sp>
    </p:spTree>
    <p:extLst>
      <p:ext uri="{BB962C8B-B14F-4D97-AF65-F5344CB8AC3E}">
        <p14:creationId xmlns:p14="http://schemas.microsoft.com/office/powerpoint/2010/main" val="2894012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B74E-8E2A-361F-F0F5-1DCEE33AA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6921792-D46D-CD19-E088-3923B9E708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7B76B92-818D-DC4B-47BA-35CCD9BF54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E1EA39-7F1E-36B6-A4F7-8307B2D6DD8E}"/>
              </a:ext>
            </a:extLst>
          </p:cNvPr>
          <p:cNvSpPr>
            <a:spLocks noGrp="1"/>
          </p:cNvSpPr>
          <p:nvPr>
            <p:ph type="dt" sz="half" idx="10"/>
          </p:nvPr>
        </p:nvSpPr>
        <p:spPr/>
        <p:txBody>
          <a:bodyPr/>
          <a:lstStyle/>
          <a:p>
            <a:fld id="{574E144C-360D-436E-8C58-A3091803DEB0}" type="datetimeFigureOut">
              <a:rPr lang="en-GB" smtClean="0"/>
              <a:t>03/02/2023</a:t>
            </a:fld>
            <a:endParaRPr lang="en-GB"/>
          </a:p>
        </p:txBody>
      </p:sp>
      <p:sp>
        <p:nvSpPr>
          <p:cNvPr id="6" name="Footer Placeholder 5">
            <a:extLst>
              <a:ext uri="{FF2B5EF4-FFF2-40B4-BE49-F238E27FC236}">
                <a16:creationId xmlns:a16="http://schemas.microsoft.com/office/drawing/2014/main" id="{2482B696-0C98-1E92-F1AB-5487A69785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1FF473-9DBC-D728-D26B-E2001CB91A18}"/>
              </a:ext>
            </a:extLst>
          </p:cNvPr>
          <p:cNvSpPr>
            <a:spLocks noGrp="1"/>
          </p:cNvSpPr>
          <p:nvPr>
            <p:ph type="sldNum" sz="quarter" idx="12"/>
          </p:nvPr>
        </p:nvSpPr>
        <p:spPr/>
        <p:txBody>
          <a:bodyPr/>
          <a:lstStyle/>
          <a:p>
            <a:fld id="{43BB580B-AFB1-48AF-B080-696D7B685A1F}" type="slidenum">
              <a:rPr lang="en-GB" smtClean="0"/>
              <a:t>‹#›</a:t>
            </a:fld>
            <a:endParaRPr lang="en-GB"/>
          </a:p>
        </p:txBody>
      </p:sp>
    </p:spTree>
    <p:extLst>
      <p:ext uri="{BB962C8B-B14F-4D97-AF65-F5344CB8AC3E}">
        <p14:creationId xmlns:p14="http://schemas.microsoft.com/office/powerpoint/2010/main" val="2297977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638B1-1FEA-A495-9370-DA89CA0F39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8B90D7D-0C67-0309-B1D0-E8E8F1B794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3BC789D-ACC2-0802-E3A3-A0B87EBC89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759E92-F883-AFE1-17B5-350A4072CD7C}"/>
              </a:ext>
            </a:extLst>
          </p:cNvPr>
          <p:cNvSpPr>
            <a:spLocks noGrp="1"/>
          </p:cNvSpPr>
          <p:nvPr>
            <p:ph type="dt" sz="half" idx="10"/>
          </p:nvPr>
        </p:nvSpPr>
        <p:spPr/>
        <p:txBody>
          <a:bodyPr/>
          <a:lstStyle/>
          <a:p>
            <a:fld id="{574E144C-360D-436E-8C58-A3091803DEB0}" type="datetimeFigureOut">
              <a:rPr lang="en-GB" smtClean="0"/>
              <a:t>03/02/2023</a:t>
            </a:fld>
            <a:endParaRPr lang="en-GB"/>
          </a:p>
        </p:txBody>
      </p:sp>
      <p:sp>
        <p:nvSpPr>
          <p:cNvPr id="6" name="Footer Placeholder 5">
            <a:extLst>
              <a:ext uri="{FF2B5EF4-FFF2-40B4-BE49-F238E27FC236}">
                <a16:creationId xmlns:a16="http://schemas.microsoft.com/office/drawing/2014/main" id="{7218E82C-9B3C-4D8C-9AC4-D5244E482A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081CDE-A93D-C5FB-41ED-4C6226A8DC5F}"/>
              </a:ext>
            </a:extLst>
          </p:cNvPr>
          <p:cNvSpPr>
            <a:spLocks noGrp="1"/>
          </p:cNvSpPr>
          <p:nvPr>
            <p:ph type="sldNum" sz="quarter" idx="12"/>
          </p:nvPr>
        </p:nvSpPr>
        <p:spPr/>
        <p:txBody>
          <a:bodyPr/>
          <a:lstStyle/>
          <a:p>
            <a:fld id="{43BB580B-AFB1-48AF-B080-696D7B685A1F}" type="slidenum">
              <a:rPr lang="en-GB" smtClean="0"/>
              <a:t>‹#›</a:t>
            </a:fld>
            <a:endParaRPr lang="en-GB"/>
          </a:p>
        </p:txBody>
      </p:sp>
    </p:spTree>
    <p:extLst>
      <p:ext uri="{BB962C8B-B14F-4D97-AF65-F5344CB8AC3E}">
        <p14:creationId xmlns:p14="http://schemas.microsoft.com/office/powerpoint/2010/main" val="154090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0B4BED-7F22-2581-03FA-44BEF918D7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9FDF120-42AA-1F5B-4910-F12CA1D4F6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DEF14B-71E9-0BF7-1B4B-D859965791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4E144C-360D-436E-8C58-A3091803DEB0}" type="datetimeFigureOut">
              <a:rPr lang="en-GB" smtClean="0"/>
              <a:t>03/02/2023</a:t>
            </a:fld>
            <a:endParaRPr lang="en-GB"/>
          </a:p>
        </p:txBody>
      </p:sp>
      <p:sp>
        <p:nvSpPr>
          <p:cNvPr id="5" name="Footer Placeholder 4">
            <a:extLst>
              <a:ext uri="{FF2B5EF4-FFF2-40B4-BE49-F238E27FC236}">
                <a16:creationId xmlns:a16="http://schemas.microsoft.com/office/drawing/2014/main" id="{ECF2B5E7-9711-8DD0-2981-7CCAD98DB2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78188D0-4BD3-842D-F8E0-5F00FF777A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BB580B-AFB1-48AF-B080-696D7B685A1F}" type="slidenum">
              <a:rPr lang="en-GB" smtClean="0"/>
              <a:t>‹#›</a:t>
            </a:fld>
            <a:endParaRPr lang="en-GB"/>
          </a:p>
        </p:txBody>
      </p:sp>
    </p:spTree>
    <p:extLst>
      <p:ext uri="{BB962C8B-B14F-4D97-AF65-F5344CB8AC3E}">
        <p14:creationId xmlns:p14="http://schemas.microsoft.com/office/powerpoint/2010/main" val="1474894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nexsys.it/blog/multi-factor-authentication/" TargetMode="External"/><Relationship Id="rId7" Type="http://schemas.openxmlformats.org/officeDocument/2006/relationships/diagramColors" Target="../diagrams/colors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creativecommons.org/licenses/by-nd/3.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1.wdp"/><Relationship Id="rId7" Type="http://schemas.openxmlformats.org/officeDocument/2006/relationships/diagramColors" Target="../diagrams/colors2.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8CB00530-F696-FE68-AE09-185462F9831A}"/>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We want to make security at UofG open and transparent. These talking points have been created to help that awareness of security issues remains high">
            <a:extLst>
              <a:ext uri="{FF2B5EF4-FFF2-40B4-BE49-F238E27FC236}">
                <a16:creationId xmlns:a16="http://schemas.microsoft.com/office/drawing/2014/main" id="{D147B2D9-F40C-9C68-2FC9-D0C8D9E6EC85}"/>
              </a:ext>
            </a:extLst>
          </p:cNvPr>
          <p:cNvSpPr>
            <a:spLocks noGrp="1"/>
          </p:cNvSpPr>
          <p:nvPr>
            <p:ph type="ctrTitle"/>
          </p:nvPr>
        </p:nvSpPr>
        <p:spPr>
          <a:xfrm>
            <a:off x="1066800" y="1488252"/>
            <a:ext cx="10058400" cy="3280883"/>
          </a:xfrm>
          <a:solidFill>
            <a:schemeClr val="accent1">
              <a:alpha val="56000"/>
            </a:schemeClr>
          </a:solidFill>
          <a:effectLst>
            <a:outerShdw blurRad="50800" dist="38100" dir="2700000" algn="tl" rotWithShape="0">
              <a:prstClr val="black">
                <a:alpha val="40000"/>
              </a:prstClr>
            </a:outerShdw>
          </a:effectLst>
        </p:spPr>
        <p:txBody>
          <a:bodyPr>
            <a:normAutofit fontScale="90000"/>
          </a:bodyPr>
          <a:lstStyle/>
          <a:p>
            <a:pPr algn="l"/>
            <a:r>
              <a:rPr lang="en-GB" sz="4000" b="1">
                <a:solidFill>
                  <a:schemeClr val="accent4">
                    <a:lumMod val="20000"/>
                    <a:lumOff val="80000"/>
                  </a:schemeClr>
                </a:solidFill>
                <a:effectLst/>
                <a:latin typeface="Calibri" panose="020F0502020204030204" pitchFamily="34" charset="0"/>
                <a:ea typeface="MS Mincho" panose="02020609040205080304" pitchFamily="49" charset="-128"/>
              </a:rPr>
              <a:t>Cyber talk</a:t>
            </a:r>
            <a:br>
              <a:rPr lang="en-GB" sz="2900">
                <a:solidFill>
                  <a:srgbClr val="FFFFFF"/>
                </a:solidFill>
                <a:effectLst/>
                <a:latin typeface="Calibri" panose="020F0502020204030204" pitchFamily="34" charset="0"/>
                <a:ea typeface="MS Mincho" panose="02020609040205080304" pitchFamily="49" charset="-128"/>
              </a:rPr>
            </a:br>
            <a:r>
              <a:rPr lang="en-GB" sz="2900">
                <a:solidFill>
                  <a:srgbClr val="FFFFFF"/>
                </a:solidFill>
                <a:effectLst/>
                <a:latin typeface="Calibri" panose="020F0502020204030204" pitchFamily="34" charset="0"/>
                <a:ea typeface="MS Mincho" panose="02020609040205080304" pitchFamily="49" charset="-128"/>
              </a:rPr>
              <a:t>Welcome to the first of our quarterly security talking points. We want to make our security at UofG as open and transparent as possible. To help you with discussions you may have with your team, individuals, or committees we’ve created these talking points to help ensure our awareness of security issues remain high.</a:t>
            </a:r>
            <a:br>
              <a:rPr lang="en-GB" sz="2900">
                <a:solidFill>
                  <a:srgbClr val="FFFFFF"/>
                </a:solidFill>
                <a:effectLst/>
                <a:latin typeface="Calibri" panose="020F0502020204030204" pitchFamily="34" charset="0"/>
                <a:ea typeface="MS Mincho" panose="02020609040205080304" pitchFamily="49" charset="-128"/>
              </a:rPr>
            </a:br>
            <a:endParaRPr lang="en-GB" sz="2900">
              <a:solidFill>
                <a:srgbClr val="FFFFFF"/>
              </a:solidFill>
            </a:endParaRPr>
          </a:p>
        </p:txBody>
      </p:sp>
    </p:spTree>
    <p:extLst>
      <p:ext uri="{BB962C8B-B14F-4D97-AF65-F5344CB8AC3E}">
        <p14:creationId xmlns:p14="http://schemas.microsoft.com/office/powerpoint/2010/main" val="382580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electronics">
            <a:extLst>
              <a:ext uri="{FF2B5EF4-FFF2-40B4-BE49-F238E27FC236}">
                <a16:creationId xmlns:a16="http://schemas.microsoft.com/office/drawing/2014/main" id="{AF77FDA9-9171-C55C-D83F-2E0D3215B02A}"/>
              </a:ext>
            </a:extLst>
          </p:cNvPr>
          <p:cNvPicPr>
            <a:picLocks noChangeAspect="1"/>
          </p:cNvPicPr>
          <p:nvPr/>
        </p:nvPicPr>
        <p:blipFill rotWithShape="1">
          <a:blip r:embed="rId2">
            <a:alphaModFix amt="78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0656" r="9091" b="7321"/>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13C3C0-C3AA-0C99-58FF-A979E4C1D4E8}"/>
              </a:ext>
            </a:extLst>
          </p:cNvPr>
          <p:cNvSpPr>
            <a:spLocks noGrp="1"/>
          </p:cNvSpPr>
          <p:nvPr>
            <p:ph type="title"/>
          </p:nvPr>
        </p:nvSpPr>
        <p:spPr>
          <a:xfrm>
            <a:off x="594804" y="640263"/>
            <a:ext cx="6619811" cy="1344975"/>
          </a:xfrm>
        </p:spPr>
        <p:txBody>
          <a:bodyPr>
            <a:normAutofit/>
          </a:bodyPr>
          <a:lstStyle/>
          <a:p>
            <a:r>
              <a:rPr lang="en-GB" sz="4000" b="1">
                <a:effectLst/>
                <a:latin typeface="Calibri" panose="020F0502020204030204" pitchFamily="34" charset="0"/>
                <a:ea typeface="MS Mincho" panose="02020609040205080304" pitchFamily="49" charset="-128"/>
              </a:rPr>
              <a:t>Multi-Factor Changes</a:t>
            </a:r>
            <a:endParaRPr lang="en-GB" sz="4000"/>
          </a:p>
        </p:txBody>
      </p:sp>
      <p:graphicFrame>
        <p:nvGraphicFramePr>
          <p:cNvPr id="21" name="Content Placeholder 10" descr="Three tiles displayed showing multi-factor changes.&#10;first change saying multi-factor authentication required for other key services ">
            <a:extLst>
              <a:ext uri="{FF2B5EF4-FFF2-40B4-BE49-F238E27FC236}">
                <a16:creationId xmlns:a16="http://schemas.microsoft.com/office/drawing/2014/main" id="{138AA188-2562-BC87-B645-4B974A847927}"/>
              </a:ext>
            </a:extLst>
          </p:cNvPr>
          <p:cNvGraphicFramePr>
            <a:graphicFrameLocks noGrp="1"/>
          </p:cNvGraphicFramePr>
          <p:nvPr>
            <p:ph idx="1"/>
            <p:extLst>
              <p:ext uri="{D42A27DB-BD31-4B8C-83A1-F6EECF244321}">
                <p14:modId xmlns:p14="http://schemas.microsoft.com/office/powerpoint/2010/main" val="2918543351"/>
              </p:ext>
            </p:extLst>
          </p:nvPr>
        </p:nvGraphicFramePr>
        <p:xfrm>
          <a:off x="594109" y="2121763"/>
          <a:ext cx="6620505" cy="37730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45C4E129-934C-2A07-509D-CE952105582E}"/>
              </a:ext>
            </a:extLst>
          </p:cNvPr>
          <p:cNvSpPr txBox="1"/>
          <p:nvPr/>
        </p:nvSpPr>
        <p:spPr>
          <a:xfrm>
            <a:off x="9865722" y="6657945"/>
            <a:ext cx="2326278"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www.nexsys.it/blog/multi-factor-authentication/">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9" tooltip="https://creativecommons.org/licenses/by-nd/3.0/">
                  <a:extLst>
                    <a:ext uri="{A12FA001-AC4F-418D-AE19-62706E023703}">
                      <ahyp:hlinkClr xmlns:ahyp="http://schemas.microsoft.com/office/drawing/2018/hyperlinkcolor" val="tx"/>
                    </a:ext>
                  </a:extLst>
                </a:hlinkClick>
              </a:rPr>
              <a:t>CC BY-ND</a:t>
            </a:r>
            <a:endParaRPr lang="en-GB" sz="700">
              <a:solidFill>
                <a:srgbClr val="FFFFFF"/>
              </a:solidFill>
            </a:endParaRPr>
          </a:p>
        </p:txBody>
      </p:sp>
    </p:spTree>
    <p:extLst>
      <p:ext uri="{BB962C8B-B14F-4D97-AF65-F5344CB8AC3E}">
        <p14:creationId xmlns:p14="http://schemas.microsoft.com/office/powerpoint/2010/main" val="4246480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Annual password changes title">
            <a:extLst>
              <a:ext uri="{FF2B5EF4-FFF2-40B4-BE49-F238E27FC236}">
                <a16:creationId xmlns:a16="http://schemas.microsoft.com/office/drawing/2014/main" id="{1B34D263-CADA-FCC7-CE9A-A4E432EFF0F2}"/>
              </a:ext>
            </a:extLst>
          </p:cNvPr>
          <p:cNvSpPr>
            <a:spLocks noGrp="1"/>
          </p:cNvSpPr>
          <p:nvPr>
            <p:ph type="title"/>
          </p:nvPr>
        </p:nvSpPr>
        <p:spPr>
          <a:xfrm>
            <a:off x="640080" y="325369"/>
            <a:ext cx="4368602" cy="1956841"/>
          </a:xfrm>
        </p:spPr>
        <p:txBody>
          <a:bodyPr anchor="b">
            <a:normAutofit/>
          </a:bodyPr>
          <a:lstStyle/>
          <a:p>
            <a:r>
              <a:rPr lang="en-GB" sz="4600" b="1">
                <a:effectLst/>
                <a:latin typeface="Calibri" panose="020F0502020204030204" pitchFamily="34" charset="0"/>
                <a:ea typeface="MS Mincho" panose="02020609040205080304" pitchFamily="49" charset="-128"/>
              </a:rPr>
              <a:t>Annual password changes</a:t>
            </a:r>
            <a:endParaRPr lang="en-GB" sz="4600"/>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descr="Requirements for password changes in 2023 call for staff to change at least annually">
            <a:extLst>
              <a:ext uri="{FF2B5EF4-FFF2-40B4-BE49-F238E27FC236}">
                <a16:creationId xmlns:a16="http://schemas.microsoft.com/office/drawing/2014/main" id="{81B940BC-FDC5-DDF4-7C8F-0E0AB1C38E81}"/>
              </a:ext>
            </a:extLst>
          </p:cNvPr>
          <p:cNvSpPr>
            <a:spLocks noGrp="1"/>
          </p:cNvSpPr>
          <p:nvPr>
            <p:ph idx="1"/>
          </p:nvPr>
        </p:nvSpPr>
        <p:spPr>
          <a:xfrm>
            <a:off x="640080" y="2872899"/>
            <a:ext cx="4243589" cy="3320668"/>
          </a:xfrm>
        </p:spPr>
        <p:txBody>
          <a:bodyPr>
            <a:normAutofit/>
          </a:bodyPr>
          <a:lstStyle/>
          <a:p>
            <a:pPr marL="0" indent="0">
              <a:buNone/>
            </a:pPr>
            <a:r>
              <a:rPr lang="en-GB" sz="2200">
                <a:effectLst/>
                <a:latin typeface="Calibri" panose="020F0502020204030204" pitchFamily="34" charset="0"/>
                <a:ea typeface="MS Mincho" panose="02020609040205080304" pitchFamily="49" charset="-128"/>
              </a:rPr>
              <a:t>Our passwords form part of our security controls and since the COVID lockdown restrictions forced us to think differently and the annual change was temporarily suspended. However, in 2023 the requirement for password change will return and all staff will need to do this at least </a:t>
            </a:r>
            <a:r>
              <a:rPr lang="en-GB" sz="2200" b="1">
                <a:effectLst/>
                <a:latin typeface="Calibri" panose="020F0502020204030204" pitchFamily="34" charset="0"/>
                <a:ea typeface="MS Mincho" panose="02020609040205080304" pitchFamily="49" charset="-128"/>
              </a:rPr>
              <a:t>annually.</a:t>
            </a:r>
            <a:br>
              <a:rPr lang="en-GB" sz="2200">
                <a:effectLst/>
                <a:latin typeface="Calibri" panose="020F0502020204030204" pitchFamily="34" charset="0"/>
                <a:ea typeface="MS Mincho" panose="02020609040205080304" pitchFamily="49" charset="-128"/>
              </a:rPr>
            </a:br>
            <a:endParaRPr lang="en-GB" sz="2200"/>
          </a:p>
        </p:txBody>
      </p:sp>
      <p:pic>
        <p:nvPicPr>
          <p:cNvPr id="5" name="Picture 4" descr="Padlock on computer motherboard">
            <a:extLst>
              <a:ext uri="{FF2B5EF4-FFF2-40B4-BE49-F238E27FC236}">
                <a16:creationId xmlns:a16="http://schemas.microsoft.com/office/drawing/2014/main" id="{47522191-0D1B-FE8C-0031-B7EBA4C72ED5}"/>
              </a:ext>
            </a:extLst>
          </p:cNvPr>
          <p:cNvPicPr>
            <a:picLocks noChangeAspect="1"/>
          </p:cNvPicPr>
          <p:nvPr/>
        </p:nvPicPr>
        <p:blipFill rotWithShape="1">
          <a:blip r:embed="rId2"/>
          <a:srcRect l="3049" r="2999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64405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Completion of mandatory training title">
            <a:extLst>
              <a:ext uri="{FF2B5EF4-FFF2-40B4-BE49-F238E27FC236}">
                <a16:creationId xmlns:a16="http://schemas.microsoft.com/office/drawing/2014/main" id="{8BB82F66-0268-00A2-C0E5-A1E5F6C096EC}"/>
              </a:ext>
            </a:extLst>
          </p:cNvPr>
          <p:cNvSpPr>
            <a:spLocks noGrp="1"/>
          </p:cNvSpPr>
          <p:nvPr>
            <p:ph type="title"/>
          </p:nvPr>
        </p:nvSpPr>
        <p:spPr>
          <a:xfrm>
            <a:off x="640080" y="325369"/>
            <a:ext cx="4368602" cy="1956841"/>
          </a:xfrm>
        </p:spPr>
        <p:txBody>
          <a:bodyPr anchor="b">
            <a:normAutofit/>
          </a:bodyPr>
          <a:lstStyle/>
          <a:p>
            <a:r>
              <a:rPr lang="en-GB" sz="4200" b="1">
                <a:effectLst/>
                <a:latin typeface="Calibri" panose="020F0502020204030204" pitchFamily="34" charset="0"/>
                <a:ea typeface="MS Mincho" panose="02020609040205080304" pitchFamily="49" charset="-128"/>
              </a:rPr>
              <a:t>Completion of mandatory training</a:t>
            </a:r>
            <a:endParaRPr lang="en-GB" sz="4200"/>
          </a:p>
        </p:txBody>
      </p:sp>
      <p:sp>
        <p:nvSpPr>
          <p:cNvPr id="5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AA82BE8B-E0BD-1D78-ADBC-907546DDE4BF}"/>
              </a:ext>
              <a:ext uri="{C183D7F6-B498-43B3-948B-1728B52AA6E4}">
                <adec:decorative xmlns:adec="http://schemas.microsoft.com/office/drawing/2017/decorative" val="1"/>
              </a:ext>
            </a:extLst>
          </p:cNvPr>
          <p:cNvPicPr>
            <a:picLocks noChangeAspect="1"/>
          </p:cNvPicPr>
          <p:nvPr/>
        </p:nvPicPr>
        <p:blipFill rotWithShape="1">
          <a:blip r:embed="rId2">
            <a:alphaModFix amt="47000"/>
            <a:extLst>
              <a:ext uri="{BEBA8EAE-BF5A-486C-A8C5-ECC9F3942E4B}">
                <a14:imgProps xmlns:a14="http://schemas.microsoft.com/office/drawing/2010/main">
                  <a14:imgLayer r:embed="rId3">
                    <a14:imgEffect>
                      <a14:artisticWatercolorSponge trans="56000" brushSize="8"/>
                    </a14:imgEffect>
                  </a14:imgLayer>
                </a14:imgProps>
              </a:ext>
            </a:extLst>
          </a:blip>
          <a:srcRect l="33048" r="-1" b="-1"/>
          <a:stretch/>
        </p:blipFill>
        <p:spPr>
          <a:xfrm>
            <a:off x="9192125" y="10"/>
            <a:ext cx="299835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gradFill>
            <a:gsLst>
              <a:gs pos="45000">
                <a:srgbClr val="76724C"/>
              </a:gs>
              <a:gs pos="0">
                <a:schemeClr val="accent1">
                  <a:lumMod val="75000"/>
                </a:schemeClr>
              </a:gs>
              <a:gs pos="100000">
                <a:schemeClr val="accent4">
                  <a:lumMod val="75000"/>
                </a:schemeClr>
              </a:gs>
            </a:gsLst>
            <a:lin ang="0" scaled="1"/>
          </a:gradFill>
        </p:spPr>
      </p:pic>
      <p:graphicFrame>
        <p:nvGraphicFramePr>
          <p:cNvPr id="41" name="Content Placeholder 2" descr="3 text boxes grouped together">
            <a:extLst>
              <a:ext uri="{FF2B5EF4-FFF2-40B4-BE49-F238E27FC236}">
                <a16:creationId xmlns:a16="http://schemas.microsoft.com/office/drawing/2014/main" id="{9CD45830-78C7-32E9-60ED-C4448B6E8262}"/>
              </a:ext>
            </a:extLst>
          </p:cNvPr>
          <p:cNvGraphicFramePr>
            <a:graphicFrameLocks noGrp="1"/>
          </p:cNvGraphicFramePr>
          <p:nvPr>
            <p:ph idx="1"/>
            <p:extLst>
              <p:ext uri="{D42A27DB-BD31-4B8C-83A1-F6EECF244321}">
                <p14:modId xmlns:p14="http://schemas.microsoft.com/office/powerpoint/2010/main" val="3448110961"/>
              </p:ext>
            </p:extLst>
          </p:nvPr>
        </p:nvGraphicFramePr>
        <p:xfrm>
          <a:off x="640080" y="2872899"/>
          <a:ext cx="7988354" cy="39485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Arrow: Right 3">
            <a:extLst>
              <a:ext uri="{FF2B5EF4-FFF2-40B4-BE49-F238E27FC236}">
                <a16:creationId xmlns:a16="http://schemas.microsoft.com/office/drawing/2014/main" id="{1DEC6CD8-6501-A63A-A54F-E3BA1882FE2A}"/>
              </a:ext>
              <a:ext uri="{C183D7F6-B498-43B3-948B-1728B52AA6E4}">
                <adec:decorative xmlns:adec="http://schemas.microsoft.com/office/drawing/2017/decorative" val="1"/>
              </a:ext>
            </a:extLst>
          </p:cNvPr>
          <p:cNvSpPr/>
          <p:nvPr/>
        </p:nvSpPr>
        <p:spPr>
          <a:xfrm>
            <a:off x="4187316" y="5155109"/>
            <a:ext cx="893882" cy="616979"/>
          </a:xfrm>
          <a:prstGeom prst="rightArrow">
            <a:avLst/>
          </a:prstGeom>
          <a:gradFill flip="none" rotWithShape="1">
            <a:gsLst>
              <a:gs pos="45000">
                <a:srgbClr val="76724C"/>
              </a:gs>
              <a:gs pos="0">
                <a:schemeClr val="accent1">
                  <a:lumMod val="75000"/>
                </a:schemeClr>
              </a:gs>
              <a:gs pos="100000">
                <a:schemeClr val="accent4">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7394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7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deletion of old document and data title">
            <a:extLst>
              <a:ext uri="{FF2B5EF4-FFF2-40B4-BE49-F238E27FC236}">
                <a16:creationId xmlns:a16="http://schemas.microsoft.com/office/drawing/2014/main" id="{7FD54A67-8C0D-E58B-A7E5-4C09E3266483}"/>
              </a:ext>
            </a:extLst>
          </p:cNvPr>
          <p:cNvSpPr>
            <a:spLocks noGrp="1"/>
          </p:cNvSpPr>
          <p:nvPr>
            <p:ph type="title"/>
          </p:nvPr>
        </p:nvSpPr>
        <p:spPr>
          <a:xfrm>
            <a:off x="838200" y="365125"/>
            <a:ext cx="10515600" cy="1325563"/>
          </a:xfrm>
        </p:spPr>
        <p:txBody>
          <a:bodyPr>
            <a:normAutofit/>
          </a:bodyPr>
          <a:lstStyle/>
          <a:p>
            <a:r>
              <a:rPr lang="en-GB" sz="5400" b="1">
                <a:effectLst/>
                <a:latin typeface="Calibri" panose="020F0502020204030204" pitchFamily="34" charset="0"/>
                <a:ea typeface="MS Mincho" panose="02020609040205080304" pitchFamily="49" charset="-128"/>
              </a:rPr>
              <a:t>Deletion of old documents &amp; data</a:t>
            </a:r>
            <a:endParaRPr lang="en-GB" sz="5400"/>
          </a:p>
        </p:txBody>
      </p:sp>
      <p:sp>
        <p:nvSpPr>
          <p:cNvPr id="9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ontent Placeholder 2">
            <a:extLst>
              <a:ext uri="{FF2B5EF4-FFF2-40B4-BE49-F238E27FC236}">
                <a16:creationId xmlns:a16="http://schemas.microsoft.com/office/drawing/2014/main" id="{CDF77A01-62C2-5C93-EEA2-E86D15F12E85}"/>
              </a:ext>
            </a:extLst>
          </p:cNvPr>
          <p:cNvSpPr>
            <a:spLocks noGrp="1"/>
          </p:cNvSpPr>
          <p:nvPr>
            <p:ph idx="1"/>
          </p:nvPr>
        </p:nvSpPr>
        <p:spPr>
          <a:xfrm>
            <a:off x="838200" y="1878584"/>
            <a:ext cx="10515600" cy="2823464"/>
          </a:xfrm>
        </p:spPr>
        <p:txBody>
          <a:bodyPr>
            <a:normAutofit/>
          </a:bodyPr>
          <a:lstStyle/>
          <a:p>
            <a:pPr marL="0" indent="0">
              <a:buNone/>
            </a:pPr>
            <a:r>
              <a:rPr lang="en-GB" sz="1800">
                <a:effectLst/>
                <a:latin typeface="Calibri" panose="020F0502020204030204" pitchFamily="34" charset="0"/>
                <a:ea typeface="MS Mincho" panose="02020609040205080304" pitchFamily="49" charset="-128"/>
              </a:rPr>
              <a:t>It is easy for us to generate, share and retain documents – we do it every day. However, over time we can build-up old files and emails which we no longer need. These makes finding our important data more difficult and indirectly cause increased costs to the University to store files and could also mean we’re storing data we’re no longer supposed to be. </a:t>
            </a:r>
            <a:br>
              <a:rPr lang="en-GB" sz="1800">
                <a:effectLst/>
                <a:latin typeface="Calibri" panose="020F0502020204030204" pitchFamily="34" charset="0"/>
                <a:ea typeface="MS Mincho" panose="02020609040205080304" pitchFamily="49" charset="-128"/>
              </a:rPr>
            </a:br>
            <a:r>
              <a:rPr lang="en-GB" sz="1800">
                <a:latin typeface="Calibri" panose="020F0502020204030204" pitchFamily="34" charset="0"/>
                <a:ea typeface="MS Mincho" panose="02020609040205080304" pitchFamily="49" charset="-128"/>
              </a:rPr>
              <a:t>W</a:t>
            </a:r>
            <a:r>
              <a:rPr lang="en-GB" sz="1800">
                <a:effectLst/>
                <a:latin typeface="Calibri" panose="020F0502020204030204" pitchFamily="34" charset="0"/>
                <a:ea typeface="MS Mincho" panose="02020609040205080304" pitchFamily="49" charset="-128"/>
              </a:rPr>
              <a:t>e would like all staff members to:</a:t>
            </a:r>
          </a:p>
          <a:p>
            <a:r>
              <a:rPr lang="en-GB" sz="1800">
                <a:effectLst/>
                <a:latin typeface="Calibri" panose="020F0502020204030204" pitchFamily="34" charset="0"/>
                <a:ea typeface="Times New Roman" panose="02020603050405020304" pitchFamily="18" charset="0"/>
              </a:rPr>
              <a:t>Review their old files in OneDrive or elsewhere and delete ones they no longer need</a:t>
            </a:r>
            <a:endParaRPr lang="en-GB" sz="1800">
              <a:latin typeface="Calibri" panose="020F0502020204030204" pitchFamily="34" charset="0"/>
              <a:ea typeface="Times New Roman" panose="02020603050405020304" pitchFamily="18" charset="0"/>
            </a:endParaRPr>
          </a:p>
          <a:p>
            <a:r>
              <a:rPr lang="en-GB" sz="1800">
                <a:effectLst/>
                <a:latin typeface="Calibri" panose="020F0502020204030204" pitchFamily="34" charset="0"/>
                <a:ea typeface="Times New Roman" panose="02020603050405020304" pitchFamily="18" charset="0"/>
              </a:rPr>
              <a:t>Consider whether old emails are still required or may be required in future</a:t>
            </a:r>
            <a:endParaRPr lang="en-GB" sz="1800">
              <a:latin typeface="Calibri" panose="020F0502020204030204" pitchFamily="34" charset="0"/>
              <a:ea typeface="Times New Roman" panose="02020603050405020304" pitchFamily="18" charset="0"/>
            </a:endParaRPr>
          </a:p>
          <a:p>
            <a:r>
              <a:rPr lang="en-GB" sz="1800">
                <a:effectLst/>
                <a:latin typeface="Calibri" panose="020F0502020204030204" pitchFamily="34" charset="0"/>
                <a:ea typeface="Times New Roman" panose="02020603050405020304" pitchFamily="18" charset="0"/>
              </a:rPr>
              <a:t>Check if you have old Microsoft Teams / </a:t>
            </a:r>
            <a:r>
              <a:rPr lang="en-GB" sz="1800" err="1">
                <a:effectLst/>
                <a:latin typeface="Calibri" panose="020F0502020204030204" pitchFamily="34" charset="0"/>
                <a:ea typeface="Times New Roman" panose="02020603050405020304" pitchFamily="18" charset="0"/>
              </a:rPr>
              <a:t>Sharepoint</a:t>
            </a:r>
            <a:r>
              <a:rPr lang="en-GB" sz="1800">
                <a:effectLst/>
                <a:latin typeface="Calibri" panose="020F0502020204030204" pitchFamily="34" charset="0"/>
                <a:ea typeface="Times New Roman" panose="02020603050405020304" pitchFamily="18" charset="0"/>
              </a:rPr>
              <a:t> sites which are no longer required and can be deleted</a:t>
            </a:r>
            <a:endParaRPr lang="en-GB" sz="1800">
              <a:effectLst/>
              <a:latin typeface="Calibri" panose="020F0502020204030204" pitchFamily="34" charset="0"/>
              <a:ea typeface="MS Mincho" panose="02020609040205080304" pitchFamily="49" charset="-128"/>
            </a:endParaRPr>
          </a:p>
        </p:txBody>
      </p:sp>
      <p:sp>
        <p:nvSpPr>
          <p:cNvPr id="4" name="Rectangle: Rounded Corners 3" descr="It is important to remember that we should only keep information we need or may be legally required to retain.">
            <a:extLst>
              <a:ext uri="{FF2B5EF4-FFF2-40B4-BE49-F238E27FC236}">
                <a16:creationId xmlns:a16="http://schemas.microsoft.com/office/drawing/2014/main" id="{B58C51B6-FA2D-217F-806D-2FB0AB2248C8}"/>
              </a:ext>
            </a:extLst>
          </p:cNvPr>
          <p:cNvSpPr/>
          <p:nvPr/>
        </p:nvSpPr>
        <p:spPr>
          <a:xfrm>
            <a:off x="669036" y="4546833"/>
            <a:ext cx="10853928" cy="676275"/>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sz="1800" b="1">
                <a:effectLst/>
                <a:latin typeface="Calibri" panose="020F0502020204030204" pitchFamily="34" charset="0"/>
                <a:ea typeface="MS Mincho" panose="02020609040205080304" pitchFamily="49" charset="-128"/>
              </a:rPr>
              <a:t>It is important to remember that we should only keep information we need or may be legally required to retain</a:t>
            </a:r>
            <a:r>
              <a:rPr lang="en-GB" sz="1800">
                <a:effectLst/>
                <a:latin typeface="Calibri" panose="020F0502020204030204" pitchFamily="34" charset="0"/>
                <a:ea typeface="MS Mincho" panose="02020609040205080304" pitchFamily="49" charset="-128"/>
              </a:rPr>
              <a:t>. </a:t>
            </a:r>
          </a:p>
        </p:txBody>
      </p:sp>
      <p:sp>
        <p:nvSpPr>
          <p:cNvPr id="7" name="TextBox 6">
            <a:extLst>
              <a:ext uri="{FF2B5EF4-FFF2-40B4-BE49-F238E27FC236}">
                <a16:creationId xmlns:a16="http://schemas.microsoft.com/office/drawing/2014/main" id="{3EE70C19-51A0-C97A-2409-50310F2F7933}"/>
              </a:ext>
            </a:extLst>
          </p:cNvPr>
          <p:cNvSpPr txBox="1"/>
          <p:nvPr/>
        </p:nvSpPr>
        <p:spPr>
          <a:xfrm>
            <a:off x="933651" y="5223108"/>
            <a:ext cx="10853928" cy="646331"/>
          </a:xfrm>
          <a:prstGeom prst="rect">
            <a:avLst/>
          </a:prstGeom>
          <a:noFill/>
        </p:spPr>
        <p:txBody>
          <a:bodyPr wrap="square" rtlCol="0">
            <a:spAutoFit/>
          </a:bodyPr>
          <a:lstStyle/>
          <a:p>
            <a:r>
              <a:rPr lang="en-GB" sz="1800">
                <a:effectLst/>
                <a:latin typeface="Calibri" panose="020F0502020204030204" pitchFamily="34" charset="0"/>
                <a:ea typeface="MS Mincho" panose="02020609040205080304" pitchFamily="49" charset="-128"/>
              </a:rPr>
              <a:t>We urge people to delete with caution, if you delete files accidentally then we may not be able to recover them</a:t>
            </a:r>
            <a:endParaRPr lang="en-GB"/>
          </a:p>
          <a:p>
            <a:endParaRPr lang="en-GB"/>
          </a:p>
        </p:txBody>
      </p:sp>
    </p:spTree>
    <p:extLst>
      <p:ext uri="{BB962C8B-B14F-4D97-AF65-F5344CB8AC3E}">
        <p14:creationId xmlns:p14="http://schemas.microsoft.com/office/powerpoint/2010/main" val="2076962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C7632-41B4-78D0-EC43-D0A99406C526}"/>
              </a:ext>
            </a:extLst>
          </p:cNvPr>
          <p:cNvSpPr>
            <a:spLocks noGrp="1"/>
          </p:cNvSpPr>
          <p:nvPr>
            <p:ph type="title"/>
          </p:nvPr>
        </p:nvSpPr>
        <p:spPr>
          <a:xfrm>
            <a:off x="4965430" y="629266"/>
            <a:ext cx="6586491" cy="1676603"/>
          </a:xfrm>
        </p:spPr>
        <p:txBody>
          <a:bodyPr>
            <a:normAutofit/>
          </a:bodyPr>
          <a:lstStyle/>
          <a:p>
            <a:r>
              <a:rPr lang="en-GB" sz="5400"/>
              <a:t>Contact us!</a:t>
            </a:r>
          </a:p>
        </p:txBody>
      </p:sp>
      <p:sp>
        <p:nvSpPr>
          <p:cNvPr id="3" name="Content Placeholder 2" descr="Contact us details">
            <a:extLst>
              <a:ext uri="{FF2B5EF4-FFF2-40B4-BE49-F238E27FC236}">
                <a16:creationId xmlns:a16="http://schemas.microsoft.com/office/drawing/2014/main" id="{01CE67BC-7D86-7A16-B2E0-F66056017A6A}"/>
              </a:ext>
            </a:extLst>
          </p:cNvPr>
          <p:cNvSpPr>
            <a:spLocks noGrp="1"/>
          </p:cNvSpPr>
          <p:nvPr>
            <p:ph idx="1"/>
          </p:nvPr>
        </p:nvSpPr>
        <p:spPr>
          <a:xfrm>
            <a:off x="4965431" y="2438400"/>
            <a:ext cx="6586489" cy="3785419"/>
          </a:xfrm>
        </p:spPr>
        <p:txBody>
          <a:bodyPr>
            <a:normAutofit/>
          </a:bodyPr>
          <a:lstStyle/>
          <a:p>
            <a:r>
              <a:rPr lang="en-GB" sz="2400">
                <a:effectLst/>
                <a:latin typeface="Calibri" panose="020F0502020204030204" pitchFamily="34" charset="0"/>
                <a:ea typeface="MS Mincho" panose="02020609040205080304" pitchFamily="49" charset="-128"/>
              </a:rPr>
              <a:t>As always, the Information Security team is available to provide advice and guidance on these and any other matters which you may need assistance with</a:t>
            </a:r>
          </a:p>
          <a:p>
            <a:endParaRPr lang="en-GB" sz="2400">
              <a:latin typeface="Calibri" panose="020F0502020204030204" pitchFamily="34" charset="0"/>
              <a:ea typeface="MS Mincho" panose="02020609040205080304" pitchFamily="49" charset="-128"/>
            </a:endParaRPr>
          </a:p>
          <a:p>
            <a:r>
              <a:rPr lang="en-GB" sz="2400">
                <a:effectLst/>
                <a:latin typeface="Calibri" panose="020F0502020204030204" pitchFamily="34" charset="0"/>
                <a:ea typeface="MS Mincho" panose="02020609040205080304" pitchFamily="49" charset="-128"/>
              </a:rPr>
              <a:t>Details</a:t>
            </a:r>
            <a:br>
              <a:rPr lang="en-GB" sz="2400">
                <a:effectLst/>
                <a:latin typeface="Calibri" panose="020F0502020204030204" pitchFamily="34" charset="0"/>
                <a:ea typeface="MS Mincho" panose="02020609040205080304" pitchFamily="49" charset="-128"/>
              </a:rPr>
            </a:br>
            <a:endParaRPr lang="en-GB" sz="2400"/>
          </a:p>
        </p:txBody>
      </p:sp>
      <p:pic>
        <p:nvPicPr>
          <p:cNvPr id="5" name="Picture 4">
            <a:extLst>
              <a:ext uri="{FF2B5EF4-FFF2-40B4-BE49-F238E27FC236}">
                <a16:creationId xmlns:a16="http://schemas.microsoft.com/office/drawing/2014/main" id="{4E0113C1-A85D-3389-9428-8EEF5117089D}"/>
              </a:ext>
              <a:ext uri="{C183D7F6-B498-43B3-948B-1728B52AA6E4}">
                <adec:decorative xmlns:adec="http://schemas.microsoft.com/office/drawing/2017/decorative" val="1"/>
              </a:ext>
            </a:extLst>
          </p:cNvPr>
          <p:cNvPicPr>
            <a:picLocks noChangeAspect="1"/>
          </p:cNvPicPr>
          <p:nvPr/>
        </p:nvPicPr>
        <p:blipFill rotWithShape="1">
          <a:blip r:embed="rId2"/>
          <a:srcRect l="56563" r="13865" b="1"/>
          <a:stretch/>
        </p:blipFill>
        <p:spPr>
          <a:xfrm>
            <a:off x="20" y="10"/>
            <a:ext cx="4635571" cy="6857990"/>
          </a:xfrm>
          <a:prstGeom prst="rect">
            <a:avLst/>
          </a:prstGeom>
          <a:effectLst/>
        </p:spPr>
      </p:pic>
    </p:spTree>
    <p:extLst>
      <p:ext uri="{BB962C8B-B14F-4D97-AF65-F5344CB8AC3E}">
        <p14:creationId xmlns:p14="http://schemas.microsoft.com/office/powerpoint/2010/main" val="25507712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c0be4fd-f545-4254-9f39-fb696fdb446c">
      <Terms xmlns="http://schemas.microsoft.com/office/infopath/2007/PartnerControls"/>
    </lcf76f155ced4ddcb4097134ff3c332f>
    <TaxCatchAll xmlns="b454b8eb-aab7-4883-8d4b-cfae7d09baad" xsi:nil="true"/>
    <SharedWithUsers xmlns="b454b8eb-aab7-4883-8d4b-cfae7d09baad">
      <UserInfo>
        <DisplayName>Heather Corley</DisplayName>
        <AccountId>52</AccountId>
        <AccountType/>
      </UserInfo>
      <UserInfo>
        <DisplayName>Alun McGlinchey</DisplayName>
        <AccountId>382</AccountId>
        <AccountType/>
      </UserInfo>
      <UserInfo>
        <DisplayName>Susan MacMillan</DisplayName>
        <AccountId>184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F6702137A129F45A6835221D41CF60F" ma:contentTypeVersion="16" ma:contentTypeDescription="Create a new document." ma:contentTypeScope="" ma:versionID="909155c2520a3a9c11fee108b59f3c05">
  <xsd:schema xmlns:xsd="http://www.w3.org/2001/XMLSchema" xmlns:xs="http://www.w3.org/2001/XMLSchema" xmlns:p="http://schemas.microsoft.com/office/2006/metadata/properties" xmlns:ns2="fc0be4fd-f545-4254-9f39-fb696fdb446c" xmlns:ns3="b454b8eb-aab7-4883-8d4b-cfae7d09baad" targetNamespace="http://schemas.microsoft.com/office/2006/metadata/properties" ma:root="true" ma:fieldsID="ce2c122bb808b4dffd23f9afa90f110c" ns2:_="" ns3:_="">
    <xsd:import namespace="fc0be4fd-f545-4254-9f39-fb696fdb446c"/>
    <xsd:import namespace="b454b8eb-aab7-4883-8d4b-cfae7d09baa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0be4fd-f545-4254-9f39-fb696fdb44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306b285-ac2c-4225-b56d-e54690cf9c97"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54b8eb-aab7-4883-8d4b-cfae7d09baa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003b1a5-0721-4f55-a5e4-b0529840b0fa}" ma:internalName="TaxCatchAll" ma:showField="CatchAllData" ma:web="b454b8eb-aab7-4883-8d4b-cfae7d09ba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41C6ED-6C77-49ED-BDA9-45ABC4BF7CD1}">
  <ds:schemaRefs>
    <ds:schemaRef ds:uri="http://schemas.microsoft.com/sharepoint/v3/contenttype/forms"/>
  </ds:schemaRefs>
</ds:datastoreItem>
</file>

<file path=customXml/itemProps2.xml><?xml version="1.0" encoding="utf-8"?>
<ds:datastoreItem xmlns:ds="http://schemas.openxmlformats.org/officeDocument/2006/customXml" ds:itemID="{8B36A2AB-1E80-4B6C-8240-3D19E74BC9AC}">
  <ds:schemaRefs>
    <ds:schemaRef ds:uri="b454b8eb-aab7-4883-8d4b-cfae7d09baad"/>
    <ds:schemaRef ds:uri="fc0be4fd-f545-4254-9f39-fb696fdb446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0384BAE-185B-47D2-92D6-F7BD049A55DB}">
  <ds:schemaRefs>
    <ds:schemaRef ds:uri="b454b8eb-aab7-4883-8d4b-cfae7d09baad"/>
    <ds:schemaRef ds:uri="fc0be4fd-f545-4254-9f39-fb696fdb44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Application>Microsoft Office PowerPoint</Application>
  <PresentationFormat>Widescreen</PresentationFormat>
  <Slides>6</Slides>
  <Notes>0</Notes>
  <HiddenSlides>0</HiddenSlide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Cyber talk Welcome to the first of our quarterly security talking points. We want to make our security at UofG as open and transparent as possible. To help you with discussions you may have with your team, individuals, or committees we’ve created these talking points to help ensure our awareness of security issues remain high. </vt:lpstr>
      <vt:lpstr>Multi-Factor Changes</vt:lpstr>
      <vt:lpstr>Annual password changes</vt:lpstr>
      <vt:lpstr>Completion of mandatory training</vt:lpstr>
      <vt:lpstr>Deletion of old documents &amp; data</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 talk Welcome to the first of our quarterly security talking points. We want to make our security at UofG as open and transparent as possible. To help you with discussions you may have with your team, individuals, or committees we’ve created these talking point to help ensure our awareness of security issues remain high.</dc:title>
  <dc:creator>Drew McConnell</dc:creator>
  <cp:revision>1</cp:revision>
  <dcterms:created xsi:type="dcterms:W3CDTF">2023-01-25T10:49:54Z</dcterms:created>
  <dcterms:modified xsi:type="dcterms:W3CDTF">2023-02-03T15:15:56Z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0x010100EF6702137A129F45A6835221D41CF60F</vt:lpwstr>
  </property>
  <property fmtid="{D5CDD505-2E9C-101B-9397-08002B2CF9AE}" pid="3" name="MediaServiceImageTags">
    <vt:lpwstr/>
  </property>
</Properties>
</file>