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1"/>
  </p:notesMasterIdLst>
  <p:sldIdLst>
    <p:sldId id="256" r:id="rId5"/>
    <p:sldId id="275" r:id="rId6"/>
    <p:sldId id="264" r:id="rId7"/>
    <p:sldId id="276" r:id="rId8"/>
    <p:sldId id="277" r:id="rId9"/>
    <p:sldId id="280" r:id="rId10"/>
    <p:sldId id="265" r:id="rId11"/>
    <p:sldId id="269" r:id="rId12"/>
    <p:sldId id="266" r:id="rId13"/>
    <p:sldId id="274" r:id="rId14"/>
    <p:sldId id="270" r:id="rId15"/>
    <p:sldId id="267" r:id="rId16"/>
    <p:sldId id="273" r:id="rId17"/>
    <p:sldId id="278" r:id="rId18"/>
    <p:sldId id="279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5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Honeychurch" userId="27699185-b0e2-4d36-afb9-e80f2c94aab7" providerId="ADAL" clId="{A9F7B182-7099-4FAC-A4C0-EE6491B628B8}"/>
    <pc:docChg chg="modSld">
      <pc:chgData name="Sarah Honeychurch" userId="27699185-b0e2-4d36-afb9-e80f2c94aab7" providerId="ADAL" clId="{A9F7B182-7099-4FAC-A4C0-EE6491B628B8}" dt="2022-08-31T10:44:08.201" v="9" actId="962"/>
      <pc:docMkLst>
        <pc:docMk/>
      </pc:docMkLst>
      <pc:sldChg chg="modSp mod">
        <pc:chgData name="Sarah Honeychurch" userId="27699185-b0e2-4d36-afb9-e80f2c94aab7" providerId="ADAL" clId="{A9F7B182-7099-4FAC-A4C0-EE6491B628B8}" dt="2022-08-31T10:44:08.201" v="9" actId="962"/>
        <pc:sldMkLst>
          <pc:docMk/>
          <pc:sldMk cId="3392399633" sldId="256"/>
        </pc:sldMkLst>
        <pc:picChg chg="mod">
          <ac:chgData name="Sarah Honeychurch" userId="27699185-b0e2-4d36-afb9-e80f2c94aab7" providerId="ADAL" clId="{A9F7B182-7099-4FAC-A4C0-EE6491B628B8}" dt="2022-08-31T10:44:08.201" v="9" actId="962"/>
          <ac:picMkLst>
            <pc:docMk/>
            <pc:sldMk cId="3392399633" sldId="256"/>
            <ac:picMk id="10" creationId="{2DA3876A-F89C-4D66-B1B8-069E889F230A}"/>
          </ac:picMkLst>
        </pc:picChg>
      </pc:sldChg>
      <pc:sldChg chg="modSp mod">
        <pc:chgData name="Sarah Honeychurch" userId="27699185-b0e2-4d36-afb9-e80f2c94aab7" providerId="ADAL" clId="{A9F7B182-7099-4FAC-A4C0-EE6491B628B8}" dt="2022-08-31T10:43:12.580" v="5" actId="962"/>
        <pc:sldMkLst>
          <pc:docMk/>
          <pc:sldMk cId="3807570455" sldId="265"/>
        </pc:sldMkLst>
        <pc:picChg chg="mod">
          <ac:chgData name="Sarah Honeychurch" userId="27699185-b0e2-4d36-afb9-e80f2c94aab7" providerId="ADAL" clId="{A9F7B182-7099-4FAC-A4C0-EE6491B628B8}" dt="2022-08-31T10:43:12.580" v="5" actId="962"/>
          <ac:picMkLst>
            <pc:docMk/>
            <pc:sldMk cId="3807570455" sldId="265"/>
            <ac:picMk id="5" creationId="{AB789CA1-437C-EFF8-712A-B5515C40C393}"/>
          </ac:picMkLst>
        </pc:picChg>
      </pc:sldChg>
      <pc:sldChg chg="modSp mod">
        <pc:chgData name="Sarah Honeychurch" userId="27699185-b0e2-4d36-afb9-e80f2c94aab7" providerId="ADAL" clId="{A9F7B182-7099-4FAC-A4C0-EE6491B628B8}" dt="2022-08-31T10:43:36.356" v="6"/>
        <pc:sldMkLst>
          <pc:docMk/>
          <pc:sldMk cId="3595459735" sldId="269"/>
        </pc:sldMkLst>
        <pc:spChg chg="ord">
          <ac:chgData name="Sarah Honeychurch" userId="27699185-b0e2-4d36-afb9-e80f2c94aab7" providerId="ADAL" clId="{A9F7B182-7099-4FAC-A4C0-EE6491B628B8}" dt="2022-08-31T10:43:36.356" v="6"/>
          <ac:spMkLst>
            <pc:docMk/>
            <pc:sldMk cId="3595459735" sldId="269"/>
            <ac:spMk id="4" creationId="{135D429A-61CA-4B8F-9089-071F1ECE35A3}"/>
          </ac:spMkLst>
        </pc:spChg>
      </pc:sldChg>
      <pc:sldChg chg="modSp mod">
        <pc:chgData name="Sarah Honeychurch" userId="27699185-b0e2-4d36-afb9-e80f2c94aab7" providerId="ADAL" clId="{A9F7B182-7099-4FAC-A4C0-EE6491B628B8}" dt="2022-08-31T10:43:05.420" v="1" actId="962"/>
        <pc:sldMkLst>
          <pc:docMk/>
          <pc:sldMk cId="231402467" sldId="276"/>
        </pc:sldMkLst>
        <pc:spChg chg="mod">
          <ac:chgData name="Sarah Honeychurch" userId="27699185-b0e2-4d36-afb9-e80f2c94aab7" providerId="ADAL" clId="{A9F7B182-7099-4FAC-A4C0-EE6491B628B8}" dt="2022-08-31T10:43:02.441" v="0" actId="962"/>
          <ac:spMkLst>
            <pc:docMk/>
            <pc:sldMk cId="231402467" sldId="276"/>
            <ac:spMk id="2" creationId="{A6B0FCA8-646E-41C5-B6B1-4D454DC347E4}"/>
          </ac:spMkLst>
        </pc:spChg>
        <pc:picChg chg="mod">
          <ac:chgData name="Sarah Honeychurch" userId="27699185-b0e2-4d36-afb9-e80f2c94aab7" providerId="ADAL" clId="{A9F7B182-7099-4FAC-A4C0-EE6491B628B8}" dt="2022-08-31T10:43:05.420" v="1" actId="962"/>
          <ac:picMkLst>
            <pc:docMk/>
            <pc:sldMk cId="231402467" sldId="276"/>
            <ac:picMk id="5" creationId="{C6A9A189-D8D8-46E4-B24D-AC12FEAA7C8B}"/>
          </ac:picMkLst>
        </pc:picChg>
      </pc:sldChg>
      <pc:sldChg chg="modSp mod">
        <pc:chgData name="Sarah Honeychurch" userId="27699185-b0e2-4d36-afb9-e80f2c94aab7" providerId="ADAL" clId="{A9F7B182-7099-4FAC-A4C0-EE6491B628B8}" dt="2022-08-31T10:43:10.932" v="4" actId="962"/>
        <pc:sldMkLst>
          <pc:docMk/>
          <pc:sldMk cId="2648932327" sldId="277"/>
        </pc:sldMkLst>
        <pc:spChg chg="mod">
          <ac:chgData name="Sarah Honeychurch" userId="27699185-b0e2-4d36-afb9-e80f2c94aab7" providerId="ADAL" clId="{A9F7B182-7099-4FAC-A4C0-EE6491B628B8}" dt="2022-08-31T10:43:07.503" v="2" actId="962"/>
          <ac:spMkLst>
            <pc:docMk/>
            <pc:sldMk cId="2648932327" sldId="277"/>
            <ac:spMk id="2" creationId="{A6B0FCA8-646E-41C5-B6B1-4D454DC347E4}"/>
          </ac:spMkLst>
        </pc:spChg>
        <pc:spChg chg="mod">
          <ac:chgData name="Sarah Honeychurch" userId="27699185-b0e2-4d36-afb9-e80f2c94aab7" providerId="ADAL" clId="{A9F7B182-7099-4FAC-A4C0-EE6491B628B8}" dt="2022-08-31T10:43:10.932" v="4" actId="962"/>
          <ac:spMkLst>
            <pc:docMk/>
            <pc:sldMk cId="2648932327" sldId="277"/>
            <ac:spMk id="8" creationId="{7310E582-BC86-4C49-98B1-0E0734A2B661}"/>
          </ac:spMkLst>
        </pc:spChg>
        <pc:picChg chg="mod">
          <ac:chgData name="Sarah Honeychurch" userId="27699185-b0e2-4d36-afb9-e80f2c94aab7" providerId="ADAL" clId="{A9F7B182-7099-4FAC-A4C0-EE6491B628B8}" dt="2022-08-31T10:43:09.327" v="3" actId="962"/>
          <ac:picMkLst>
            <pc:docMk/>
            <pc:sldMk cId="2648932327" sldId="277"/>
            <ac:picMk id="7" creationId="{A86F60A1-52F3-4107-85F9-473AD26B0F8F}"/>
          </ac:picMkLst>
        </pc:picChg>
      </pc:sldChg>
      <pc:sldChg chg="modSp mod">
        <pc:chgData name="Sarah Honeychurch" userId="27699185-b0e2-4d36-afb9-e80f2c94aab7" providerId="ADAL" clId="{A9F7B182-7099-4FAC-A4C0-EE6491B628B8}" dt="2022-08-31T10:43:55.449" v="7" actId="962"/>
        <pc:sldMkLst>
          <pc:docMk/>
          <pc:sldMk cId="2233322373" sldId="279"/>
        </pc:sldMkLst>
        <pc:picChg chg="mod">
          <ac:chgData name="Sarah Honeychurch" userId="27699185-b0e2-4d36-afb9-e80f2c94aab7" providerId="ADAL" clId="{A9F7B182-7099-4FAC-A4C0-EE6491B628B8}" dt="2022-08-31T10:43:55.449" v="7" actId="962"/>
          <ac:picMkLst>
            <pc:docMk/>
            <pc:sldMk cId="2233322373" sldId="279"/>
            <ac:picMk id="4" creationId="{B9D7893B-C8AA-4E99-819B-323C0BBB4C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C1FE5-607A-4B37-933E-A5833852D7A9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F9665-E847-41D1-A460-29F1000010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833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406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</a:rPr>
              <a:t>My background/ Introduction</a:t>
            </a:r>
          </a:p>
          <a:p>
            <a:r>
              <a:rPr lang="en-US" sz="1200">
                <a:solidFill>
                  <a:schemeClr val="bg1"/>
                </a:solidFill>
              </a:rPr>
              <a:t>Worked as international ELA for four years</a:t>
            </a:r>
          </a:p>
          <a:p>
            <a:r>
              <a:rPr lang="en-US" sz="1200">
                <a:solidFill>
                  <a:schemeClr val="bg1"/>
                </a:solidFill>
              </a:rPr>
              <a:t>Started intercultural group work training, something that I constantly evolve based on the feedback from students</a:t>
            </a:r>
          </a:p>
          <a:p>
            <a:r>
              <a:rPr lang="en-US" sz="1200">
                <a:solidFill>
                  <a:schemeClr val="bg1"/>
                </a:solidFill>
              </a:rPr>
              <a:t>What I wanted to share with you are the cultural dimensions that resonated with the students and see whether they might give you a possible explanation for lack of engagement in class or the misinterpretation of assignments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841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https://kpu.pressbooks.pub/internationalstudents/chapter/classroom-experiences/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EB3FF-8B9C-41E9-875E-569DC5C001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4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https://kpu.pressbooks.pub/internationalstudents/chapter/relationships-with-instructors/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EB3FF-8B9C-41E9-875E-569DC5C001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575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>
                <a:solidFill>
                  <a:schemeClr val="bg1"/>
                </a:solidFill>
              </a:rPr>
              <a:t>My background/ Introduction</a:t>
            </a:r>
          </a:p>
          <a:p>
            <a:r>
              <a:rPr lang="en-US" sz="1200">
                <a:solidFill>
                  <a:schemeClr val="bg1"/>
                </a:solidFill>
              </a:rPr>
              <a:t>Worked as international ELA for four years</a:t>
            </a:r>
          </a:p>
          <a:p>
            <a:r>
              <a:rPr lang="en-US" sz="1200">
                <a:solidFill>
                  <a:schemeClr val="bg1"/>
                </a:solidFill>
              </a:rPr>
              <a:t>Started intercultural group work training, something that I constantly evolve based on the feedback from students</a:t>
            </a:r>
          </a:p>
          <a:p>
            <a:r>
              <a:rPr lang="en-US" sz="1200">
                <a:solidFill>
                  <a:schemeClr val="bg1"/>
                </a:solidFill>
              </a:rPr>
              <a:t>What I wanted to share with you are the cultural dimensions that resonated with the students and see whether they might give you a possible explanation for lack of engagement in class or the misinterpretation of assignments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968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Core principles of the framework The Interaction for Learning Framework: › Acknowledges and capitalises on student diversity as a resource for learning and teaching; › Engages students from diverse cultural and linguistic backgrounds within the learning context in a variety of ways; › Embeds interaction in curriculum planning and links to teaching, learning and assessment; › Promotes peer engagement through curriculum-based activities; and › Recognises the variety of ways that interaction can be utilised across different learning contexts. </a:t>
            </a:r>
            <a:endParaRPr lang="en-GB" dirty="0">
              <a:latin typeface="+mn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7185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Intentional learning design</a:t>
            </a:r>
          </a:p>
          <a:p>
            <a:r>
              <a:rPr lang="en-GB" dirty="0"/>
              <a:t>Without intention students stay within their own peer groups</a:t>
            </a:r>
          </a:p>
          <a:p>
            <a:r>
              <a:rPr lang="en-GB" dirty="0"/>
              <a:t>Familiar reference system – comfort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436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Here interaction </a:t>
            </a:r>
            <a:r>
              <a:rPr lang="en-GB" dirty="0" err="1"/>
              <a:t>btwn</a:t>
            </a:r>
            <a:r>
              <a:rPr lang="en-GB" dirty="0"/>
              <a:t> diff groups need to be incorporated to increase confidence and set the scene early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sz="1200" dirty="0"/>
              <a:t>This doesn’t have to be a classroom discussion or better: </a:t>
            </a:r>
          </a:p>
          <a:p>
            <a:r>
              <a:rPr lang="en-GB" dirty="0"/>
              <a:t>Think about the classroom discussion as the final activity</a:t>
            </a:r>
          </a:p>
          <a:p>
            <a:r>
              <a:rPr lang="en-GB" dirty="0"/>
              <a:t>Active learning needs to be scaffolded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200" dirty="0"/>
              <a:t>For instance, start with </a:t>
            </a:r>
            <a:r>
              <a:rPr lang="en-GB" dirty="0"/>
              <a:t>anonymous poll or </a:t>
            </a:r>
            <a:r>
              <a:rPr lang="en-GB" dirty="0" err="1"/>
              <a:t>mentimeter</a:t>
            </a:r>
            <a:r>
              <a:rPr lang="en-GB" dirty="0"/>
              <a:t> activity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200" dirty="0"/>
              <a:t>Then pair students up (not the person next to them)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Create groups of 4 – to select one speaker to report to the whole class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1200" dirty="0"/>
              <a:t>Finally classroom discussion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2349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5-min reflection then debrief and discussion – depending on size of the workshop, could also be a </a:t>
            </a:r>
            <a:r>
              <a:rPr lang="en-GB" dirty="0" err="1"/>
              <a:t>mentimeter</a:t>
            </a:r>
            <a:r>
              <a:rPr lang="en-GB" dirty="0"/>
              <a:t> or </a:t>
            </a:r>
            <a:r>
              <a:rPr lang="en-GB" dirty="0" err="1"/>
              <a:t>padlet</a:t>
            </a:r>
            <a:r>
              <a:rPr lang="en-GB"/>
              <a:t> activity….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5F9665-E847-41D1-A460-29F1000010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90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597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1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254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42589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523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43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97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7323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74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4168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671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181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77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1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3782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939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072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B0AC13B-CF2D-45C1-B363-BA56FD0FB08F}" type="datetimeFigureOut">
              <a:rPr lang="en-GB" smtClean="0"/>
              <a:t>31/08/2022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622B8-C452-49EA-99D5-F9CAE175752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61852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oodle.gla.ac.uk/course/view.php?id=6451" TargetMode="External"/><Relationship Id="rId2" Type="http://schemas.openxmlformats.org/officeDocument/2006/relationships/hyperlink" Target="mailto:Julia.Bohlmann@glasgow.ac.u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oodle.gla.ac.uk/course/view.php?id=24258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meshouts.com/" TargetMode="External"/><Relationship Id="rId2" Type="http://schemas.openxmlformats.org/officeDocument/2006/relationships/hyperlink" Target="https://www.howtopronounce.com/names/index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oodle.gla.ac.uk/course/view.php?id=24258" TargetMode="External"/><Relationship Id="rId4" Type="http://schemas.openxmlformats.org/officeDocument/2006/relationships/hyperlink" Target="https://moodle.gla.ac.uk/course/view.php?id=6451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272F-4996-449C-ADFD-B7CAEA181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en-GB" sz="3000" dirty="0"/>
              <a:t>Engaging International Students in Active Learning</a:t>
            </a:r>
            <a:br>
              <a:rPr lang="en-GB" sz="3000" dirty="0"/>
            </a:br>
            <a:br>
              <a:rPr lang="en-GB" sz="3000" dirty="0"/>
            </a:br>
            <a:endParaRPr lang="en-GB" sz="3000" dirty="0"/>
          </a:p>
        </p:txBody>
      </p:sp>
      <p:pic>
        <p:nvPicPr>
          <p:cNvPr id="10" name="Picture 9" descr="A group of people sitting around a table">
            <a:extLst>
              <a:ext uri="{FF2B5EF4-FFF2-40B4-BE49-F238E27FC236}">
                <a16:creationId xmlns:a16="http://schemas.microsoft.com/office/drawing/2014/main" id="{2DA3876A-F89C-4D66-B1B8-069E889F2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4494" y="1952001"/>
            <a:ext cx="5251807" cy="349573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7497DEB1-9721-4660-BAA1-33D398E2D6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sz="2000" dirty="0"/>
              <a:t>Dr Julia Bohlmann</a:t>
            </a:r>
          </a:p>
          <a:p>
            <a:r>
              <a:rPr lang="en-GB" dirty="0"/>
              <a:t>Effective Learning Adviser</a:t>
            </a:r>
          </a:p>
          <a:p>
            <a:r>
              <a:rPr lang="en-GB" dirty="0"/>
              <a:t>For International Students</a:t>
            </a:r>
          </a:p>
        </p:txBody>
      </p:sp>
    </p:spTree>
    <p:extLst>
      <p:ext uri="{BB962C8B-B14F-4D97-AF65-F5344CB8AC3E}">
        <p14:creationId xmlns:p14="http://schemas.microsoft.com/office/powerpoint/2010/main" val="339239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26E8-5521-44BC-82B4-D22A9B2AE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666" y="732068"/>
            <a:ext cx="8869919" cy="1325563"/>
          </a:xfrm>
        </p:spPr>
        <p:txBody>
          <a:bodyPr anchor="b">
            <a:normAutofit fontScale="90000"/>
          </a:bodyPr>
          <a:lstStyle/>
          <a:p>
            <a:r>
              <a:rPr lang="en-GB" dirty="0">
                <a:effectLst/>
                <a:latin typeface="+mn-lt"/>
              </a:rPr>
              <a:t>2. Setting the </a:t>
            </a:r>
            <a:r>
              <a:rPr lang="en-GB" dirty="0">
                <a:latin typeface="+mn-lt"/>
              </a:rPr>
              <a:t>Scene: </a:t>
            </a:r>
            <a:r>
              <a:rPr lang="en-GB" dirty="0">
                <a:effectLst/>
                <a:latin typeface="+mn-lt"/>
              </a:rPr>
              <a:t>Creating environments for interaction</a:t>
            </a:r>
            <a:br>
              <a:rPr lang="en-GB" dirty="0">
                <a:effectLst/>
                <a:latin typeface="+mn-lt"/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C100B-BFBD-40BD-8753-0A9368969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4371494"/>
          </a:xfrm>
        </p:spPr>
        <p:txBody>
          <a:bodyPr>
            <a:normAutofit fontScale="55000" lnSpcReduction="20000"/>
          </a:bodyPr>
          <a:lstStyle/>
          <a:p>
            <a:r>
              <a:rPr lang="en-GB" sz="3300" dirty="0"/>
              <a:t>strategies to increase student participation </a:t>
            </a:r>
          </a:p>
          <a:p>
            <a:endParaRPr lang="en-GB" sz="3300" dirty="0"/>
          </a:p>
          <a:p>
            <a:r>
              <a:rPr lang="en-GB" sz="3300" dirty="0"/>
              <a:t>ideally used during the first weeks of classes to ‘set the scene’ and develop students’ confidence in interacting with other students</a:t>
            </a:r>
          </a:p>
          <a:p>
            <a:endParaRPr lang="en-GB" sz="3300" dirty="0"/>
          </a:p>
          <a:p>
            <a:r>
              <a:rPr lang="en-GB" sz="3300" dirty="0"/>
              <a:t>provide opportunities for students to (safely) move out of their cultural comfort zones </a:t>
            </a:r>
          </a:p>
          <a:p>
            <a:pPr marL="0" indent="0">
              <a:buNone/>
            </a:pPr>
            <a:endParaRPr lang="en-GB" sz="3300" dirty="0"/>
          </a:p>
          <a:p>
            <a:r>
              <a:rPr lang="en-GB" sz="3300" dirty="0"/>
              <a:t>Examples:</a:t>
            </a:r>
          </a:p>
          <a:p>
            <a:pPr>
              <a:buFontTx/>
              <a:buChar char="-"/>
            </a:pPr>
            <a:r>
              <a:rPr lang="en-GB" sz="3300" dirty="0"/>
              <a:t>Icebreakers</a:t>
            </a:r>
          </a:p>
          <a:p>
            <a:pPr>
              <a:buFontTx/>
              <a:buChar char="-"/>
            </a:pPr>
            <a:r>
              <a:rPr lang="en-GB" sz="3300" dirty="0"/>
              <a:t>Short peer-learning activity at beginning of each class (5min)</a:t>
            </a:r>
          </a:p>
          <a:p>
            <a:pPr>
              <a:buFontTx/>
              <a:buChar char="-"/>
            </a:pPr>
            <a:r>
              <a:rPr lang="en-GB" sz="3300" dirty="0"/>
              <a:t>Mixing up groups (number system)</a:t>
            </a:r>
          </a:p>
          <a:p>
            <a:pPr marL="0" indent="0">
              <a:buNone/>
            </a:pPr>
            <a:r>
              <a:rPr lang="en-GB" sz="3300" dirty="0"/>
              <a:t>(</a:t>
            </a:r>
            <a:r>
              <a:rPr lang="en-GB" sz="3300" dirty="0" err="1"/>
              <a:t>Arkoudis</a:t>
            </a:r>
            <a:r>
              <a:rPr lang="en-GB" sz="3300" dirty="0"/>
              <a:t> et al. 2010  p. 13)</a:t>
            </a:r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33049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F70-38A3-4717-ACCD-A9D38CA3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8" y="609601"/>
            <a:ext cx="9404723" cy="1400530"/>
          </a:xfrm>
        </p:spPr>
        <p:txBody>
          <a:bodyPr anchor="ctr">
            <a:normAutofit fontScale="90000"/>
          </a:bodyPr>
          <a:lstStyle/>
          <a:p>
            <a:br>
              <a:rPr lang="en-GB" sz="3600" dirty="0">
                <a:effectLst/>
                <a:latin typeface="+mn-lt"/>
              </a:rPr>
            </a:br>
            <a:br>
              <a:rPr lang="en-GB" sz="3600" dirty="0">
                <a:effectLst/>
                <a:latin typeface="+mn-lt"/>
              </a:rPr>
            </a:br>
            <a:r>
              <a:rPr lang="en-GB" sz="4000" dirty="0">
                <a:effectLst/>
                <a:latin typeface="+mn-lt"/>
              </a:rPr>
              <a:t>3. Supporting interaction</a:t>
            </a:r>
            <a:br>
              <a:rPr lang="en-GB" sz="3600" dirty="0">
                <a:effectLst/>
                <a:latin typeface="+mn-lt"/>
              </a:rPr>
            </a:br>
            <a:endParaRPr lang="en-GB" sz="62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2200-6383-428D-B042-9CD2E5A2B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GB" sz="1800" dirty="0"/>
              <a:t>Inform students about the expectations and benefits of working in groups and across cultures</a:t>
            </a:r>
          </a:p>
          <a:p>
            <a:r>
              <a:rPr lang="en-GB" sz="1800" dirty="0"/>
              <a:t>set up the ground rules and expectations for learning tasks</a:t>
            </a:r>
          </a:p>
          <a:p>
            <a:r>
              <a:rPr lang="en-GB" sz="1800" dirty="0"/>
              <a:t>Making connections to Intended Learning Outcomes and Graduate Attributes</a:t>
            </a:r>
          </a:p>
          <a:p>
            <a:r>
              <a:rPr lang="en-GB" sz="1800" dirty="0"/>
              <a:t>Explaining active learning conventions, for instance the courtesy of asking questions as a way of initiating discussion</a:t>
            </a:r>
          </a:p>
          <a:p>
            <a:r>
              <a:rPr lang="en-GB" sz="1800" dirty="0"/>
              <a:t>Book an SLD session dedicated to group work skills: </a:t>
            </a:r>
            <a:r>
              <a:rPr lang="en-GB" sz="1800" dirty="0">
                <a:hlinkClick r:id="rId2"/>
              </a:rPr>
              <a:t>Julia.Bohlmann@glasgow.ac.uk</a:t>
            </a:r>
            <a:r>
              <a:rPr lang="en-GB" sz="1800" dirty="0"/>
              <a:t> </a:t>
            </a:r>
          </a:p>
          <a:p>
            <a:r>
              <a:rPr lang="en-GB" sz="1800" dirty="0"/>
              <a:t>Provide resources to support </a:t>
            </a:r>
            <a:r>
              <a:rPr lang="en-GB" sz="1800" dirty="0">
                <a:hlinkClick r:id="rId3"/>
              </a:rPr>
              <a:t>effective group work</a:t>
            </a:r>
            <a:r>
              <a:rPr lang="en-GB" sz="1800" dirty="0"/>
              <a:t> and </a:t>
            </a:r>
            <a:r>
              <a:rPr lang="en-GB" sz="1800" dirty="0">
                <a:hlinkClick r:id="rId4"/>
              </a:rPr>
              <a:t>Staying Connected</a:t>
            </a:r>
            <a:endParaRPr lang="en-GB" sz="1800" dirty="0"/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0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54208-A972-434C-8247-52B8B0995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940" y="286465"/>
            <a:ext cx="5588228" cy="1828800"/>
          </a:xfrm>
        </p:spPr>
        <p:txBody>
          <a:bodyPr>
            <a:normAutofit fontScale="90000"/>
          </a:bodyPr>
          <a:lstStyle/>
          <a:p>
            <a:r>
              <a:rPr lang="en-GB" dirty="0">
                <a:effectLst/>
                <a:latin typeface="+mn-lt"/>
              </a:rPr>
              <a:t>4. Engaging with subject knowledge</a:t>
            </a:r>
            <a:br>
              <a:rPr lang="en-GB" dirty="0">
                <a:effectLst/>
                <a:latin typeface="+mn-lt"/>
              </a:rPr>
            </a:b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FD491-8B15-4097-BC1C-A399D131D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0" y="2193924"/>
            <a:ext cx="6788384" cy="3987420"/>
          </a:xfrm>
        </p:spPr>
        <p:txBody>
          <a:bodyPr>
            <a:normAutofit fontScale="62500" lnSpcReduction="20000"/>
          </a:bodyPr>
          <a:lstStyle/>
          <a:p>
            <a:r>
              <a:rPr lang="en-GB" sz="2800" dirty="0"/>
              <a:t>use linguistic and cultural diversity to co-construct subject knowledge: </a:t>
            </a:r>
          </a:p>
          <a:p>
            <a:r>
              <a:rPr lang="en-GB" sz="2800" dirty="0"/>
              <a:t>Skills</a:t>
            </a:r>
          </a:p>
          <a:p>
            <a:r>
              <a:rPr lang="en-GB" sz="2800" dirty="0"/>
              <a:t>Learning strategies</a:t>
            </a:r>
          </a:p>
          <a:p>
            <a:r>
              <a:rPr lang="en-GB" sz="2800" dirty="0"/>
              <a:t>Cultural experiences</a:t>
            </a:r>
            <a:br>
              <a:rPr lang="en-GB" sz="2800" dirty="0"/>
            </a:br>
            <a:r>
              <a:rPr lang="en-GB" sz="2800" dirty="0"/>
              <a:t> </a:t>
            </a:r>
          </a:p>
          <a:p>
            <a:r>
              <a:rPr lang="en-GB" sz="2800" dirty="0"/>
              <a:t>Examples: </a:t>
            </a:r>
          </a:p>
          <a:p>
            <a:pPr>
              <a:buFontTx/>
              <a:buChar char="-"/>
            </a:pPr>
            <a:r>
              <a:rPr lang="en-GB" sz="2800" dirty="0"/>
              <a:t>draw on diverse perspectives on an issue through case studies or discussions </a:t>
            </a:r>
          </a:p>
          <a:p>
            <a:pPr>
              <a:buFontTx/>
              <a:buChar char="-"/>
            </a:pPr>
            <a:r>
              <a:rPr lang="en-GB" sz="2800" dirty="0"/>
              <a:t> project work and problem solving skills </a:t>
            </a:r>
          </a:p>
          <a:p>
            <a:pPr>
              <a:buFontTx/>
              <a:buChar char="-"/>
            </a:pPr>
            <a:r>
              <a:rPr lang="en-GB" sz="2800" dirty="0"/>
              <a:t>group project with knowledge from different culture as core component</a:t>
            </a:r>
          </a:p>
          <a:p>
            <a:pPr marL="0" indent="0">
              <a:buNone/>
            </a:pPr>
            <a:r>
              <a:rPr lang="en-GB" sz="3200" dirty="0"/>
              <a:t>(</a:t>
            </a:r>
            <a:r>
              <a:rPr lang="en-GB" sz="3200" dirty="0" err="1"/>
              <a:t>Arkoudis</a:t>
            </a:r>
            <a:r>
              <a:rPr lang="en-GB" sz="3200" dirty="0"/>
              <a:t> et al. 2010  p. 16-18)</a:t>
            </a:r>
          </a:p>
          <a:p>
            <a:pPr marL="0" indent="0">
              <a:buNone/>
            </a:pPr>
            <a:endParaRPr lang="en-GB" sz="3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FDA795-5AF1-426E-A534-FAA52E316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48" r="1484"/>
          <a:stretch/>
        </p:blipFill>
        <p:spPr>
          <a:xfrm>
            <a:off x="-23426" y="10"/>
            <a:ext cx="463971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277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F70-38A3-4717-ACCD-A9D38CA3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141" y="1450655"/>
            <a:ext cx="3932030" cy="3956690"/>
          </a:xfrm>
        </p:spPr>
        <p:txBody>
          <a:bodyPr anchor="ctr">
            <a:normAutofit/>
          </a:bodyPr>
          <a:lstStyle/>
          <a:p>
            <a:r>
              <a:rPr lang="en-GB" sz="4000" dirty="0">
                <a:effectLst/>
                <a:latin typeface="+mn-lt"/>
              </a:rPr>
              <a:t>5</a:t>
            </a:r>
            <a:r>
              <a:rPr lang="en-GB" sz="4800" dirty="0">
                <a:effectLst/>
                <a:latin typeface="+mn-lt"/>
              </a:rPr>
              <a:t>. </a:t>
            </a:r>
            <a:r>
              <a:rPr lang="en-GB" sz="4400" dirty="0">
                <a:effectLst/>
                <a:latin typeface="+mn-lt"/>
              </a:rPr>
              <a:t>Developing reflexive processes</a:t>
            </a:r>
            <a:br>
              <a:rPr lang="en-GB" sz="4400" dirty="0">
                <a:effectLst/>
                <a:latin typeface="+mn-lt"/>
              </a:rPr>
            </a:br>
            <a:endParaRPr lang="en-GB" sz="62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2200-6383-428D-B042-9CD2E5A2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668" y="1450654"/>
            <a:ext cx="5735233" cy="5407345"/>
          </a:xfrm>
        </p:spPr>
        <p:txBody>
          <a:bodyPr anchor="ctr">
            <a:normAutofit/>
          </a:bodyPr>
          <a:lstStyle/>
          <a:p>
            <a:r>
              <a:rPr lang="en-GB" sz="1800" dirty="0"/>
              <a:t>Using the knowledge base available in the classroom</a:t>
            </a:r>
          </a:p>
          <a:p>
            <a:r>
              <a:rPr lang="en-GB" sz="1800" dirty="0"/>
              <a:t>Encouraging higher levels of interaction i.e. using what students have learned in the course in:</a:t>
            </a:r>
          </a:p>
          <a:p>
            <a:endParaRPr lang="en-GB" sz="1800" dirty="0"/>
          </a:p>
          <a:p>
            <a:r>
              <a:rPr lang="en-GB" sz="1800" dirty="0"/>
              <a:t>Peer feedback</a:t>
            </a:r>
          </a:p>
          <a:p>
            <a:r>
              <a:rPr lang="en-GB" sz="1800" dirty="0"/>
              <a:t>Reflection on learning</a:t>
            </a:r>
          </a:p>
          <a:p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/>
              <a:t>Examples:</a:t>
            </a:r>
          </a:p>
          <a:p>
            <a:pPr>
              <a:buFontTx/>
              <a:buChar char="-"/>
            </a:pPr>
            <a:r>
              <a:rPr lang="en-GB" sz="1800" dirty="0"/>
              <a:t>Checklist or scoring sheet for peer feedback</a:t>
            </a:r>
          </a:p>
          <a:p>
            <a:pPr>
              <a:buFontTx/>
              <a:buChar char="-"/>
            </a:pPr>
            <a:r>
              <a:rPr lang="en-GB" sz="1800" dirty="0"/>
              <a:t>Reflective questions or written tasks (learning journals, forums)</a:t>
            </a:r>
          </a:p>
          <a:p>
            <a:pPr marL="0" indent="0">
              <a:buNone/>
            </a:pPr>
            <a:r>
              <a:rPr lang="en-GB" sz="1800" dirty="0"/>
              <a:t>(</a:t>
            </a:r>
            <a:r>
              <a:rPr lang="en-GB" sz="1800" dirty="0" err="1"/>
              <a:t>Arkoudis</a:t>
            </a:r>
            <a:r>
              <a:rPr lang="en-GB" sz="1800" dirty="0"/>
              <a:t> et al. 2010  p. 18-19)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612283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F70-38A3-4717-ACCD-A9D38CA3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8" y="609601"/>
            <a:ext cx="9404723" cy="1400530"/>
          </a:xfrm>
        </p:spPr>
        <p:txBody>
          <a:bodyPr anchor="ctr">
            <a:normAutofit fontScale="90000"/>
          </a:bodyPr>
          <a:lstStyle/>
          <a:p>
            <a:r>
              <a:rPr lang="en-GB" sz="4400" dirty="0">
                <a:effectLst/>
                <a:latin typeface="+mn-lt"/>
              </a:rPr>
              <a:t>6. Fostering communities of learners</a:t>
            </a:r>
            <a:br>
              <a:rPr lang="en-GB" sz="3200" dirty="0">
                <a:latin typeface="+mn-lt"/>
              </a:rPr>
            </a:br>
            <a:endParaRPr lang="en-GB" sz="60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2200-6383-428D-B042-9CD2E5A2B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GB" sz="1800" dirty="0"/>
              <a:t>Moves beyond the classroom, into independent learning activities</a:t>
            </a:r>
          </a:p>
          <a:p>
            <a:endParaRPr lang="en-GB" sz="1800" dirty="0"/>
          </a:p>
          <a:p>
            <a:r>
              <a:rPr lang="en-GB" sz="1800" dirty="0"/>
              <a:t>Can the learners use diversity as a resource for independent learning?</a:t>
            </a:r>
          </a:p>
          <a:p>
            <a:endParaRPr lang="en-GB" sz="1800" dirty="0"/>
          </a:p>
          <a:p>
            <a:r>
              <a:rPr lang="en-GB" sz="1800" dirty="0"/>
              <a:t>Examples:</a:t>
            </a:r>
          </a:p>
          <a:p>
            <a:pPr>
              <a:buFontTx/>
              <a:buChar char="-"/>
            </a:pPr>
            <a:r>
              <a:rPr lang="en-GB" sz="1800" dirty="0"/>
              <a:t>Online collaborations (blogs, wikis)</a:t>
            </a:r>
          </a:p>
          <a:p>
            <a:pPr>
              <a:buFontTx/>
              <a:buChar char="-"/>
            </a:pPr>
            <a:r>
              <a:rPr lang="en-GB" sz="1800" dirty="0"/>
              <a:t>Peer mentoring schemes</a:t>
            </a:r>
          </a:p>
          <a:p>
            <a:pPr marL="0" indent="0">
              <a:buNone/>
            </a:pPr>
            <a:r>
              <a:rPr lang="en-GB" sz="1800" dirty="0"/>
              <a:t>(</a:t>
            </a:r>
            <a:r>
              <a:rPr lang="en-GB" sz="1800" dirty="0" err="1"/>
              <a:t>Arkoudis</a:t>
            </a:r>
            <a:r>
              <a:rPr lang="en-GB" sz="1800" dirty="0"/>
              <a:t> et al. 2010  p. 20)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5335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F70-38A3-4717-ACCD-A9D38CA3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30" y="-781267"/>
            <a:ext cx="9957719" cy="3310458"/>
          </a:xfrm>
        </p:spPr>
        <p:txBody>
          <a:bodyPr anchor="ctr">
            <a:normAutofit/>
          </a:bodyPr>
          <a:lstStyle/>
          <a:p>
            <a:r>
              <a:rPr lang="en-GB" sz="4000" dirty="0">
                <a:solidFill>
                  <a:schemeClr val="tx1"/>
                </a:solidFill>
              </a:rPr>
              <a:t>Individual reflection</a:t>
            </a:r>
            <a:br>
              <a:rPr lang="en-GB" sz="4000" dirty="0">
                <a:solidFill>
                  <a:schemeClr val="tx1"/>
                </a:solidFill>
              </a:rPr>
            </a:br>
            <a:r>
              <a:rPr lang="en-GB" sz="4000" dirty="0">
                <a:solidFill>
                  <a:schemeClr val="tx1"/>
                </a:solidFill>
              </a:rPr>
              <a:t>&amp; break out room discussions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2200-6383-428D-B042-9CD2E5A2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6028"/>
            <a:ext cx="5008901" cy="4571972"/>
          </a:xfrm>
        </p:spPr>
        <p:txBody>
          <a:bodyPr anchor="ctr">
            <a:normAutofit/>
          </a:bodyPr>
          <a:lstStyle/>
          <a:p>
            <a:r>
              <a:rPr lang="en-GB" sz="2000" dirty="0"/>
              <a:t>Which of these activities do you think you could trial in your course? </a:t>
            </a:r>
          </a:p>
          <a:p>
            <a:endParaRPr lang="en-GB" dirty="0"/>
          </a:p>
          <a:p>
            <a:r>
              <a:rPr lang="en-GB" dirty="0"/>
              <a:t>How would you go about it?</a:t>
            </a:r>
          </a:p>
          <a:p>
            <a:endParaRPr lang="en-GB" sz="2000" dirty="0"/>
          </a:p>
          <a:p>
            <a:r>
              <a:rPr lang="en-GB" dirty="0"/>
              <a:t>How would you know it is successful?</a:t>
            </a: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D7893B-C8AA-4E99-819B-323C0BBB4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8" r="-1" b="-1"/>
          <a:stretch/>
        </p:blipFill>
        <p:spPr>
          <a:xfrm>
            <a:off x="0" y="2703872"/>
            <a:ext cx="5250825" cy="415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322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FAF70-38A3-4717-ACCD-A9D38CA33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56" y="142674"/>
            <a:ext cx="9404723" cy="1400530"/>
          </a:xfrm>
        </p:spPr>
        <p:txBody>
          <a:bodyPr anchor="ctr">
            <a:normAutofit/>
          </a:bodyPr>
          <a:lstStyle/>
          <a:p>
            <a:r>
              <a:rPr lang="en-GB" sz="4000" dirty="0">
                <a:latin typeface="+mn-lt"/>
              </a:rPr>
              <a:t>References &amp;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32200-6383-428D-B042-9CD2E5A2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978" y="1789890"/>
            <a:ext cx="9960184" cy="5090808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r>
              <a:rPr lang="en-GB" sz="1800" b="0" i="0" dirty="0" err="1">
                <a:effectLst/>
                <a:latin typeface="+mn-lt"/>
              </a:rPr>
              <a:t>Arkoudis</a:t>
            </a:r>
            <a:r>
              <a:rPr lang="en-GB" sz="1800" b="0" i="0" dirty="0">
                <a:effectLst/>
                <a:latin typeface="+mn-lt"/>
              </a:rPr>
              <a:t>, S. et al. (2010). Finding Common Ground: Enhancing Interaction between Domestic and International Students. Australian Learning &amp; Teaching Council, 2010.</a:t>
            </a:r>
          </a:p>
          <a:p>
            <a:pPr marL="0" indent="0">
              <a:buNone/>
            </a:pPr>
            <a:endParaRPr lang="en-GB" sz="1800" b="0" i="0" dirty="0">
              <a:effectLst/>
              <a:latin typeface="+mn-lt"/>
            </a:endParaRPr>
          </a:p>
          <a:p>
            <a:pPr marL="0" indent="0">
              <a:buNone/>
            </a:pPr>
            <a:r>
              <a:rPr lang="de-DE" sz="1800" b="0" i="0" dirty="0">
                <a:effectLst/>
                <a:latin typeface="+mn-lt"/>
              </a:rPr>
              <a:t>Lee, A. et al. (2017). Teaching Interculturally: A Framework for Integrating Disciplinary Knowledge and Intercultural Development. Stylus Publishing, LLC. http://ebookcentral.proquest.com/lib/gla/detail.action?docID=4983583 </a:t>
            </a:r>
          </a:p>
          <a:p>
            <a:pPr marL="0" indent="0">
              <a:buNone/>
            </a:pPr>
            <a:endParaRPr lang="de-DE" sz="1800" dirty="0">
              <a:latin typeface="+mn-lt"/>
            </a:endParaRPr>
          </a:p>
          <a:p>
            <a:pPr marL="0" indent="0">
              <a:buNone/>
            </a:pPr>
            <a:r>
              <a:rPr lang="de-DE" sz="1800" b="0" i="0" dirty="0">
                <a:effectLst/>
                <a:latin typeface="+mn-lt"/>
              </a:rPr>
              <a:t>Page, C. (2021). Foundations of Intercultural Teaching. Kwantlen Polytechnic University. https://kpu.pressbooks.pub/foundationsofinterculturalteaching/ </a:t>
            </a:r>
          </a:p>
          <a:p>
            <a:pPr marL="0" indent="0">
              <a:buNone/>
            </a:pPr>
            <a:endParaRPr lang="de-DE" sz="1800" dirty="0">
              <a:latin typeface="+mn-lt"/>
            </a:endParaRPr>
          </a:p>
          <a:p>
            <a:pPr marL="0" indent="0">
              <a:buNone/>
            </a:pPr>
            <a:r>
              <a:rPr lang="en-GB" sz="1800" b="1" dirty="0"/>
              <a:t>Name pronouncing tools: </a:t>
            </a:r>
          </a:p>
          <a:p>
            <a:r>
              <a:rPr lang="en-GB" sz="1800" dirty="0">
                <a:solidFill>
                  <a:schemeClr val="bg1"/>
                </a:solidFill>
                <a:hlinkClick r:id="rId2"/>
              </a:rPr>
              <a:t>https://www.howtopronounce.com/names/index.php</a:t>
            </a:r>
            <a:endParaRPr lang="en-GB" sz="1800" dirty="0">
              <a:solidFill>
                <a:schemeClr val="bg1"/>
              </a:solidFill>
            </a:endParaRPr>
          </a:p>
          <a:p>
            <a:r>
              <a:rPr lang="en-GB" sz="1800" dirty="0">
                <a:solidFill>
                  <a:schemeClr val="bg1"/>
                </a:solidFill>
                <a:hlinkClick r:id="rId3"/>
              </a:rPr>
              <a:t>https://www.nameshouts.com/</a:t>
            </a:r>
            <a:endParaRPr lang="en-GB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sz="1800" b="0" i="0" dirty="0">
              <a:effectLst/>
              <a:latin typeface="+mn-lt"/>
            </a:endParaRPr>
          </a:p>
          <a:p>
            <a:pPr marL="0" indent="0">
              <a:buNone/>
            </a:pPr>
            <a:r>
              <a:rPr lang="de-DE" sz="1800" b="1" i="0" dirty="0">
                <a:effectLst/>
                <a:latin typeface="+mn-lt"/>
              </a:rPr>
              <a:t>Group Work Moodles:</a:t>
            </a:r>
          </a:p>
          <a:p>
            <a:r>
              <a:rPr lang="de-DE" sz="1800" i="0" dirty="0">
                <a:effectLst/>
                <a:latin typeface="+mn-lt"/>
              </a:rPr>
              <a:t>Effective Group Work: </a:t>
            </a:r>
            <a:r>
              <a:rPr lang="de-DE" sz="1800" i="0" dirty="0">
                <a:effectLst/>
                <a:latin typeface="+mn-lt"/>
                <a:hlinkClick r:id="rId4"/>
              </a:rPr>
              <a:t>https://moodle.gla.ac.uk/course/view.php?id=6451</a:t>
            </a:r>
            <a:endParaRPr lang="de-DE" sz="1800" i="0" dirty="0">
              <a:effectLst/>
              <a:latin typeface="+mn-lt"/>
            </a:endParaRPr>
          </a:p>
          <a:p>
            <a:r>
              <a:rPr lang="de-DE" sz="1800" i="0" dirty="0">
                <a:effectLst/>
                <a:latin typeface="+mn-lt"/>
              </a:rPr>
              <a:t>Staying Connected: </a:t>
            </a:r>
            <a:r>
              <a:rPr lang="de-DE" sz="1800" i="0" dirty="0">
                <a:effectLst/>
                <a:latin typeface="+mn-lt"/>
                <a:hlinkClick r:id="rId5"/>
              </a:rPr>
              <a:t>https://moodle.gla.ac.uk/course/view.php?id=24258</a:t>
            </a:r>
            <a:endParaRPr lang="de-DE" sz="1800" i="0" dirty="0">
              <a:effectLst/>
              <a:latin typeface="+mn-lt"/>
            </a:endParaRP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3202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B9A7E2-B1EB-451B-B1E6-D3C8EAAD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pPr algn="r"/>
            <a:r>
              <a:rPr lang="en-US" sz="4400" dirty="0"/>
              <a:t>SESSION OUTLINE</a:t>
            </a:r>
            <a:br>
              <a:rPr lang="en-US" sz="4400" dirty="0"/>
            </a:br>
            <a:r>
              <a:rPr lang="en-GB" dirty="0">
                <a:solidFill>
                  <a:schemeClr val="bg1"/>
                </a:solidFill>
              </a:rPr>
              <a:t>Session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13B1EC-F813-40E0-B171-C51C73E38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Part 1</a:t>
            </a:r>
          </a:p>
          <a:p>
            <a:pPr marL="0" indent="0">
              <a:buNone/>
            </a:pPr>
            <a:r>
              <a:rPr lang="en-US" sz="2400" dirty="0"/>
              <a:t>Get to know your international students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Part 2 </a:t>
            </a:r>
          </a:p>
          <a:p>
            <a:pPr marL="0" indent="0">
              <a:buNone/>
            </a:pPr>
            <a:r>
              <a:rPr lang="en-US" sz="2400" dirty="0"/>
              <a:t>The Interaction for Learning Framework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74011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8272F-4996-449C-ADFD-B7CAEA181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r>
              <a:rPr lang="en-GB" sz="3700" b="1" dirty="0"/>
              <a:t>Part 1 </a:t>
            </a:r>
            <a:r>
              <a:rPr lang="en-GB" sz="3700" dirty="0"/>
              <a:t>– </a:t>
            </a:r>
            <a:br>
              <a:rPr lang="en-GB" sz="3700" dirty="0"/>
            </a:br>
            <a:r>
              <a:rPr lang="en-GB" sz="3700" dirty="0"/>
              <a:t>Get to know your international students 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4A76065A-31D8-4766-B6CB-E391E7D2BA83}"/>
              </a:ext>
            </a:extLst>
          </p:cNvPr>
          <p:cNvSpPr txBox="1">
            <a:spLocks/>
          </p:cNvSpPr>
          <p:nvPr/>
        </p:nvSpPr>
        <p:spPr>
          <a:xfrm>
            <a:off x="452583" y="3759200"/>
            <a:ext cx="3602182" cy="37603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/>
              <a:t>Experiencing the active classroom</a:t>
            </a:r>
          </a:p>
          <a:p>
            <a:endParaRPr lang="en-GB" dirty="0"/>
          </a:p>
          <a:p>
            <a:r>
              <a:rPr lang="en-GB" dirty="0"/>
              <a:t>Relationship with lecturers and tutors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91DBD-D926-4C7A-A9DA-7224F5BF7FAB}"/>
              </a:ext>
            </a:extLst>
          </p:cNvPr>
          <p:cNvSpPr txBox="1"/>
          <p:nvPr/>
        </p:nvSpPr>
        <p:spPr>
          <a:xfrm>
            <a:off x="5046653" y="5942444"/>
            <a:ext cx="73077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Christina Page (2021) </a:t>
            </a:r>
            <a:r>
              <a:rPr lang="en-GB" i="1" dirty="0"/>
              <a:t>Getting to know your international students </a:t>
            </a:r>
          </a:p>
          <a:p>
            <a:r>
              <a:rPr lang="en-GB" dirty="0"/>
              <a:t>https://kpu.pressbooks.pub/internationalstudents/</a:t>
            </a:r>
          </a:p>
        </p:txBody>
      </p:sp>
      <p:pic>
        <p:nvPicPr>
          <p:cNvPr id="8" name="Content Placeholder 4" descr="People in a gathering">
            <a:extLst>
              <a:ext uri="{FF2B5EF4-FFF2-40B4-BE49-F238E27FC236}">
                <a16:creationId xmlns:a16="http://schemas.microsoft.com/office/drawing/2014/main" id="{EB746365-C483-474E-8C1D-C6B5C6827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53" y="1751496"/>
            <a:ext cx="5890537" cy="383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881289-28E0-4883-88C1-6AB660B72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86" y="212983"/>
            <a:ext cx="9302878" cy="2419381"/>
          </a:xfrm>
        </p:spPr>
        <p:txBody>
          <a:bodyPr anchor="ctr">
            <a:normAutofit fontScale="90000"/>
          </a:bodyPr>
          <a:lstStyle/>
          <a:p>
            <a:r>
              <a:rPr lang="en-GB" sz="4400" dirty="0">
                <a:solidFill>
                  <a:schemeClr val="tx1"/>
                </a:solidFill>
              </a:rPr>
              <a:t>Experiencing the active classroom</a:t>
            </a:r>
            <a:br>
              <a:rPr lang="en-GB" sz="4400" dirty="0">
                <a:solidFill>
                  <a:schemeClr val="tx1"/>
                </a:solidFill>
              </a:rPr>
            </a:br>
            <a:br>
              <a:rPr lang="en-GB" sz="4400" dirty="0">
                <a:solidFill>
                  <a:schemeClr val="tx1"/>
                </a:solidFill>
              </a:rPr>
            </a:b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B0FCA8-646E-41C5-B6B1-4D454DC34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635" y="1143014"/>
            <a:ext cx="5008901" cy="4571972"/>
          </a:xfrm>
        </p:spPr>
        <p:txBody>
          <a:bodyPr anchor="ctr">
            <a:normAutofit/>
          </a:bodyPr>
          <a:lstStyle/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A9A189-D8D8-46E4-B24D-AC12FEAA7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344" t="40192" r="31875" b="19643"/>
          <a:stretch/>
        </p:blipFill>
        <p:spPr>
          <a:xfrm>
            <a:off x="665620" y="1890757"/>
            <a:ext cx="5934961" cy="3343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5EC356-809A-4841-AD5C-CE8F80BC138E}"/>
              </a:ext>
            </a:extLst>
          </p:cNvPr>
          <p:cNvSpPr txBox="1"/>
          <p:nvPr/>
        </p:nvSpPr>
        <p:spPr>
          <a:xfrm>
            <a:off x="7750206" y="3009530"/>
            <a:ext cx="42493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What difference between the students’ previous classrooms and their new classroom seems most significant to you?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02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D881289-28E0-4883-88C1-6AB660B72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GB" sz="4400" dirty="0">
                <a:solidFill>
                  <a:schemeClr val="tx1"/>
                </a:solidFill>
              </a:rPr>
              <a:t>Relationship with lecturers and tutors</a:t>
            </a:r>
            <a:br>
              <a:rPr lang="en-GB" sz="4400" dirty="0">
                <a:solidFill>
                  <a:schemeClr val="tx1"/>
                </a:solidFill>
              </a:rPr>
            </a:br>
            <a:r>
              <a:rPr lang="en-GB" sz="4400" dirty="0">
                <a:solidFill>
                  <a:schemeClr val="tx1"/>
                </a:solidFill>
              </a:rPr>
              <a:t>Break out room discussion 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6B0FCA8-646E-41C5-B6B1-4D454DC34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83438" y="1143000"/>
            <a:ext cx="5008562" cy="4572000"/>
          </a:xfrm>
        </p:spPr>
        <p:txBody>
          <a:bodyPr anchor="ctr">
            <a:normAutofit/>
          </a:bodyPr>
          <a:lstStyle/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F60A1-52F3-4107-85F9-473AD26B0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679" t="35528" r="37679" b="31014"/>
          <a:stretch/>
        </p:blipFill>
        <p:spPr>
          <a:xfrm>
            <a:off x="646111" y="2374854"/>
            <a:ext cx="5379520" cy="30471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10E582-BC86-4C49-98B1-0E0734A2B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57243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0FA730-C7A9-4F06-BFC9-525807185A48}"/>
              </a:ext>
            </a:extLst>
          </p:cNvPr>
          <p:cNvSpPr txBox="1"/>
          <p:nvPr/>
        </p:nvSpPr>
        <p:spPr>
          <a:xfrm>
            <a:off x="6314243" y="3059668"/>
            <a:ext cx="55019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What instructor practice from the video seemed most effective to you? 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How is it similar to the ways you already connect with students?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What might you add to more effectively connect with international students?</a:t>
            </a:r>
          </a:p>
        </p:txBody>
      </p:sp>
    </p:spTree>
    <p:extLst>
      <p:ext uri="{BB962C8B-B14F-4D97-AF65-F5344CB8AC3E}">
        <p14:creationId xmlns:p14="http://schemas.microsoft.com/office/powerpoint/2010/main" val="2648932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B9A7E2-B1EB-451B-B1E6-D3C8EAAD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GB" sz="3600" dirty="0"/>
              <a:t>REMOVING BARRIERS AND BUILDING RAPPORT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0E5A21C-B413-4D2A-88B6-70F4E3EA908C}"/>
              </a:ext>
            </a:extLst>
          </p:cNvPr>
          <p:cNvSpPr txBox="1">
            <a:spLocks/>
          </p:cNvSpPr>
          <p:nvPr/>
        </p:nvSpPr>
        <p:spPr>
          <a:xfrm>
            <a:off x="715520" y="1951328"/>
            <a:ext cx="9936266" cy="4906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GB" sz="1900" dirty="0"/>
              <a:t>Lee et. al. (2017) suggest some simple things you could incorporate </a:t>
            </a:r>
          </a:p>
          <a:p>
            <a:r>
              <a:rPr lang="en-GB" sz="1900" dirty="0"/>
              <a:t>To improve the classroom climate and enable students to participate, they suggest a number of relatively easy rapport building activities that can be integrated at the beginning as well as throughout a course:</a:t>
            </a:r>
          </a:p>
          <a:p>
            <a:pPr marL="0" indent="0">
              <a:buFont typeface="Wingdings 3" charset="2"/>
              <a:buNone/>
            </a:pPr>
            <a:endParaRPr lang="en-GB" sz="1900" dirty="0"/>
          </a:p>
          <a:p>
            <a:pPr marL="457200" indent="-457200">
              <a:buFont typeface="Wingdings 3" charset="2"/>
              <a:buAutoNum type="arabicPeriod"/>
            </a:pPr>
            <a:r>
              <a:rPr lang="en-GB" sz="1900" dirty="0"/>
              <a:t>Learn names and attempt correct pronunciation – model this for everyone in the class.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GB" sz="1900" dirty="0"/>
              <a:t>Ask students anonymously what to them supports a feeling of being respected.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GB" sz="1900" dirty="0"/>
              <a:t>Ask your students whether they are familiar with active learning. Explain what it is and emphasise the value of active and peer interactive learning. Do this a few times throughout the course.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GB" sz="1900" dirty="0"/>
              <a:t>Incorporate time for quiet writing and organisation of thoughts before verbal discussions.</a:t>
            </a:r>
          </a:p>
          <a:p>
            <a:pPr marL="457200" indent="-457200">
              <a:buFont typeface="Wingdings 3" charset="2"/>
              <a:buAutoNum type="arabicPeriod"/>
            </a:pPr>
            <a:r>
              <a:rPr lang="en-GB" sz="1900" dirty="0"/>
              <a:t>Introduce ungraded post-discussion reflections to give students a chance to feedback on whether they feel included or whether there are unaddressed needs or barriers.</a:t>
            </a:r>
          </a:p>
          <a:p>
            <a:pPr marL="457200" indent="-457200">
              <a:buFont typeface="Wingdings 3" charset="2"/>
              <a:buAutoNum type="arabicPeriod"/>
            </a:pP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71913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89CA1-437C-EFF8-712A-B5515C40C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2" r="7872"/>
          <a:stretch/>
        </p:blipFill>
        <p:spPr>
          <a:xfrm>
            <a:off x="4814595" y="695272"/>
            <a:ext cx="6910873" cy="54674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8272F-4996-449C-ADFD-B7CAEA1816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9076" y="1342786"/>
            <a:ext cx="3751668" cy="3204134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GB" sz="4800" b="1" dirty="0"/>
              <a:t>Part 2 </a:t>
            </a:r>
            <a:r>
              <a:rPr lang="en-GB" sz="4800" dirty="0"/>
              <a:t>– </a:t>
            </a:r>
            <a:br>
              <a:rPr lang="en-GB" sz="4800" dirty="0"/>
            </a:br>
            <a:r>
              <a:rPr lang="en-US" sz="4800" dirty="0"/>
              <a:t>The Interaction for Learning Framework</a:t>
            </a:r>
            <a:endParaRPr lang="en-GB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920502-76F7-40FE-AFC2-177B8D63C35D}"/>
              </a:ext>
            </a:extLst>
          </p:cNvPr>
          <p:cNvSpPr txBox="1"/>
          <p:nvPr/>
        </p:nvSpPr>
        <p:spPr>
          <a:xfrm>
            <a:off x="214899" y="6211669"/>
            <a:ext cx="1195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Sophie </a:t>
            </a:r>
            <a:r>
              <a:rPr lang="en-GB" dirty="0" err="1"/>
              <a:t>Arkoudis</a:t>
            </a:r>
            <a:r>
              <a:rPr lang="en-GB" dirty="0"/>
              <a:t> et. al. (2010) </a:t>
            </a:r>
            <a:r>
              <a:rPr lang="en-GB" i="1" dirty="0"/>
              <a:t>Finding Common Ground </a:t>
            </a:r>
            <a:r>
              <a:rPr lang="en-GB" dirty="0"/>
              <a:t>https://melbourne-cshe.unimelb.edu.au/__data/assets/pdf_file/0010/2297206/FindingCommonGround_web.pdf</a:t>
            </a:r>
          </a:p>
        </p:txBody>
      </p:sp>
    </p:spTree>
    <p:extLst>
      <p:ext uri="{BB962C8B-B14F-4D97-AF65-F5344CB8AC3E}">
        <p14:creationId xmlns:p14="http://schemas.microsoft.com/office/powerpoint/2010/main" val="3807570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143CA8B-6D1E-4408-8F03-FE2D4B681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6 Steps of the Interaction for Learning Framework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D429A-61CA-4B8F-9089-071F1ECE3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0589" y="2662519"/>
            <a:ext cx="8946541" cy="41954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>
                <a:effectLst/>
                <a:latin typeface="+mn-lt"/>
              </a:rPr>
              <a:t>Planning interaction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effectLst/>
                <a:latin typeface="+mn-lt"/>
              </a:rPr>
              <a:t>Creating environments for interaction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effectLst/>
                <a:latin typeface="+mn-lt"/>
              </a:rPr>
              <a:t>Supporting interaction</a:t>
            </a:r>
          </a:p>
          <a:p>
            <a:pPr marL="0" indent="0">
              <a:buNone/>
            </a:pPr>
            <a:endParaRPr lang="en-GB" dirty="0">
              <a:effectLst/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effectLst/>
                <a:latin typeface="+mn-lt"/>
              </a:rPr>
              <a:t>Engaging with subject knowledge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effectLst/>
                <a:latin typeface="+mn-lt"/>
              </a:rPr>
              <a:t>Developing reflexive processes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>
                <a:effectLst/>
                <a:latin typeface="+mn-lt"/>
              </a:rPr>
              <a:t>Fostering communities of learners</a:t>
            </a:r>
          </a:p>
          <a:p>
            <a:pPr marL="457200" indent="-457200">
              <a:buFont typeface="+mj-lt"/>
              <a:buAutoNum type="arabicPeriod"/>
            </a:pP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459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2C80-AF74-4DBD-AD0E-33C9D9E94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GB" sz="4000" dirty="0">
                <a:effectLst/>
                <a:latin typeface="+mn-lt"/>
              </a:rPr>
              <a:t>1. Intentional design: Planning interaction</a:t>
            </a:r>
            <a:endParaRPr lang="en-GB" sz="6600" dirty="0">
              <a:solidFill>
                <a:schemeClr val="bg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023FE-DDB9-4889-9C99-536A87429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9353" y="2077365"/>
            <a:ext cx="7626485" cy="4552034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buClr>
                <a:srgbClr val="8AD0D6"/>
              </a:buClr>
            </a:pPr>
            <a:r>
              <a:rPr lang="en-GB" sz="2900" dirty="0"/>
              <a:t>Planning interaction means including peer interaction activities into the learning design </a:t>
            </a:r>
          </a:p>
          <a:p>
            <a:pPr>
              <a:buClr>
                <a:srgbClr val="8AD0D6"/>
              </a:buClr>
            </a:pPr>
            <a:endParaRPr lang="en-GB" sz="2900" dirty="0"/>
          </a:p>
          <a:p>
            <a:pPr>
              <a:buClr>
                <a:srgbClr val="8AD0D6"/>
              </a:buClr>
            </a:pPr>
            <a:r>
              <a:rPr lang="en-GB" sz="2900" dirty="0"/>
              <a:t>draw upon student diversity to develop subject knowledge and skills</a:t>
            </a:r>
          </a:p>
          <a:p>
            <a:pPr>
              <a:buClr>
                <a:srgbClr val="8AD0D6"/>
              </a:buClr>
            </a:pPr>
            <a:endParaRPr lang="en-GB" sz="2900" dirty="0"/>
          </a:p>
          <a:p>
            <a:pPr>
              <a:buClr>
                <a:srgbClr val="8AD0D6"/>
              </a:buClr>
            </a:pPr>
            <a:r>
              <a:rPr lang="en-GB" sz="2900" dirty="0"/>
              <a:t>Assessment as purposeful trigger for interaction between students from different backgrounds</a:t>
            </a:r>
          </a:p>
          <a:p>
            <a:pPr>
              <a:buClr>
                <a:srgbClr val="8AD0D6"/>
              </a:buClr>
            </a:pPr>
            <a:endParaRPr lang="en-GB" sz="2900" dirty="0"/>
          </a:p>
          <a:p>
            <a:pPr>
              <a:buClr>
                <a:srgbClr val="8AD0D6"/>
              </a:buClr>
            </a:pPr>
            <a:r>
              <a:rPr lang="en-GB" sz="2900" b="1" dirty="0"/>
              <a:t>Examples</a:t>
            </a:r>
            <a:r>
              <a:rPr lang="en-GB" sz="2900" dirty="0"/>
              <a:t>:</a:t>
            </a:r>
          </a:p>
          <a:p>
            <a:pPr>
              <a:buClr>
                <a:srgbClr val="8AD0D6"/>
              </a:buClr>
            </a:pPr>
            <a:endParaRPr lang="en-GB" sz="2900" dirty="0"/>
          </a:p>
          <a:p>
            <a:pPr>
              <a:buClr>
                <a:srgbClr val="8AD0D6"/>
              </a:buClr>
              <a:buFontTx/>
              <a:buChar char="-"/>
            </a:pPr>
            <a:r>
              <a:rPr lang="en-GB" sz="2900" dirty="0"/>
              <a:t>Problem-based learning in groups</a:t>
            </a:r>
          </a:p>
          <a:p>
            <a:pPr>
              <a:buClr>
                <a:srgbClr val="8AD0D6"/>
              </a:buClr>
              <a:buFontTx/>
              <a:buChar char="-"/>
            </a:pPr>
            <a:r>
              <a:rPr lang="en-GB" sz="2900" dirty="0"/>
              <a:t>Team-based learning around constructed peer-groups</a:t>
            </a:r>
          </a:p>
          <a:p>
            <a:pPr marL="0" indent="0">
              <a:buClr>
                <a:srgbClr val="8AD0D6"/>
              </a:buClr>
              <a:buNone/>
            </a:pPr>
            <a:r>
              <a:rPr lang="en-GB" sz="2900" dirty="0"/>
              <a:t>(</a:t>
            </a:r>
            <a:r>
              <a:rPr lang="en-GB" sz="2900" dirty="0" err="1"/>
              <a:t>Arkoudis</a:t>
            </a:r>
            <a:r>
              <a:rPr lang="en-GB" sz="2900" dirty="0"/>
              <a:t> et al. 2010  p. 11)</a:t>
            </a:r>
          </a:p>
          <a:p>
            <a:pPr>
              <a:buClr>
                <a:srgbClr val="8AD0D6"/>
              </a:buClr>
              <a:buFontTx/>
              <a:buChar char="-"/>
            </a:pPr>
            <a:endParaRPr lang="en-GB" dirty="0"/>
          </a:p>
          <a:p>
            <a:pPr>
              <a:buClr>
                <a:srgbClr val="8AD0D6"/>
              </a:buClr>
            </a:pPr>
            <a:endParaRPr lang="en-GB" dirty="0"/>
          </a:p>
          <a:p>
            <a:pPr>
              <a:buClr>
                <a:srgbClr val="8AD0D6"/>
              </a:buClr>
            </a:pPr>
            <a:endParaRPr lang="en-GB" dirty="0"/>
          </a:p>
          <a:p>
            <a:pPr>
              <a:buClr>
                <a:srgbClr val="8AD0D6"/>
              </a:buClr>
            </a:pP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6A7D2E-4D0A-4A1D-96AE-D17E61C59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05" r="-2" b="-2"/>
          <a:stretch/>
        </p:blipFill>
        <p:spPr>
          <a:xfrm>
            <a:off x="960032" y="2052917"/>
            <a:ext cx="2838404" cy="419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110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0AC046D158EE4DB937DA9A56D27D1C" ma:contentTypeVersion="13" ma:contentTypeDescription="Create a new document." ma:contentTypeScope="" ma:versionID="822cb78caf550ae25f61f6861b6166e6">
  <xsd:schema xmlns:xsd="http://www.w3.org/2001/XMLSchema" xmlns:xs="http://www.w3.org/2001/XMLSchema" xmlns:p="http://schemas.microsoft.com/office/2006/metadata/properties" xmlns:ns3="e7d8f92c-3952-4b7d-acc4-88cf8f2f7888" xmlns:ns4="b24ac480-a0b1-4388-a6cd-cfb001cdf6c7" targetNamespace="http://schemas.microsoft.com/office/2006/metadata/properties" ma:root="true" ma:fieldsID="8abd0850073635e9f87f013f27262ae6" ns3:_="" ns4:_="">
    <xsd:import namespace="e7d8f92c-3952-4b7d-acc4-88cf8f2f7888"/>
    <xsd:import namespace="b24ac480-a0b1-4388-a6cd-cfb001cdf6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8f92c-3952-4b7d-acc4-88cf8f2f788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4ac480-a0b1-4388-a6cd-cfb001cdf6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2286FD-27E9-43A5-B4DE-8AADD133AADA}">
  <ds:schemaRefs>
    <ds:schemaRef ds:uri="b24ac480-a0b1-4388-a6cd-cfb001cdf6c7"/>
    <ds:schemaRef ds:uri="e7d8f92c-3952-4b7d-acc4-88cf8f2f78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EF22B50-1276-46F8-A2AF-6A12B7E49A40}">
  <ds:schemaRefs>
    <ds:schemaRef ds:uri="b24ac480-a0b1-4388-a6cd-cfb001cdf6c7"/>
    <ds:schemaRef ds:uri="e7d8f92c-3952-4b7d-acc4-88cf8f2f78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4B94F25-9748-4B4B-9FE5-02EBE772BB0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207</TotalTime>
  <Words>1388</Words>
  <Application>Microsoft Office PowerPoint</Application>
  <PresentationFormat>Widescreen</PresentationFormat>
  <Paragraphs>161</Paragraphs>
  <Slides>16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Wingdings 3</vt:lpstr>
      <vt:lpstr>Ion</vt:lpstr>
      <vt:lpstr>Engaging International Students in Active Learning  </vt:lpstr>
      <vt:lpstr>SESSION OUTLINE Session Outline</vt:lpstr>
      <vt:lpstr>Part 1 –  Get to know your international students </vt:lpstr>
      <vt:lpstr>Experiencing the active classroom  </vt:lpstr>
      <vt:lpstr>Relationship with lecturers and tutors Break out room discussion 1</vt:lpstr>
      <vt:lpstr>REMOVING BARRIERS AND BUILDING RAPPORT</vt:lpstr>
      <vt:lpstr>Part 2 –  The Interaction for Learning Framework</vt:lpstr>
      <vt:lpstr>The 6 Steps of the Interaction for Learning Framework</vt:lpstr>
      <vt:lpstr>1. Intentional design: Planning interaction</vt:lpstr>
      <vt:lpstr>2. Setting the Scene: Creating environments for interaction </vt:lpstr>
      <vt:lpstr>  3. Supporting interaction </vt:lpstr>
      <vt:lpstr>4. Engaging with subject knowledge </vt:lpstr>
      <vt:lpstr>5. Developing reflexive processes </vt:lpstr>
      <vt:lpstr>6. Fostering communities of learners </vt:lpstr>
      <vt:lpstr>Individual reflection &amp; break out room discussions 2</vt:lpstr>
      <vt:lpstr>References &amp;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Interculturality and the International Classroom</dc:title>
  <dc:creator>Julia Bohlmann</dc:creator>
  <cp:lastModifiedBy>Sarah Honeychurch</cp:lastModifiedBy>
  <cp:revision>10</cp:revision>
  <dcterms:created xsi:type="dcterms:W3CDTF">2022-03-18T16:01:26Z</dcterms:created>
  <dcterms:modified xsi:type="dcterms:W3CDTF">2022-08-31T10:44:18Z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0x0101004E0AC046D158EE4DB937DA9A56D27D1C</vt:lpwstr>
  </property>
</Properties>
</file>