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sldIdLst>
    <p:sldId id="289" r:id="rId2"/>
    <p:sldId id="305" r:id="rId3"/>
    <p:sldId id="304" r:id="rId4"/>
    <p:sldId id="291" r:id="rId5"/>
    <p:sldId id="292" r:id="rId6"/>
    <p:sldId id="290" r:id="rId7"/>
    <p:sldId id="298" r:id="rId8"/>
    <p:sldId id="263" r:id="rId9"/>
    <p:sldId id="300" r:id="rId10"/>
    <p:sldId id="296" r:id="rId11"/>
    <p:sldId id="299" r:id="rId12"/>
    <p:sldId id="301" r:id="rId13"/>
    <p:sldId id="306" r:id="rId14"/>
    <p:sldId id="307" r:id="rId15"/>
    <p:sldId id="30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938"/>
    <a:srgbClr val="C1C71F"/>
    <a:srgbClr val="EF7836"/>
    <a:srgbClr val="0E86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D92A0-9DF3-4A36-ADFC-4264B517E6B5}" v="8" dt="2022-03-28T21:38:15.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67" d="100"/>
          <a:sy n="67" d="100"/>
        </p:scale>
        <p:origin x="5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Quaggiotto" userId="0bdbf42d-de5c-48ae-9b89-6f058f266132" providerId="ADAL" clId="{F6ED92A0-9DF3-4A36-ADFC-4264B517E6B5}"/>
    <pc:docChg chg="custSel addSld delSld modSld sldOrd">
      <pc:chgData name="Martina Quaggiotto" userId="0bdbf42d-de5c-48ae-9b89-6f058f266132" providerId="ADAL" clId="{F6ED92A0-9DF3-4A36-ADFC-4264B517E6B5}" dt="2022-03-28T21:38:50.775" v="82" actId="20577"/>
      <pc:docMkLst>
        <pc:docMk/>
      </pc:docMkLst>
      <pc:sldChg chg="del">
        <pc:chgData name="Martina Quaggiotto" userId="0bdbf42d-de5c-48ae-9b89-6f058f266132" providerId="ADAL" clId="{F6ED92A0-9DF3-4A36-ADFC-4264B517E6B5}" dt="2022-03-28T21:35:44.783" v="2" actId="47"/>
        <pc:sldMkLst>
          <pc:docMk/>
          <pc:sldMk cId="2255581598" sldId="257"/>
        </pc:sldMkLst>
      </pc:sldChg>
      <pc:sldChg chg="del">
        <pc:chgData name="Martina Quaggiotto" userId="0bdbf42d-de5c-48ae-9b89-6f058f266132" providerId="ADAL" clId="{F6ED92A0-9DF3-4A36-ADFC-4264B517E6B5}" dt="2022-03-28T21:35:45.831" v="3" actId="47"/>
        <pc:sldMkLst>
          <pc:docMk/>
          <pc:sldMk cId="2420007112" sldId="258"/>
        </pc:sldMkLst>
      </pc:sldChg>
      <pc:sldChg chg="del">
        <pc:chgData name="Martina Quaggiotto" userId="0bdbf42d-de5c-48ae-9b89-6f058f266132" providerId="ADAL" clId="{F6ED92A0-9DF3-4A36-ADFC-4264B517E6B5}" dt="2022-03-28T21:35:46.763" v="4" actId="47"/>
        <pc:sldMkLst>
          <pc:docMk/>
          <pc:sldMk cId="439729341" sldId="259"/>
        </pc:sldMkLst>
      </pc:sldChg>
      <pc:sldChg chg="del">
        <pc:chgData name="Martina Quaggiotto" userId="0bdbf42d-de5c-48ae-9b89-6f058f266132" providerId="ADAL" clId="{F6ED92A0-9DF3-4A36-ADFC-4264B517E6B5}" dt="2022-03-28T21:35:47.653" v="5" actId="47"/>
        <pc:sldMkLst>
          <pc:docMk/>
          <pc:sldMk cId="1533009941" sldId="260"/>
        </pc:sldMkLst>
      </pc:sldChg>
      <pc:sldChg chg="del">
        <pc:chgData name="Martina Quaggiotto" userId="0bdbf42d-de5c-48ae-9b89-6f058f266132" providerId="ADAL" clId="{F6ED92A0-9DF3-4A36-ADFC-4264B517E6B5}" dt="2022-03-28T21:35:52.940" v="6" actId="47"/>
        <pc:sldMkLst>
          <pc:docMk/>
          <pc:sldMk cId="974726097" sldId="261"/>
        </pc:sldMkLst>
      </pc:sldChg>
      <pc:sldChg chg="del">
        <pc:chgData name="Martina Quaggiotto" userId="0bdbf42d-de5c-48ae-9b89-6f058f266132" providerId="ADAL" clId="{F6ED92A0-9DF3-4A36-ADFC-4264B517E6B5}" dt="2022-03-28T21:35:43.458" v="1" actId="47"/>
        <pc:sldMkLst>
          <pc:docMk/>
          <pc:sldMk cId="3502404921" sldId="262"/>
        </pc:sldMkLst>
      </pc:sldChg>
      <pc:sldChg chg="del">
        <pc:chgData name="Martina Quaggiotto" userId="0bdbf42d-de5c-48ae-9b89-6f058f266132" providerId="ADAL" clId="{F6ED92A0-9DF3-4A36-ADFC-4264B517E6B5}" dt="2022-03-28T21:35:54.729" v="7" actId="47"/>
        <pc:sldMkLst>
          <pc:docMk/>
          <pc:sldMk cId="3530306523" sldId="264"/>
        </pc:sldMkLst>
      </pc:sldChg>
      <pc:sldChg chg="del">
        <pc:chgData name="Martina Quaggiotto" userId="0bdbf42d-de5c-48ae-9b89-6f058f266132" providerId="ADAL" clId="{F6ED92A0-9DF3-4A36-ADFC-4264B517E6B5}" dt="2022-03-28T21:36:30.126" v="8" actId="47"/>
        <pc:sldMkLst>
          <pc:docMk/>
          <pc:sldMk cId="1383267899" sldId="265"/>
        </pc:sldMkLst>
      </pc:sldChg>
      <pc:sldChg chg="del">
        <pc:chgData name="Martina Quaggiotto" userId="0bdbf42d-de5c-48ae-9b89-6f058f266132" providerId="ADAL" clId="{F6ED92A0-9DF3-4A36-ADFC-4264B517E6B5}" dt="2022-03-28T21:35:26.776" v="0" actId="47"/>
        <pc:sldMkLst>
          <pc:docMk/>
          <pc:sldMk cId="174959272" sldId="266"/>
        </pc:sldMkLst>
      </pc:sldChg>
      <pc:sldChg chg="del">
        <pc:chgData name="Martina Quaggiotto" userId="0bdbf42d-de5c-48ae-9b89-6f058f266132" providerId="ADAL" clId="{F6ED92A0-9DF3-4A36-ADFC-4264B517E6B5}" dt="2022-03-28T21:36:33.851" v="9" actId="47"/>
        <pc:sldMkLst>
          <pc:docMk/>
          <pc:sldMk cId="2836571926" sldId="287"/>
        </pc:sldMkLst>
      </pc:sldChg>
      <pc:sldChg chg="del">
        <pc:chgData name="Martina Quaggiotto" userId="0bdbf42d-de5c-48ae-9b89-6f058f266132" providerId="ADAL" clId="{F6ED92A0-9DF3-4A36-ADFC-4264B517E6B5}" dt="2022-03-28T21:36:35.570" v="10" actId="47"/>
        <pc:sldMkLst>
          <pc:docMk/>
          <pc:sldMk cId="544195711" sldId="288"/>
        </pc:sldMkLst>
      </pc:sldChg>
      <pc:sldChg chg="modSp mod">
        <pc:chgData name="Martina Quaggiotto" userId="0bdbf42d-de5c-48ae-9b89-6f058f266132" providerId="ADAL" clId="{F6ED92A0-9DF3-4A36-ADFC-4264B517E6B5}" dt="2022-03-28T21:38:50.775" v="82" actId="20577"/>
        <pc:sldMkLst>
          <pc:docMk/>
          <pc:sldMk cId="2742670342" sldId="305"/>
        </pc:sldMkLst>
        <pc:spChg chg="mod">
          <ac:chgData name="Martina Quaggiotto" userId="0bdbf42d-de5c-48ae-9b89-6f058f266132" providerId="ADAL" clId="{F6ED92A0-9DF3-4A36-ADFC-4264B517E6B5}" dt="2022-03-28T21:38:50.775" v="82" actId="20577"/>
          <ac:spMkLst>
            <pc:docMk/>
            <pc:sldMk cId="2742670342" sldId="305"/>
            <ac:spMk id="5" creationId="{A6DC15EB-B30D-449C-8911-D400E8C40163}"/>
          </ac:spMkLst>
        </pc:spChg>
      </pc:sldChg>
      <pc:sldChg chg="addSp delSp modSp add mod ord delAnim">
        <pc:chgData name="Martina Quaggiotto" userId="0bdbf42d-de5c-48ae-9b89-6f058f266132" providerId="ADAL" clId="{F6ED92A0-9DF3-4A36-ADFC-4264B517E6B5}" dt="2022-03-28T21:38:15.579" v="70"/>
        <pc:sldMkLst>
          <pc:docMk/>
          <pc:sldMk cId="1312977466" sldId="307"/>
        </pc:sldMkLst>
        <pc:spChg chg="mod">
          <ac:chgData name="Martina Quaggiotto" userId="0bdbf42d-de5c-48ae-9b89-6f058f266132" providerId="ADAL" clId="{F6ED92A0-9DF3-4A36-ADFC-4264B517E6B5}" dt="2022-03-28T21:37:19.459" v="41" actId="20577"/>
          <ac:spMkLst>
            <pc:docMk/>
            <pc:sldMk cId="1312977466" sldId="307"/>
            <ac:spMk id="2" creationId="{365C3098-D5E3-419B-96A1-4FAEEC2316F9}"/>
          </ac:spMkLst>
        </pc:spChg>
        <pc:spChg chg="mod">
          <ac:chgData name="Martina Quaggiotto" userId="0bdbf42d-de5c-48ae-9b89-6f058f266132" providerId="ADAL" clId="{F6ED92A0-9DF3-4A36-ADFC-4264B517E6B5}" dt="2022-03-28T21:37:48.626" v="66" actId="1076"/>
          <ac:spMkLst>
            <pc:docMk/>
            <pc:sldMk cId="1312977466" sldId="307"/>
            <ac:spMk id="3" creationId="{32980A26-83FB-445E-B2B1-63DAF2CB533B}"/>
          </ac:spMkLst>
        </pc:spChg>
        <pc:spChg chg="del mod">
          <ac:chgData name="Martina Quaggiotto" userId="0bdbf42d-de5c-48ae-9b89-6f058f266132" providerId="ADAL" clId="{F6ED92A0-9DF3-4A36-ADFC-4264B517E6B5}" dt="2022-03-28T21:37:36.646" v="60" actId="478"/>
          <ac:spMkLst>
            <pc:docMk/>
            <pc:sldMk cId="1312977466" sldId="307"/>
            <ac:spMk id="8" creationId="{469A3E14-443F-4401-A658-B9D25DF17E14}"/>
          </ac:spMkLst>
        </pc:spChg>
        <pc:spChg chg="del">
          <ac:chgData name="Martina Quaggiotto" userId="0bdbf42d-de5c-48ae-9b89-6f058f266132" providerId="ADAL" clId="{F6ED92A0-9DF3-4A36-ADFC-4264B517E6B5}" dt="2022-03-28T21:37:31.624" v="57" actId="478"/>
          <ac:spMkLst>
            <pc:docMk/>
            <pc:sldMk cId="1312977466" sldId="307"/>
            <ac:spMk id="9" creationId="{F075F492-D1F2-4D90-BE0D-3F41249AC4EC}"/>
          </ac:spMkLst>
        </pc:spChg>
        <pc:spChg chg="del">
          <ac:chgData name="Martina Quaggiotto" userId="0bdbf42d-de5c-48ae-9b89-6f058f266132" providerId="ADAL" clId="{F6ED92A0-9DF3-4A36-ADFC-4264B517E6B5}" dt="2022-03-28T21:37:33.180" v="58" actId="478"/>
          <ac:spMkLst>
            <pc:docMk/>
            <pc:sldMk cId="1312977466" sldId="307"/>
            <ac:spMk id="10" creationId="{D26C127C-9E91-4ECB-876C-687FD5469D6C}"/>
          </ac:spMkLst>
        </pc:spChg>
        <pc:picChg chg="del">
          <ac:chgData name="Martina Quaggiotto" userId="0bdbf42d-de5c-48ae-9b89-6f058f266132" providerId="ADAL" clId="{F6ED92A0-9DF3-4A36-ADFC-4264B517E6B5}" dt="2022-03-28T21:38:15.332" v="69" actId="478"/>
          <ac:picMkLst>
            <pc:docMk/>
            <pc:sldMk cId="1312977466" sldId="307"/>
            <ac:picMk id="6" creationId="{0F62337A-64A5-4FC3-9EB4-C1A64EA37137}"/>
          </ac:picMkLst>
        </pc:picChg>
        <pc:picChg chg="add mod">
          <ac:chgData name="Martina Quaggiotto" userId="0bdbf42d-de5c-48ae-9b89-6f058f266132" providerId="ADAL" clId="{F6ED92A0-9DF3-4A36-ADFC-4264B517E6B5}" dt="2022-03-28T21:38:15.579" v="70"/>
          <ac:picMkLst>
            <pc:docMk/>
            <pc:sldMk cId="1312977466" sldId="307"/>
            <ac:picMk id="11" creationId="{39AA7901-7949-4C8D-9D65-7BD0A04538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2137F-F4E7-4208-8C23-8D4DDDEAC343}" type="datetimeFigureOut">
              <a:rPr lang="en-GB" smtClean="0"/>
              <a:t>28/03/2022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CEBEA-807C-4151-A51B-DEA9C3B17FE8}" type="slidenum">
              <a:rPr lang="en-GB" smtClean="0"/>
              <a:t>‹#›</a:t>
            </a:fld>
            <a:endParaRPr lang="en-GB"/>
          </a:p>
        </p:txBody>
      </p:sp>
    </p:spTree>
    <p:extLst>
      <p:ext uri="{BB962C8B-B14F-4D97-AF65-F5344CB8AC3E}">
        <p14:creationId xmlns:p14="http://schemas.microsoft.com/office/powerpoint/2010/main" val="233983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a:t>In REMO – Share window&gt; select </a:t>
            </a:r>
            <a:r>
              <a:rPr lang="en-GB" err="1"/>
              <a:t>powerpoint</a:t>
            </a:r>
            <a:r>
              <a:rPr lang="en-GB"/>
              <a:t> window</a:t>
            </a:r>
          </a:p>
          <a:p>
            <a:r>
              <a:rPr lang="en-GB"/>
              <a:t>Slideshow&gt;Set up slideshow&gt;Browsed by an individual window</a:t>
            </a:r>
          </a:p>
        </p:txBody>
      </p:sp>
      <p:sp>
        <p:nvSpPr>
          <p:cNvPr id="4" name="Slide Number Placeholder 3"/>
          <p:cNvSpPr>
            <a:spLocks noGrp="1"/>
          </p:cNvSpPr>
          <p:nvPr>
            <p:ph type="sldNum" sz="quarter" idx="5"/>
          </p:nvPr>
        </p:nvSpPr>
        <p:spPr/>
        <p:txBody>
          <a:bodyPr/>
          <a:lstStyle/>
          <a:p>
            <a:fld id="{48FCEBEA-807C-4151-A51B-DEA9C3B17FE8}" type="slidenum">
              <a:rPr lang="en-GB" smtClean="0"/>
              <a:t>2</a:t>
            </a:fld>
            <a:endParaRPr lang="en-GB"/>
          </a:p>
        </p:txBody>
      </p:sp>
    </p:spTree>
    <p:extLst>
      <p:ext uri="{BB962C8B-B14F-4D97-AF65-F5344CB8AC3E}">
        <p14:creationId xmlns:p14="http://schemas.microsoft.com/office/powerpoint/2010/main" val="308515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current undergraduates are the next generation of environmental scientists, and field skills are essential for this role. Finding solutions and approaches to make fieldwork accessible, inclusive, and diverse is therefore our prerogative</a:t>
            </a:r>
            <a:endParaRPr lang="en-GB" dirty="0"/>
          </a:p>
        </p:txBody>
      </p:sp>
      <p:sp>
        <p:nvSpPr>
          <p:cNvPr id="4" name="Slide Number Placeholder 3"/>
          <p:cNvSpPr>
            <a:spLocks noGrp="1"/>
          </p:cNvSpPr>
          <p:nvPr>
            <p:ph type="sldNum" sz="quarter" idx="5"/>
          </p:nvPr>
        </p:nvSpPr>
        <p:spPr/>
        <p:txBody>
          <a:bodyPr/>
          <a:lstStyle/>
          <a:p>
            <a:fld id="{48FCEBEA-807C-4151-A51B-DEA9C3B17FE8}" type="slidenum">
              <a:rPr lang="en-GB" smtClean="0"/>
              <a:t>3</a:t>
            </a:fld>
            <a:endParaRPr lang="en-GB"/>
          </a:p>
        </p:txBody>
      </p:sp>
    </p:spTree>
    <p:extLst>
      <p:ext uri="{BB962C8B-B14F-4D97-AF65-F5344CB8AC3E}">
        <p14:creationId xmlns:p14="http://schemas.microsoft.com/office/powerpoint/2010/main" val="113713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and promote a culture of EDI in environmental sciences.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8FCEBEA-807C-4151-A51B-DEA9C3B17FE8}" type="slidenum">
              <a:rPr lang="en-GB" smtClean="0"/>
              <a:t>5</a:t>
            </a:fld>
            <a:endParaRPr lang="en-GB"/>
          </a:p>
        </p:txBody>
      </p:sp>
    </p:spTree>
    <p:extLst>
      <p:ext uri="{BB962C8B-B14F-4D97-AF65-F5344CB8AC3E}">
        <p14:creationId xmlns:p14="http://schemas.microsoft.com/office/powerpoint/2010/main" val="1401859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0CAAB8-213E-4F90-A10B-C525433089C2}" type="datetimeFigureOut">
              <a:rPr lang="en-GB" smtClean="0"/>
              <a:t>28/03/2022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1137818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AAB8-213E-4F90-A10B-C525433089C2}" type="datetimeFigureOut">
              <a:rPr lang="en-GB" smtClean="0"/>
              <a:t>28/03/2022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227044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AAB8-213E-4F90-A10B-C525433089C2}" type="datetimeFigureOut">
              <a:rPr lang="en-GB" smtClean="0"/>
              <a:t>28/03/2022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4016059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No Image)">
    <p:bg>
      <p:bgPr>
        <a:solidFill>
          <a:srgbClr val="0069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C5D0378-EB9C-9248-9F2C-5A9A7DD3B9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8" y="0"/>
            <a:ext cx="9144000" cy="6346031"/>
          </a:xfrm>
          <a:prstGeom prst="rect">
            <a:avLst/>
          </a:prstGeom>
        </p:spPr>
      </p:pic>
      <p:pic>
        <p:nvPicPr>
          <p:cNvPr id="15" name="Graphic 14">
            <a:extLst>
              <a:ext uri="{FF2B5EF4-FFF2-40B4-BE49-F238E27FC236}">
                <a16:creationId xmlns:a16="http://schemas.microsoft.com/office/drawing/2014/main" id="{A701FFDD-2817-EF49-BE46-8120E88D51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01" y="5680571"/>
            <a:ext cx="9155202" cy="1188001"/>
          </a:xfrm>
          <a:prstGeom prst="rect">
            <a:avLst/>
          </a:prstGeom>
        </p:spPr>
      </p:pic>
      <p:grpSp>
        <p:nvGrpSpPr>
          <p:cNvPr id="16" name="Group 15">
            <a:extLst>
              <a:ext uri="{FF2B5EF4-FFF2-40B4-BE49-F238E27FC236}">
                <a16:creationId xmlns:a16="http://schemas.microsoft.com/office/drawing/2014/main" id="{E4B730FF-A5CB-A44F-BD44-169B5C6C2F80}"/>
              </a:ext>
            </a:extLst>
          </p:cNvPr>
          <p:cNvGrpSpPr/>
          <p:nvPr/>
        </p:nvGrpSpPr>
        <p:grpSpPr>
          <a:xfrm>
            <a:off x="6582646" y="6071390"/>
            <a:ext cx="2562328" cy="524281"/>
            <a:chOff x="9263270" y="4003518"/>
            <a:chExt cx="2928730" cy="599251"/>
          </a:xfrm>
        </p:grpSpPr>
        <p:pic>
          <p:nvPicPr>
            <p:cNvPr id="17" name="Graphic 16">
              <a:extLst>
                <a:ext uri="{FF2B5EF4-FFF2-40B4-BE49-F238E27FC236}">
                  <a16:creationId xmlns:a16="http://schemas.microsoft.com/office/drawing/2014/main" id="{12ECC077-B97C-284C-AA74-EFCBB7ABC7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63270" y="4003518"/>
              <a:ext cx="2928730" cy="599251"/>
            </a:xfrm>
            <a:prstGeom prst="rect">
              <a:avLst/>
            </a:prstGeom>
          </p:spPr>
        </p:pic>
        <p:pic>
          <p:nvPicPr>
            <p:cNvPr id="18" name="Graphic 17">
              <a:extLst>
                <a:ext uri="{FF2B5EF4-FFF2-40B4-BE49-F238E27FC236}">
                  <a16:creationId xmlns:a16="http://schemas.microsoft.com/office/drawing/2014/main" id="{5A481B77-3559-9244-B703-B293DAA3EC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40513" y="4180761"/>
              <a:ext cx="2751487" cy="244764"/>
            </a:xfrm>
            <a:prstGeom prst="rect">
              <a:avLst/>
            </a:prstGeom>
          </p:spPr>
        </p:pic>
      </p:grpSp>
      <p:pic>
        <p:nvPicPr>
          <p:cNvPr id="19" name="Graphic 18">
            <a:extLst>
              <a:ext uri="{FF2B5EF4-FFF2-40B4-BE49-F238E27FC236}">
                <a16:creationId xmlns:a16="http://schemas.microsoft.com/office/drawing/2014/main" id="{E12C118C-6574-6548-B374-3D1324A193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64771" y="417405"/>
            <a:ext cx="2129354" cy="529931"/>
          </a:xfrm>
          <a:prstGeom prst="rect">
            <a:avLst/>
          </a:prstGeom>
        </p:spPr>
      </p:pic>
      <p:sp>
        <p:nvSpPr>
          <p:cNvPr id="24" name="Title 1">
            <a:extLst>
              <a:ext uri="{FF2B5EF4-FFF2-40B4-BE49-F238E27FC236}">
                <a16:creationId xmlns:a16="http://schemas.microsoft.com/office/drawing/2014/main" id="{279B07D2-753D-4B45-864F-82EF7C523B9E}"/>
              </a:ext>
            </a:extLst>
          </p:cNvPr>
          <p:cNvSpPr>
            <a:spLocks noGrp="1"/>
          </p:cNvSpPr>
          <p:nvPr>
            <p:ph type="title" hasCustomPrompt="1"/>
          </p:nvPr>
        </p:nvSpPr>
        <p:spPr>
          <a:xfrm>
            <a:off x="432000" y="1346515"/>
            <a:ext cx="8280000" cy="3999844"/>
          </a:xfrm>
          <a:prstGeom prst="rect">
            <a:avLst/>
          </a:prstGeom>
        </p:spPr>
        <p:txBody>
          <a:bodyPr/>
          <a:lstStyle>
            <a:lvl1pPr>
              <a:lnSpc>
                <a:spcPts val="6000"/>
              </a:lnSpc>
              <a:defRPr sz="6800" b="0">
                <a:solidFill>
                  <a:schemeClr val="bg1"/>
                </a:solidFill>
                <a:latin typeface="FS Maja" panose="02000503050000020004" pitchFamily="2" charset="77"/>
              </a:defRPr>
            </a:lvl1pPr>
          </a:lstStyle>
          <a:p>
            <a:r>
              <a:rPr lang="en-GB" noProof="0"/>
              <a:t>CLICK TO EDIT MASTER TITLE STYLE</a:t>
            </a:r>
          </a:p>
        </p:txBody>
      </p:sp>
      <p:sp>
        <p:nvSpPr>
          <p:cNvPr id="8" name="Text Placeholder 7">
            <a:extLst>
              <a:ext uri="{FF2B5EF4-FFF2-40B4-BE49-F238E27FC236}">
                <a16:creationId xmlns:a16="http://schemas.microsoft.com/office/drawing/2014/main" id="{CC88B046-F5CC-3E41-B602-76651C96CE04}"/>
              </a:ext>
            </a:extLst>
          </p:cNvPr>
          <p:cNvSpPr>
            <a:spLocks noGrp="1"/>
          </p:cNvSpPr>
          <p:nvPr>
            <p:ph type="body" sz="quarter" idx="11" hasCustomPrompt="1"/>
          </p:nvPr>
        </p:nvSpPr>
        <p:spPr>
          <a:xfrm>
            <a:off x="432000" y="6071390"/>
            <a:ext cx="5719418" cy="524281"/>
          </a:xfrm>
          <a:prstGeom prst="rect">
            <a:avLst/>
          </a:prstGeom>
        </p:spPr>
        <p:txBody>
          <a:bodyPr/>
          <a:lstStyle>
            <a:lvl1pPr>
              <a:lnSpc>
                <a:spcPts val="1800"/>
              </a:lnSpc>
              <a:spcAft>
                <a:spcPts val="0"/>
              </a:spcAft>
              <a:defRPr sz="1800" b="0">
                <a:solidFill>
                  <a:srgbClr val="006938"/>
                </a:solidFill>
                <a:latin typeface="FS Maja" panose="02000503050000020004"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SUBTITLE STYLE</a:t>
            </a:r>
            <a:endParaRPr lang="en-US"/>
          </a:p>
        </p:txBody>
      </p:sp>
    </p:spTree>
    <p:extLst>
      <p:ext uri="{BB962C8B-B14F-4D97-AF65-F5344CB8AC3E}">
        <p14:creationId xmlns:p14="http://schemas.microsoft.com/office/powerpoint/2010/main" val="771944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Slide (Image)">
    <p:bg>
      <p:bgPr>
        <a:solidFill>
          <a:schemeClr val="bg1"/>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72E828E0-F30D-284A-AC6E-DCE1FF2C24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78" y="5670005"/>
            <a:ext cx="9155202" cy="1188001"/>
          </a:xfrm>
          <a:prstGeom prst="rect">
            <a:avLst/>
          </a:prstGeom>
        </p:spPr>
      </p:pic>
      <p:sp>
        <p:nvSpPr>
          <p:cNvPr id="15" name="Picture Placeholder 8">
            <a:extLst>
              <a:ext uri="{FF2B5EF4-FFF2-40B4-BE49-F238E27FC236}">
                <a16:creationId xmlns:a16="http://schemas.microsoft.com/office/drawing/2014/main" id="{8B7242C6-E323-5146-A953-C7FB846917EF}"/>
              </a:ext>
            </a:extLst>
          </p:cNvPr>
          <p:cNvSpPr>
            <a:spLocks noGrp="1"/>
          </p:cNvSpPr>
          <p:nvPr>
            <p:ph type="pic" sz="quarter" idx="13" hasCustomPrompt="1"/>
          </p:nvPr>
        </p:nvSpPr>
        <p:spPr>
          <a:xfrm>
            <a:off x="3347899" y="417407"/>
            <a:ext cx="5364102" cy="4882831"/>
          </a:xfrm>
          <a:prstGeom prst="rect">
            <a:avLst/>
          </a:prstGeom>
        </p:spPr>
        <p:txBody>
          <a:bodyPr/>
          <a:lstStyle>
            <a:lvl1pPr>
              <a:defRPr>
                <a:solidFill>
                  <a:srgbClr val="746E64"/>
                </a:solidFill>
              </a:defRPr>
            </a:lvl1pPr>
          </a:lstStyle>
          <a:p>
            <a:r>
              <a:rPr lang="en-US"/>
              <a:t>		</a:t>
            </a:r>
          </a:p>
          <a:p>
            <a:endParaRPr lang="en-US"/>
          </a:p>
          <a:p>
            <a:endParaRPr lang="en-US"/>
          </a:p>
          <a:p>
            <a:endParaRPr lang="en-US"/>
          </a:p>
          <a:p>
            <a:endParaRPr lang="en-US"/>
          </a:p>
          <a:p>
            <a:endParaRPr lang="en-US"/>
          </a:p>
          <a:p>
            <a:endParaRPr lang="en-US"/>
          </a:p>
          <a:p>
            <a:r>
              <a:rPr lang="en-US"/>
              <a:t>		   Click icon to add picture</a:t>
            </a:r>
            <a:endParaRPr lang="en-GB"/>
          </a:p>
        </p:txBody>
      </p:sp>
      <p:sp>
        <p:nvSpPr>
          <p:cNvPr id="16" name="Content Placeholder 2">
            <a:extLst>
              <a:ext uri="{FF2B5EF4-FFF2-40B4-BE49-F238E27FC236}">
                <a16:creationId xmlns:a16="http://schemas.microsoft.com/office/drawing/2014/main" id="{1440E8CA-D1C4-7A4B-9C2A-10A296BB56C3}"/>
              </a:ext>
            </a:extLst>
          </p:cNvPr>
          <p:cNvSpPr>
            <a:spLocks noGrp="1"/>
          </p:cNvSpPr>
          <p:nvPr>
            <p:ph idx="1" hasCustomPrompt="1"/>
          </p:nvPr>
        </p:nvSpPr>
        <p:spPr>
          <a:xfrm>
            <a:off x="432004" y="417407"/>
            <a:ext cx="2513219" cy="4882831"/>
          </a:xfrm>
          <a:prstGeom prst="rect">
            <a:avLst/>
          </a:prstGeom>
        </p:spPr>
        <p:txBody>
          <a:bodyPr/>
          <a:lstStyle>
            <a:lvl1pPr>
              <a:lnSpc>
                <a:spcPts val="2700"/>
              </a:lnSpc>
              <a:defRPr sz="3000" b="0">
                <a:solidFill>
                  <a:srgbClr val="76BD22"/>
                </a:solidFill>
                <a:latin typeface="FS Maja" panose="02000503050000020004" pitchFamily="2" charset="77"/>
              </a:defRPr>
            </a:lvl1pPr>
            <a:lvl2pPr>
              <a:defRPr sz="1800">
                <a:solidFill>
                  <a:srgbClr val="746E64"/>
                </a:solidFill>
              </a:defRPr>
            </a:lvl2pPr>
            <a:lvl3pPr marL="215989" indent="-215989">
              <a:defRPr sz="1800">
                <a:solidFill>
                  <a:srgbClr val="746E64"/>
                </a:solidFill>
              </a:defRPr>
            </a:lvl3pPr>
            <a:lvl4pPr marL="395981" indent="-215989">
              <a:buFont typeface="Symbol" pitchFamily="18" charset="2"/>
              <a:buChar char=""/>
              <a:defRPr sz="1800">
                <a:solidFill>
                  <a:srgbClr val="746E64"/>
                </a:solidFill>
              </a:defRPr>
            </a:lvl4pPr>
            <a:lvl5pPr>
              <a:defRPr sz="1800">
                <a:solidFill>
                  <a:srgbClr val="746E64"/>
                </a:solidFill>
              </a:defRPr>
            </a:lvl5pPr>
          </a:lstStyle>
          <a:p>
            <a:pPr lvl="0"/>
            <a:r>
              <a:rPr lang="en-GB" noProof="0"/>
              <a:t>CLICK TO EDIT MASTER TITLE STYLE</a:t>
            </a:r>
          </a:p>
          <a:p>
            <a:pPr lvl="1"/>
            <a:endParaRPr lang="en-GB" noProof="0"/>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18" name="Graphic 17">
            <a:extLst>
              <a:ext uri="{FF2B5EF4-FFF2-40B4-BE49-F238E27FC236}">
                <a16:creationId xmlns:a16="http://schemas.microsoft.com/office/drawing/2014/main" id="{06BE5532-1B5C-2146-8935-252349DDE5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7723" y="6226459"/>
            <a:ext cx="2407259" cy="214143"/>
          </a:xfrm>
          <a:prstGeom prst="rect">
            <a:avLst/>
          </a:prstGeom>
        </p:spPr>
      </p:pic>
    </p:spTree>
    <p:extLst>
      <p:ext uri="{BB962C8B-B14F-4D97-AF65-F5344CB8AC3E}">
        <p14:creationId xmlns:p14="http://schemas.microsoft.com/office/powerpoint/2010/main" val="1201455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Section Slide (No Imag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9146B3D-03DF-FC49-993D-F2A2257C72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78" y="5670005"/>
            <a:ext cx="9155202" cy="1188001"/>
          </a:xfrm>
          <a:prstGeom prst="rect">
            <a:avLst/>
          </a:prstGeom>
        </p:spPr>
      </p:pic>
      <p:sp>
        <p:nvSpPr>
          <p:cNvPr id="2" name="Title 1"/>
          <p:cNvSpPr>
            <a:spLocks noGrp="1"/>
          </p:cNvSpPr>
          <p:nvPr>
            <p:ph type="title" hasCustomPrompt="1"/>
          </p:nvPr>
        </p:nvSpPr>
        <p:spPr>
          <a:xfrm>
            <a:off x="432000" y="624233"/>
            <a:ext cx="8280000" cy="1035251"/>
          </a:xfrm>
          <a:prstGeom prst="rect">
            <a:avLst/>
          </a:prstGeom>
        </p:spPr>
        <p:txBody>
          <a:bodyPr/>
          <a:lstStyle>
            <a:lvl1pPr>
              <a:defRPr b="0">
                <a:solidFill>
                  <a:srgbClr val="76BD22"/>
                </a:solidFill>
                <a:latin typeface="FS Maja" panose="02000503050000020004" pitchFamily="2" charset="77"/>
              </a:defRPr>
            </a:lvl1pPr>
          </a:lstStyle>
          <a:p>
            <a:r>
              <a:rPr lang="en-GB" noProof="0"/>
              <a:t>CLICK TO EDIT MASTER TITLE STYLE</a:t>
            </a:r>
          </a:p>
        </p:txBody>
      </p:sp>
      <p:sp>
        <p:nvSpPr>
          <p:cNvPr id="3" name="Content Placeholder 2"/>
          <p:cNvSpPr>
            <a:spLocks noGrp="1"/>
          </p:cNvSpPr>
          <p:nvPr>
            <p:ph idx="1"/>
          </p:nvPr>
        </p:nvSpPr>
        <p:spPr>
          <a:xfrm>
            <a:off x="432000" y="1685339"/>
            <a:ext cx="3903780" cy="3676271"/>
          </a:xfrm>
          <a:prstGeom prst="rect">
            <a:avLst/>
          </a:prstGeom>
        </p:spPr>
        <p:txBody>
          <a:bodyPr/>
          <a:lstStyle>
            <a:lvl1pPr>
              <a:defRPr sz="1800">
                <a:solidFill>
                  <a:srgbClr val="746E64"/>
                </a:solidFill>
              </a:defRPr>
            </a:lvl1pPr>
            <a:lvl2pPr>
              <a:defRPr sz="1800">
                <a:solidFill>
                  <a:srgbClr val="746E64"/>
                </a:solidFill>
              </a:defRPr>
            </a:lvl2pPr>
            <a:lvl3pPr marL="215989" indent="-215989">
              <a:defRPr sz="1800">
                <a:solidFill>
                  <a:srgbClr val="746E64"/>
                </a:solidFill>
              </a:defRPr>
            </a:lvl3pPr>
            <a:lvl4pPr marL="395981" indent="-215989">
              <a:buFont typeface="Symbol" pitchFamily="18" charset="2"/>
              <a:buChar char=""/>
              <a:defRPr sz="1800">
                <a:solidFill>
                  <a:srgbClr val="746E64"/>
                </a:solidFill>
              </a:defRPr>
            </a:lvl4pPr>
            <a:lvl5pPr>
              <a:defRPr sz="1800">
                <a:solidFill>
                  <a:srgbClr val="746E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22" name="Graphic 21">
            <a:extLst>
              <a:ext uri="{FF2B5EF4-FFF2-40B4-BE49-F238E27FC236}">
                <a16:creationId xmlns:a16="http://schemas.microsoft.com/office/drawing/2014/main" id="{B592473F-D24A-2B4E-B5DB-742DF05F56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7723" y="6226459"/>
            <a:ext cx="2407259" cy="214143"/>
          </a:xfrm>
          <a:prstGeom prst="rect">
            <a:avLst/>
          </a:prstGeom>
        </p:spPr>
      </p:pic>
      <p:pic>
        <p:nvPicPr>
          <p:cNvPr id="8" name="Graphic 7">
            <a:extLst>
              <a:ext uri="{FF2B5EF4-FFF2-40B4-BE49-F238E27FC236}">
                <a16:creationId xmlns:a16="http://schemas.microsoft.com/office/drawing/2014/main" id="{204AA620-105C-094E-8C72-F24CD9B21D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 y="997282"/>
            <a:ext cx="8784337" cy="353815"/>
          </a:xfrm>
          <a:prstGeom prst="rect">
            <a:avLst/>
          </a:prstGeom>
        </p:spPr>
      </p:pic>
      <p:sp>
        <p:nvSpPr>
          <p:cNvPr id="9" name="Content Placeholder 2">
            <a:extLst>
              <a:ext uri="{FF2B5EF4-FFF2-40B4-BE49-F238E27FC236}">
                <a16:creationId xmlns:a16="http://schemas.microsoft.com/office/drawing/2014/main" id="{6D217FA6-7566-8A4C-8C03-3D9944B30A12}"/>
              </a:ext>
            </a:extLst>
          </p:cNvPr>
          <p:cNvSpPr>
            <a:spLocks noGrp="1"/>
          </p:cNvSpPr>
          <p:nvPr>
            <p:ph idx="10"/>
          </p:nvPr>
        </p:nvSpPr>
        <p:spPr>
          <a:xfrm>
            <a:off x="4808220" y="1685339"/>
            <a:ext cx="3903780" cy="3676271"/>
          </a:xfrm>
          <a:prstGeom prst="rect">
            <a:avLst/>
          </a:prstGeom>
        </p:spPr>
        <p:txBody>
          <a:bodyPr/>
          <a:lstStyle>
            <a:lvl1pPr>
              <a:defRPr sz="1800">
                <a:solidFill>
                  <a:srgbClr val="746E64"/>
                </a:solidFill>
              </a:defRPr>
            </a:lvl1pPr>
            <a:lvl2pPr>
              <a:defRPr sz="1800">
                <a:solidFill>
                  <a:srgbClr val="746E64"/>
                </a:solidFill>
              </a:defRPr>
            </a:lvl2pPr>
            <a:lvl3pPr marL="215989" indent="-215989">
              <a:defRPr sz="1800">
                <a:solidFill>
                  <a:srgbClr val="746E64"/>
                </a:solidFill>
              </a:defRPr>
            </a:lvl3pPr>
            <a:lvl4pPr marL="395981" indent="-215989">
              <a:buFont typeface="Symbol" pitchFamily="18" charset="2"/>
              <a:buChar char=""/>
              <a:defRPr sz="1800">
                <a:solidFill>
                  <a:srgbClr val="746E64"/>
                </a:solidFill>
              </a:defRPr>
            </a:lvl4pPr>
            <a:lvl5pPr>
              <a:defRPr sz="1800">
                <a:solidFill>
                  <a:srgbClr val="746E64"/>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34875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CAAB8-213E-4F90-A10B-C525433089C2}" type="datetimeFigureOut">
              <a:rPr lang="en-GB" smtClean="0"/>
              <a:t>28/03/2022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188556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0CAAB8-213E-4F90-A10B-C525433089C2}" type="datetimeFigureOut">
              <a:rPr lang="en-GB" smtClean="0"/>
              <a:t>28/03/2022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138256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0CAAB8-213E-4F90-A10B-C525433089C2}" type="datetimeFigureOut">
              <a:rPr lang="en-GB" smtClean="0"/>
              <a:t>28/03/2022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59304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0CAAB8-213E-4F90-A10B-C525433089C2}" type="datetimeFigureOut">
              <a:rPr lang="en-GB" smtClean="0"/>
              <a:t>28/03/2022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424397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0CAAB8-213E-4F90-A10B-C525433089C2}" type="datetimeFigureOut">
              <a:rPr lang="en-GB" smtClean="0"/>
              <a:t>28/03/2022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251165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CAAB8-213E-4F90-A10B-C525433089C2}" type="datetimeFigureOut">
              <a:rPr lang="en-GB" smtClean="0"/>
              <a:t>28/03/2022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339572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0CAAB8-213E-4F90-A10B-C525433089C2}" type="datetimeFigureOut">
              <a:rPr lang="en-GB" smtClean="0"/>
              <a:t>28/03/2022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153079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0CAAB8-213E-4F90-A10B-C525433089C2}" type="datetimeFigureOut">
              <a:rPr lang="en-GB" smtClean="0"/>
              <a:t>28/03/2022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2B8DF-1E32-491F-9BCC-8E1DC2FB7600}" type="slidenum">
              <a:rPr lang="en-GB" smtClean="0"/>
              <a:t>‹#›</a:t>
            </a:fld>
            <a:endParaRPr lang="en-GB"/>
          </a:p>
        </p:txBody>
      </p:sp>
    </p:spTree>
    <p:extLst>
      <p:ext uri="{BB962C8B-B14F-4D97-AF65-F5344CB8AC3E}">
        <p14:creationId xmlns:p14="http://schemas.microsoft.com/office/powerpoint/2010/main" val="371336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0CAAB8-213E-4F90-A10B-C525433089C2}" type="datetimeFigureOut">
              <a:rPr lang="en-GB" smtClean="0"/>
              <a:t>28/03/2022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2B8DF-1E32-491F-9BCC-8E1DC2FB7600}" type="slidenum">
              <a:rPr lang="en-GB" smtClean="0"/>
              <a:t>‹#›</a:t>
            </a:fld>
            <a:endParaRPr lang="en-GB"/>
          </a:p>
        </p:txBody>
      </p:sp>
    </p:spTree>
    <p:extLst>
      <p:ext uri="{BB962C8B-B14F-4D97-AF65-F5344CB8AC3E}">
        <p14:creationId xmlns:p14="http://schemas.microsoft.com/office/powerpoint/2010/main" val="19951279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68D940E-25AD-45A9-8B0C-AEF78F9A0D2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5791" r="33576" b="9090"/>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0FB72318-24BE-4065-8584-1BE7E48C6ACA}"/>
              </a:ext>
            </a:extLst>
          </p:cNvPr>
          <p:cNvSpPr>
            <a:spLocks noGrp="1"/>
          </p:cNvSpPr>
          <p:nvPr>
            <p:ph type="body" sz="quarter" idx="11"/>
          </p:nvPr>
        </p:nvSpPr>
        <p:spPr>
          <a:xfrm>
            <a:off x="254494" y="4667316"/>
            <a:ext cx="4559505" cy="1208141"/>
          </a:xfrm>
        </p:spPr>
        <p:txBody>
          <a:bodyPr vert="horz" lIns="91440" tIns="45720" rIns="91440" bIns="45720" rtlCol="0">
            <a:normAutofit/>
          </a:bodyPr>
          <a:lstStyle/>
          <a:p>
            <a:pPr marL="0" indent="0">
              <a:lnSpc>
                <a:spcPct val="90000"/>
              </a:lnSpc>
              <a:spcBef>
                <a:spcPts val="0"/>
              </a:spcBef>
              <a:spcAft>
                <a:spcPts val="300"/>
              </a:spcAft>
              <a:buNone/>
            </a:pPr>
            <a:r>
              <a:rPr lang="en-US" dirty="0">
                <a:solidFill>
                  <a:srgbClr val="746E64"/>
                </a:solidFill>
                <a:latin typeface="+mn-lt"/>
                <a:cs typeface="Times New Roman" panose="02020603050405020304" pitchFamily="18" charset="0"/>
              </a:rPr>
              <a:t>15th Annual Learning and Teaching Conference </a:t>
            </a:r>
          </a:p>
          <a:p>
            <a:pPr marL="0" indent="0">
              <a:lnSpc>
                <a:spcPct val="90000"/>
              </a:lnSpc>
              <a:spcBef>
                <a:spcPts val="0"/>
              </a:spcBef>
              <a:spcAft>
                <a:spcPts val="300"/>
              </a:spcAft>
              <a:buNone/>
            </a:pPr>
            <a:r>
              <a:rPr lang="en-US" dirty="0">
                <a:solidFill>
                  <a:srgbClr val="746E64"/>
                </a:solidFill>
                <a:latin typeface="+mn-lt"/>
                <a:cs typeface="Times New Roman" panose="02020603050405020304" pitchFamily="18" charset="0"/>
              </a:rPr>
              <a:t>University of Glasgow </a:t>
            </a:r>
          </a:p>
          <a:p>
            <a:pPr marL="0" indent="0">
              <a:lnSpc>
                <a:spcPct val="90000"/>
              </a:lnSpc>
              <a:spcBef>
                <a:spcPts val="0"/>
              </a:spcBef>
              <a:spcAft>
                <a:spcPts val="300"/>
              </a:spcAft>
              <a:buNone/>
            </a:pPr>
            <a:r>
              <a:rPr lang="en-US" dirty="0">
                <a:solidFill>
                  <a:srgbClr val="746E64"/>
                </a:solidFill>
                <a:latin typeface="+mn-lt"/>
                <a:cs typeface="Times New Roman" panose="02020603050405020304" pitchFamily="18" charset="0"/>
              </a:rPr>
              <a:t>29th March 2022</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Study in Scotland, UK | Home | | University of Stirling">
            <a:extLst>
              <a:ext uri="{FF2B5EF4-FFF2-40B4-BE49-F238E27FC236}">
                <a16:creationId xmlns:a16="http://schemas.microsoft.com/office/drawing/2014/main" id="{9E1D462C-D521-4B77-A91D-00AED8874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82" y="3692322"/>
            <a:ext cx="2390889" cy="5977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AD4B428-771C-40A5-BE50-CA8312891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877" y="5936298"/>
            <a:ext cx="2677019" cy="7947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iversity of Glasgow: Scottish University of the Year 2022">
            <a:extLst>
              <a:ext uri="{FF2B5EF4-FFF2-40B4-BE49-F238E27FC236}">
                <a16:creationId xmlns:a16="http://schemas.microsoft.com/office/drawing/2014/main" id="{575F9E30-62B5-447F-BDD5-95F6B42CE1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913" y="6024099"/>
            <a:ext cx="1924052" cy="5953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1CDB5B0-F70E-4275-8F4B-F53A013296F0}"/>
              </a:ext>
            </a:extLst>
          </p:cNvPr>
          <p:cNvSpPr/>
          <p:nvPr/>
        </p:nvSpPr>
        <p:spPr>
          <a:xfrm>
            <a:off x="244592" y="469900"/>
            <a:ext cx="885708" cy="30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BA41863-6361-44E7-ABF0-FFFB7D60EA44}"/>
              </a:ext>
            </a:extLst>
          </p:cNvPr>
          <p:cNvSpPr>
            <a:spLocks noGrp="1"/>
          </p:cNvSpPr>
          <p:nvPr>
            <p:ph type="title"/>
          </p:nvPr>
        </p:nvSpPr>
        <p:spPr>
          <a:xfrm>
            <a:off x="369334" y="126962"/>
            <a:ext cx="6056865" cy="3204134"/>
          </a:xfrm>
        </p:spPr>
        <p:txBody>
          <a:bodyPr vert="horz" lIns="91440" tIns="45720" rIns="91440" bIns="45720" rtlCol="0" anchor="b">
            <a:normAutofit/>
          </a:bodyPr>
          <a:lstStyle/>
          <a:p>
            <a:pPr>
              <a:lnSpc>
                <a:spcPct val="90000"/>
              </a:lnSpc>
            </a:pPr>
            <a:r>
              <a:rPr lang="en-US" sz="3000" dirty="0">
                <a:solidFill>
                  <a:srgbClr val="746E64"/>
                </a:solidFill>
                <a:latin typeface="+mn-lt"/>
                <a:ea typeface="+mn-ea"/>
                <a:cs typeface="Times New Roman" panose="02020603050405020304" pitchFamily="18" charset="0"/>
              </a:rPr>
              <a:t>Amplifying our students' voice: </a:t>
            </a:r>
            <a:br>
              <a:rPr lang="en-US" sz="3000" dirty="0">
                <a:solidFill>
                  <a:srgbClr val="746E64"/>
                </a:solidFill>
                <a:latin typeface="+mn-lt"/>
                <a:ea typeface="+mn-ea"/>
                <a:cs typeface="Times New Roman" panose="02020603050405020304" pitchFamily="18" charset="0"/>
              </a:rPr>
            </a:br>
            <a:r>
              <a:rPr lang="en-US" sz="3000" dirty="0">
                <a:solidFill>
                  <a:srgbClr val="746E64"/>
                </a:solidFill>
                <a:latin typeface="+mn-lt"/>
                <a:ea typeface="+mn-ea"/>
                <a:cs typeface="Times New Roman" panose="02020603050405020304" pitchFamily="18" charset="0"/>
              </a:rPr>
              <a:t>the co-production of undergraduate field courses (residential and non-residential) to address DEI</a:t>
            </a:r>
            <a:br>
              <a:rPr lang="en-US" sz="2400" dirty="0">
                <a:solidFill>
                  <a:schemeClr val="tx1"/>
                </a:solidFill>
                <a:latin typeface="+mj-lt"/>
              </a:rPr>
            </a:br>
            <a:br>
              <a:rPr lang="en-US" sz="2400" dirty="0">
                <a:solidFill>
                  <a:schemeClr val="tx1"/>
                </a:solidFill>
                <a:latin typeface="+mj-lt"/>
              </a:rPr>
            </a:br>
            <a:r>
              <a:rPr lang="en-US" sz="2400" i="1" dirty="0">
                <a:solidFill>
                  <a:srgbClr val="746E64"/>
                </a:solidFill>
                <a:latin typeface="+mn-lt"/>
                <a:ea typeface="+mn-ea"/>
                <a:cs typeface="Times New Roman" panose="02020603050405020304" pitchFamily="18" charset="0"/>
              </a:rPr>
              <a:t>Martina Quaggiotto</a:t>
            </a:r>
            <a:br>
              <a:rPr lang="en-US" sz="2400" i="1" dirty="0">
                <a:solidFill>
                  <a:srgbClr val="746E64"/>
                </a:solidFill>
                <a:latin typeface="+mn-lt"/>
                <a:ea typeface="+mn-ea"/>
                <a:cs typeface="Times New Roman" panose="02020603050405020304" pitchFamily="18" charset="0"/>
              </a:rPr>
            </a:br>
            <a:r>
              <a:rPr lang="en-US" sz="2400" i="1" dirty="0">
                <a:solidFill>
                  <a:srgbClr val="746E64"/>
                </a:solidFill>
                <a:latin typeface="+mn-lt"/>
                <a:ea typeface="+mn-ea"/>
                <a:cs typeface="Times New Roman" panose="02020603050405020304" pitchFamily="18" charset="0"/>
              </a:rPr>
              <a:t>Alison Young</a:t>
            </a:r>
            <a:br>
              <a:rPr lang="en-US" sz="2400" i="1" dirty="0">
                <a:solidFill>
                  <a:srgbClr val="746E64"/>
                </a:solidFill>
                <a:latin typeface="+mn-lt"/>
                <a:ea typeface="+mn-ea"/>
                <a:cs typeface="Times New Roman" panose="02020603050405020304" pitchFamily="18" charset="0"/>
              </a:rPr>
            </a:br>
            <a:r>
              <a:rPr lang="en-US" sz="2400" i="1" dirty="0">
                <a:solidFill>
                  <a:srgbClr val="746E64"/>
                </a:solidFill>
                <a:latin typeface="+mn-lt"/>
                <a:ea typeface="+mn-ea"/>
                <a:cs typeface="Times New Roman" panose="02020603050405020304" pitchFamily="18" charset="0"/>
              </a:rPr>
              <a:t>Jo Clarke</a:t>
            </a:r>
            <a:endParaRPr lang="en-US" sz="2800" i="1" dirty="0">
              <a:solidFill>
                <a:srgbClr val="746E64"/>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3773833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1E952EFA-C2A6-49F4-B416-DD4EBF441668}"/>
              </a:ext>
            </a:extLst>
          </p:cNvPr>
          <p:cNvPicPr>
            <a:picLocks noChangeAspect="1"/>
          </p:cNvPicPr>
          <p:nvPr/>
        </p:nvPicPr>
        <p:blipFill rotWithShape="1">
          <a:blip r:embed="rId2"/>
          <a:srcRect r="41872" b="10019"/>
          <a:stretch/>
        </p:blipFill>
        <p:spPr bwMode="auto">
          <a:xfrm>
            <a:off x="4255729" y="360997"/>
            <a:ext cx="4399321" cy="2929255"/>
          </a:xfrm>
          <a:prstGeom prst="rect">
            <a:avLst/>
          </a:prstGeom>
          <a:ln>
            <a:noFill/>
          </a:ln>
          <a:extLst>
            <a:ext uri="{53640926-AAD7-44D8-BBD7-CCE9431645EC}">
              <a14:shadowObscured xmlns:a14="http://schemas.microsoft.com/office/drawing/2010/main"/>
            </a:ext>
          </a:extLst>
        </p:spPr>
      </p:pic>
      <p:grpSp>
        <p:nvGrpSpPr>
          <p:cNvPr id="20" name="Group 19">
            <a:extLst>
              <a:ext uri="{FF2B5EF4-FFF2-40B4-BE49-F238E27FC236}">
                <a16:creationId xmlns:a16="http://schemas.microsoft.com/office/drawing/2014/main" id="{E87A9B87-8C30-46B1-9DFD-2CEEACA405A6}"/>
              </a:ext>
            </a:extLst>
          </p:cNvPr>
          <p:cNvGrpSpPr/>
          <p:nvPr/>
        </p:nvGrpSpPr>
        <p:grpSpPr>
          <a:xfrm>
            <a:off x="3879711" y="276664"/>
            <a:ext cx="6131703" cy="3406336"/>
            <a:chOff x="3879711" y="276664"/>
            <a:chExt cx="6131703" cy="3406336"/>
          </a:xfrm>
        </p:grpSpPr>
        <p:pic>
          <p:nvPicPr>
            <p:cNvPr id="10" name="Picture 9" descr="Chart, bar chart&#10;&#10;Description automatically generated">
              <a:extLst>
                <a:ext uri="{FF2B5EF4-FFF2-40B4-BE49-F238E27FC236}">
                  <a16:creationId xmlns:a16="http://schemas.microsoft.com/office/drawing/2014/main" id="{7711864D-4BB1-48F9-9042-3F5569088A75}"/>
                </a:ext>
              </a:extLst>
            </p:cNvPr>
            <p:cNvPicPr>
              <a:picLocks noChangeAspect="1"/>
            </p:cNvPicPr>
            <p:nvPr/>
          </p:nvPicPr>
          <p:blipFill rotWithShape="1">
            <a:blip r:embed="rId3"/>
            <a:srcRect r="22597" b="1"/>
            <a:stretch/>
          </p:blipFill>
          <p:spPr bwMode="auto">
            <a:xfrm>
              <a:off x="3879711" y="276664"/>
              <a:ext cx="6131703" cy="3406336"/>
            </a:xfrm>
            <a:prstGeom prst="rect">
              <a:avLst/>
            </a:prstGeom>
            <a:extLst>
              <a:ext uri="{53640926-AAD7-44D8-BBD7-CCE9431645EC}">
                <a14:shadowObscured xmlns:a14="http://schemas.microsoft.com/office/drawing/2010/main"/>
              </a:ext>
            </a:extLst>
          </p:spPr>
        </p:pic>
        <p:sp>
          <p:nvSpPr>
            <p:cNvPr id="13" name="Oval 12">
              <a:extLst>
                <a:ext uri="{FF2B5EF4-FFF2-40B4-BE49-F238E27FC236}">
                  <a16:creationId xmlns:a16="http://schemas.microsoft.com/office/drawing/2014/main" id="{7B702729-1553-452C-8F21-A9B65E7B4E45}"/>
                </a:ext>
              </a:extLst>
            </p:cNvPr>
            <p:cNvSpPr/>
            <p:nvPr/>
          </p:nvSpPr>
          <p:spPr>
            <a:xfrm>
              <a:off x="6052163" y="1979831"/>
              <a:ext cx="647700" cy="1104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Content Placeholder 2">
            <a:extLst>
              <a:ext uri="{FF2B5EF4-FFF2-40B4-BE49-F238E27FC236}">
                <a16:creationId xmlns:a16="http://schemas.microsoft.com/office/drawing/2014/main" id="{CF8C22B8-4722-45C6-BAC6-A227064EB45E}"/>
              </a:ext>
            </a:extLst>
          </p:cNvPr>
          <p:cNvSpPr txBox="1">
            <a:spLocks/>
          </p:cNvSpPr>
          <p:nvPr/>
        </p:nvSpPr>
        <p:spPr>
          <a:xfrm>
            <a:off x="755650" y="1529003"/>
            <a:ext cx="2730295" cy="593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92D050"/>
                </a:solidFill>
              </a:rPr>
              <a:t>Questionnaires</a:t>
            </a:r>
            <a:endParaRPr lang="en-GB" sz="3200" dirty="0">
              <a:solidFill>
                <a:srgbClr val="92D050"/>
              </a:solidFill>
            </a:endParaRPr>
          </a:p>
        </p:txBody>
      </p:sp>
      <p:grpSp>
        <p:nvGrpSpPr>
          <p:cNvPr id="21" name="Group 20">
            <a:extLst>
              <a:ext uri="{FF2B5EF4-FFF2-40B4-BE49-F238E27FC236}">
                <a16:creationId xmlns:a16="http://schemas.microsoft.com/office/drawing/2014/main" id="{6ADFC264-CD38-4E6C-8AD0-E871ECF3FCFD}"/>
              </a:ext>
            </a:extLst>
          </p:cNvPr>
          <p:cNvGrpSpPr/>
          <p:nvPr/>
        </p:nvGrpSpPr>
        <p:grpSpPr>
          <a:xfrm>
            <a:off x="4255728" y="3733261"/>
            <a:ext cx="4888271" cy="2949798"/>
            <a:chOff x="4255728" y="3733261"/>
            <a:chExt cx="4888271" cy="2949798"/>
          </a:xfrm>
        </p:grpSpPr>
        <p:pic>
          <p:nvPicPr>
            <p:cNvPr id="9" name="Picture 8" descr="Chart, bar chart&#10;&#10;Description automatically generated">
              <a:extLst>
                <a:ext uri="{FF2B5EF4-FFF2-40B4-BE49-F238E27FC236}">
                  <a16:creationId xmlns:a16="http://schemas.microsoft.com/office/drawing/2014/main" id="{C984EAC9-E733-4316-B667-041BE62323B0}"/>
                </a:ext>
              </a:extLst>
            </p:cNvPr>
            <p:cNvPicPr>
              <a:picLocks noChangeAspect="1"/>
            </p:cNvPicPr>
            <p:nvPr/>
          </p:nvPicPr>
          <p:blipFill rotWithShape="1">
            <a:blip r:embed="rId4"/>
            <a:srcRect r="35325" b="9285"/>
            <a:stretch/>
          </p:blipFill>
          <p:spPr bwMode="auto">
            <a:xfrm>
              <a:off x="4255728" y="3733261"/>
              <a:ext cx="4888271" cy="2949798"/>
            </a:xfrm>
            <a:prstGeom prst="rect">
              <a:avLst/>
            </a:prstGeom>
            <a:ln>
              <a:noFill/>
            </a:ln>
            <a:extLst>
              <a:ext uri="{53640926-AAD7-44D8-BBD7-CCE9431645EC}">
                <a14:shadowObscured xmlns:a14="http://schemas.microsoft.com/office/drawing/2010/main"/>
              </a:ext>
            </a:extLst>
          </p:spPr>
        </p:pic>
        <p:sp>
          <p:nvSpPr>
            <p:cNvPr id="15" name="Oval 14">
              <a:extLst>
                <a:ext uri="{FF2B5EF4-FFF2-40B4-BE49-F238E27FC236}">
                  <a16:creationId xmlns:a16="http://schemas.microsoft.com/office/drawing/2014/main" id="{96EF59FF-F842-4D0A-964F-9D15B7DBF3AB}"/>
                </a:ext>
              </a:extLst>
            </p:cNvPr>
            <p:cNvSpPr/>
            <p:nvPr/>
          </p:nvSpPr>
          <p:spPr>
            <a:xfrm>
              <a:off x="6326397" y="5061485"/>
              <a:ext cx="647700" cy="1435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10144A6F-CE21-4D6C-A114-C9628D8CDCAB}"/>
              </a:ext>
            </a:extLst>
          </p:cNvPr>
          <p:cNvGrpSpPr/>
          <p:nvPr/>
        </p:nvGrpSpPr>
        <p:grpSpPr>
          <a:xfrm>
            <a:off x="215900" y="3767333"/>
            <a:ext cx="4155833" cy="3167691"/>
            <a:chOff x="215900" y="3767333"/>
            <a:chExt cx="4155833" cy="3167691"/>
          </a:xfrm>
        </p:grpSpPr>
        <p:pic>
          <p:nvPicPr>
            <p:cNvPr id="11" name="Picture 10" descr="Chart, bar chart&#10;&#10;Description automatically generated">
              <a:extLst>
                <a:ext uri="{FF2B5EF4-FFF2-40B4-BE49-F238E27FC236}">
                  <a16:creationId xmlns:a16="http://schemas.microsoft.com/office/drawing/2014/main" id="{6E98DEBF-6A32-4421-835F-2C0164D87127}"/>
                </a:ext>
              </a:extLst>
            </p:cNvPr>
            <p:cNvPicPr>
              <a:picLocks noChangeAspect="1"/>
            </p:cNvPicPr>
            <p:nvPr/>
          </p:nvPicPr>
          <p:blipFill rotWithShape="1">
            <a:blip r:embed="rId5"/>
            <a:srcRect r="43587" b="1"/>
            <a:stretch/>
          </p:blipFill>
          <p:spPr bwMode="auto">
            <a:xfrm>
              <a:off x="215900" y="3767333"/>
              <a:ext cx="4155833" cy="3167691"/>
            </a:xfrm>
            <a:prstGeom prst="rect">
              <a:avLst/>
            </a:prstGeom>
            <a:extLst>
              <a:ext uri="{53640926-AAD7-44D8-BBD7-CCE9431645EC}">
                <a14:shadowObscured xmlns:a14="http://schemas.microsoft.com/office/drawing/2010/main"/>
              </a:ext>
            </a:extLst>
          </p:spPr>
        </p:pic>
        <p:sp>
          <p:nvSpPr>
            <p:cNvPr id="14" name="Oval 13">
              <a:extLst>
                <a:ext uri="{FF2B5EF4-FFF2-40B4-BE49-F238E27FC236}">
                  <a16:creationId xmlns:a16="http://schemas.microsoft.com/office/drawing/2014/main" id="{325DD5B5-82B7-4EAB-A262-C22ABD055E88}"/>
                </a:ext>
              </a:extLst>
            </p:cNvPr>
            <p:cNvSpPr/>
            <p:nvPr/>
          </p:nvSpPr>
          <p:spPr>
            <a:xfrm>
              <a:off x="2244914" y="4958935"/>
              <a:ext cx="647700" cy="1435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a:extLst>
              <a:ext uri="{FF2B5EF4-FFF2-40B4-BE49-F238E27FC236}">
                <a16:creationId xmlns:a16="http://schemas.microsoft.com/office/drawing/2014/main" id="{F044D1FD-BA4C-4299-A4DB-94D03DE863D1}"/>
              </a:ext>
            </a:extLst>
          </p:cNvPr>
          <p:cNvSpPr/>
          <p:nvPr/>
        </p:nvSpPr>
        <p:spPr>
          <a:xfrm>
            <a:off x="1240463" y="5755637"/>
            <a:ext cx="446569" cy="74136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2A56750-7F43-40FC-A1C6-4B1029FA962B}"/>
              </a:ext>
            </a:extLst>
          </p:cNvPr>
          <p:cNvSpPr/>
          <p:nvPr/>
        </p:nvSpPr>
        <p:spPr>
          <a:xfrm>
            <a:off x="4990216" y="2360425"/>
            <a:ext cx="482009" cy="75248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482A8C8-8254-41F7-AC4F-AC34F6436213}"/>
              </a:ext>
            </a:extLst>
          </p:cNvPr>
          <p:cNvSpPr txBox="1"/>
          <p:nvPr/>
        </p:nvSpPr>
        <p:spPr>
          <a:xfrm>
            <a:off x="517422" y="948460"/>
            <a:ext cx="3206750" cy="2031325"/>
          </a:xfrm>
          <a:custGeom>
            <a:avLst/>
            <a:gdLst>
              <a:gd name="connsiteX0" fmla="*/ 0 w 3206750"/>
              <a:gd name="connsiteY0" fmla="*/ 0 h 2031325"/>
              <a:gd name="connsiteX1" fmla="*/ 3206750 w 3206750"/>
              <a:gd name="connsiteY1" fmla="*/ 0 h 2031325"/>
              <a:gd name="connsiteX2" fmla="*/ 3206750 w 3206750"/>
              <a:gd name="connsiteY2" fmla="*/ 2031325 h 2031325"/>
              <a:gd name="connsiteX3" fmla="*/ 0 w 3206750"/>
              <a:gd name="connsiteY3" fmla="*/ 2031325 h 2031325"/>
              <a:gd name="connsiteX4" fmla="*/ 0 w 3206750"/>
              <a:gd name="connsiteY4" fmla="*/ 0 h 203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750" h="2031325" fill="none" extrusionOk="0">
                <a:moveTo>
                  <a:pt x="0" y="0"/>
                </a:moveTo>
                <a:cubicBezTo>
                  <a:pt x="739484" y="-21"/>
                  <a:pt x="2071298" y="-47839"/>
                  <a:pt x="3206750" y="0"/>
                </a:cubicBezTo>
                <a:cubicBezTo>
                  <a:pt x="3243716" y="684030"/>
                  <a:pt x="3113899" y="1816367"/>
                  <a:pt x="3206750" y="2031325"/>
                </a:cubicBezTo>
                <a:cubicBezTo>
                  <a:pt x="2522874" y="2181517"/>
                  <a:pt x="1303518" y="2137994"/>
                  <a:pt x="0" y="2031325"/>
                </a:cubicBezTo>
                <a:cubicBezTo>
                  <a:pt x="-42677" y="1367245"/>
                  <a:pt x="-143523" y="784096"/>
                  <a:pt x="0" y="0"/>
                </a:cubicBezTo>
                <a:close/>
              </a:path>
              <a:path w="3206750" h="2031325" stroke="0" extrusionOk="0">
                <a:moveTo>
                  <a:pt x="0" y="0"/>
                </a:moveTo>
                <a:cubicBezTo>
                  <a:pt x="963741" y="-82031"/>
                  <a:pt x="2060723" y="-107068"/>
                  <a:pt x="3206750" y="0"/>
                </a:cubicBezTo>
                <a:cubicBezTo>
                  <a:pt x="3269882" y="769430"/>
                  <a:pt x="3048496" y="1468552"/>
                  <a:pt x="3206750" y="2031325"/>
                </a:cubicBezTo>
                <a:cubicBezTo>
                  <a:pt x="2382180" y="1927976"/>
                  <a:pt x="1371678" y="1981098"/>
                  <a:pt x="0" y="2031325"/>
                </a:cubicBezTo>
                <a:cubicBezTo>
                  <a:pt x="66056" y="1703520"/>
                  <a:pt x="-128417" y="488522"/>
                  <a:pt x="0" y="0"/>
                </a:cubicBezTo>
                <a:close/>
              </a:path>
            </a:pathLst>
          </a:custGeom>
          <a:solidFill>
            <a:schemeClr val="accent2">
              <a:lumMod val="20000"/>
              <a:lumOff val="80000"/>
            </a:schemeClr>
          </a:solidFill>
          <a:ln>
            <a:solidFill>
              <a:schemeClr val="accent1">
                <a:lumMod val="75000"/>
              </a:schemeClr>
            </a:solidFill>
            <a:extLst>
              <a:ext uri="{C807C97D-BFC1-408E-A445-0C87EB9F89A2}">
                <ask:lineSketchStyleProps xmlns:ask="http://schemas.microsoft.com/office/drawing/2018/sketchyshapes" sd="192744634">
                  <a:prstGeom prst="rect">
                    <a:avLst/>
                  </a:prstGeom>
                  <ask:type>
                    <ask:lineSketchCurved/>
                  </ask:type>
                </ask:lineSketchStyleProps>
              </a:ext>
            </a:extLst>
          </a:ln>
        </p:spPr>
        <p:txBody>
          <a:bodyPr wrap="square">
            <a:spAutoFit/>
          </a:bodyPr>
          <a:lstStyle/>
          <a:p>
            <a:r>
              <a:rPr lang="en-US" dirty="0">
                <a:solidFill>
                  <a:schemeClr val="bg2">
                    <a:lumMod val="50000"/>
                  </a:schemeClr>
                </a:solidFill>
              </a:rPr>
              <a:t>It is important to consider attitudinal barriers, invisible disabilities, and that not everyone with an impairment/health condition/learning difference will identify as disabled</a:t>
            </a:r>
            <a:endParaRPr lang="en-GB" dirty="0">
              <a:solidFill>
                <a:schemeClr val="bg2">
                  <a:lumMod val="50000"/>
                </a:schemeClr>
              </a:solidFill>
            </a:endParaRPr>
          </a:p>
        </p:txBody>
      </p:sp>
    </p:spTree>
    <p:extLst>
      <p:ext uri="{BB962C8B-B14F-4D97-AF65-F5344CB8AC3E}">
        <p14:creationId xmlns:p14="http://schemas.microsoft.com/office/powerpoint/2010/main" val="357409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754B9609-4E3C-468E-A3E8-9B79C4F13A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683" r="19144"/>
          <a:stretch/>
        </p:blipFill>
        <p:spPr>
          <a:xfrm>
            <a:off x="74428" y="319119"/>
            <a:ext cx="5061098" cy="2886011"/>
          </a:xfrm>
        </p:spPr>
      </p:pic>
      <p:pic>
        <p:nvPicPr>
          <p:cNvPr id="7" name="Picture 6" descr="Text&#10;&#10;Description automatically generated">
            <a:extLst>
              <a:ext uri="{FF2B5EF4-FFF2-40B4-BE49-F238E27FC236}">
                <a16:creationId xmlns:a16="http://schemas.microsoft.com/office/drawing/2014/main" id="{68A88115-BEC2-4778-A3AC-9D72A8AEA697}"/>
              </a:ext>
            </a:extLst>
          </p:cNvPr>
          <p:cNvPicPr>
            <a:picLocks noChangeAspect="1"/>
          </p:cNvPicPr>
          <p:nvPr/>
        </p:nvPicPr>
        <p:blipFill rotWithShape="1">
          <a:blip r:embed="rId3">
            <a:extLst>
              <a:ext uri="{28A0092B-C50C-407E-A947-70E740481C1C}">
                <a14:useLocalDpi xmlns:a14="http://schemas.microsoft.com/office/drawing/2010/main" val="0"/>
              </a:ext>
            </a:extLst>
          </a:blip>
          <a:srcRect l="17062" r="17908"/>
          <a:stretch/>
        </p:blipFill>
        <p:spPr>
          <a:xfrm>
            <a:off x="-1" y="3532618"/>
            <a:ext cx="4731489" cy="3006263"/>
          </a:xfrm>
          <a:prstGeom prst="rect">
            <a:avLst/>
          </a:prstGeom>
        </p:spPr>
      </p:pic>
      <p:pic>
        <p:nvPicPr>
          <p:cNvPr id="9218" name="Picture 2" descr="What is it like to be a university lecturer? | Guardian Jobs">
            <a:extLst>
              <a:ext uri="{FF2B5EF4-FFF2-40B4-BE49-F238E27FC236}">
                <a16:creationId xmlns:a16="http://schemas.microsoft.com/office/drawing/2014/main" id="{6F5FCC46-EBAD-480F-B3AD-0CA4A117564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PlasticWrap/>
                    </a14:imgEffect>
                    <a14:imgEffect>
                      <a14:saturation sat="200000"/>
                    </a14:imgEffect>
                  </a14:imgLayer>
                </a14:imgProps>
              </a:ext>
              <a:ext uri="{28A0092B-C50C-407E-A947-70E740481C1C}">
                <a14:useLocalDpi xmlns:a14="http://schemas.microsoft.com/office/drawing/2010/main" val="0"/>
              </a:ext>
            </a:extLst>
          </a:blip>
          <a:srcRect l="6144" r="9574"/>
          <a:stretch/>
        </p:blipFill>
        <p:spPr bwMode="auto">
          <a:xfrm>
            <a:off x="4008474" y="1971486"/>
            <a:ext cx="5061098" cy="33627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Graphic 11" descr="Line arrow: Counter-clockwise curve outline">
            <a:extLst>
              <a:ext uri="{FF2B5EF4-FFF2-40B4-BE49-F238E27FC236}">
                <a16:creationId xmlns:a16="http://schemas.microsoft.com/office/drawing/2014/main" id="{FBB2E0A4-7335-4BAF-B64C-7A5097E2AF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551067" flipH="1">
            <a:off x="4728245" y="703856"/>
            <a:ext cx="1496803" cy="1539837"/>
          </a:xfrm>
          <a:prstGeom prst="rect">
            <a:avLst/>
          </a:prstGeom>
        </p:spPr>
      </p:pic>
      <p:pic>
        <p:nvPicPr>
          <p:cNvPr id="14" name="Graphic 13" descr="Line arrow: Counter-clockwise curve outline">
            <a:extLst>
              <a:ext uri="{FF2B5EF4-FFF2-40B4-BE49-F238E27FC236}">
                <a16:creationId xmlns:a16="http://schemas.microsoft.com/office/drawing/2014/main" id="{D7FA56DB-78A2-46E5-882B-3FE3D25E76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flipH="1" flipV="1">
            <a:off x="4520886" y="4928204"/>
            <a:ext cx="1496803" cy="1530315"/>
          </a:xfrm>
          <a:prstGeom prst="rect">
            <a:avLst/>
          </a:prstGeom>
        </p:spPr>
      </p:pic>
      <p:sp>
        <p:nvSpPr>
          <p:cNvPr id="8" name="Title 1">
            <a:extLst>
              <a:ext uri="{FF2B5EF4-FFF2-40B4-BE49-F238E27FC236}">
                <a16:creationId xmlns:a16="http://schemas.microsoft.com/office/drawing/2014/main" id="{76536B48-74C8-403C-BADF-A5E52B12C48A}"/>
              </a:ext>
            </a:extLst>
          </p:cNvPr>
          <p:cNvSpPr>
            <a:spLocks noGrp="1"/>
          </p:cNvSpPr>
          <p:nvPr>
            <p:ph type="title"/>
          </p:nvPr>
        </p:nvSpPr>
        <p:spPr>
          <a:xfrm>
            <a:off x="6034445" y="319119"/>
            <a:ext cx="2877399" cy="1325563"/>
          </a:xfrm>
        </p:spPr>
        <p:txBody>
          <a:bodyPr>
            <a:normAutofit fontScale="90000"/>
          </a:bodyPr>
          <a:lstStyle/>
          <a:p>
            <a:r>
              <a:rPr lang="en-US" dirty="0">
                <a:solidFill>
                  <a:srgbClr val="92D050"/>
                </a:solidFill>
              </a:rPr>
              <a:t>Different perspectives</a:t>
            </a:r>
            <a:endParaRPr lang="en-GB" dirty="0">
              <a:solidFill>
                <a:srgbClr val="92D050"/>
              </a:solidFill>
            </a:endParaRPr>
          </a:p>
        </p:txBody>
      </p:sp>
    </p:spTree>
    <p:extLst>
      <p:ext uri="{BB962C8B-B14F-4D97-AF65-F5344CB8AC3E}">
        <p14:creationId xmlns:p14="http://schemas.microsoft.com/office/powerpoint/2010/main" val="237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descr="Group brainstorm outline">
            <a:extLst>
              <a:ext uri="{FF2B5EF4-FFF2-40B4-BE49-F238E27FC236}">
                <a16:creationId xmlns:a16="http://schemas.microsoft.com/office/drawing/2014/main" id="{DCBA17FC-AA9D-4A21-A283-B32F168E0B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285" y="-364299"/>
            <a:ext cx="7830116" cy="7830116"/>
          </a:xfrm>
          <a:prstGeom prst="rect">
            <a:avLst/>
          </a:prstGeom>
        </p:spPr>
      </p:pic>
      <p:sp>
        <p:nvSpPr>
          <p:cNvPr id="2" name="Title 1">
            <a:extLst>
              <a:ext uri="{FF2B5EF4-FFF2-40B4-BE49-F238E27FC236}">
                <a16:creationId xmlns:a16="http://schemas.microsoft.com/office/drawing/2014/main" id="{EE4DC7F7-5920-4DB9-A006-1FA3E86839A8}"/>
              </a:ext>
            </a:extLst>
          </p:cNvPr>
          <p:cNvSpPr>
            <a:spLocks noGrp="1"/>
          </p:cNvSpPr>
          <p:nvPr>
            <p:ph type="title"/>
          </p:nvPr>
        </p:nvSpPr>
        <p:spPr>
          <a:xfrm>
            <a:off x="595411" y="208292"/>
            <a:ext cx="2582383" cy="1325563"/>
          </a:xfrm>
        </p:spPr>
        <p:txBody>
          <a:bodyPr/>
          <a:lstStyle/>
          <a:p>
            <a:r>
              <a:rPr lang="en-US" dirty="0">
                <a:solidFill>
                  <a:srgbClr val="92D050"/>
                </a:solidFill>
              </a:rPr>
              <a:t>Solutions</a:t>
            </a:r>
            <a:endParaRPr lang="en-GB" dirty="0">
              <a:solidFill>
                <a:srgbClr val="92D050"/>
              </a:solidFill>
            </a:endParaRPr>
          </a:p>
        </p:txBody>
      </p:sp>
      <p:pic>
        <p:nvPicPr>
          <p:cNvPr id="10" name="Content Placeholder 4">
            <a:extLst>
              <a:ext uri="{FF2B5EF4-FFF2-40B4-BE49-F238E27FC236}">
                <a16:creationId xmlns:a16="http://schemas.microsoft.com/office/drawing/2014/main" id="{F1FDA62F-2CDA-4EE9-B6D3-73D8CB926169}"/>
              </a:ext>
            </a:extLst>
          </p:cNvPr>
          <p:cNvPicPr>
            <a:picLocks noChangeAspect="1"/>
          </p:cNvPicPr>
          <p:nvPr/>
        </p:nvPicPr>
        <p:blipFill rotWithShape="1">
          <a:blip r:embed="rId4"/>
          <a:srcRect l="59059" r="20864" b="46006"/>
          <a:stretch/>
        </p:blipFill>
        <p:spPr>
          <a:xfrm>
            <a:off x="129165" y="2436485"/>
            <a:ext cx="1788434" cy="1887469"/>
          </a:xfrm>
          <a:prstGeom prst="rect">
            <a:avLst/>
          </a:prstGeom>
        </p:spPr>
      </p:pic>
      <p:grpSp>
        <p:nvGrpSpPr>
          <p:cNvPr id="21" name="Group 20">
            <a:extLst>
              <a:ext uri="{FF2B5EF4-FFF2-40B4-BE49-F238E27FC236}">
                <a16:creationId xmlns:a16="http://schemas.microsoft.com/office/drawing/2014/main" id="{C49092BD-EEBE-42C9-9D7F-7AFEA3CCA2B2}"/>
              </a:ext>
            </a:extLst>
          </p:cNvPr>
          <p:cNvGrpSpPr/>
          <p:nvPr/>
        </p:nvGrpSpPr>
        <p:grpSpPr>
          <a:xfrm>
            <a:off x="4907559" y="2693266"/>
            <a:ext cx="4031727" cy="3939046"/>
            <a:chOff x="6639644" y="2512001"/>
            <a:chExt cx="4031727" cy="3939046"/>
          </a:xfrm>
        </p:grpSpPr>
        <p:grpSp>
          <p:nvGrpSpPr>
            <p:cNvPr id="19" name="Group 18">
              <a:extLst>
                <a:ext uri="{FF2B5EF4-FFF2-40B4-BE49-F238E27FC236}">
                  <a16:creationId xmlns:a16="http://schemas.microsoft.com/office/drawing/2014/main" id="{9F6C15EF-371F-4473-9FCE-5046184AB7A6}"/>
                </a:ext>
              </a:extLst>
            </p:cNvPr>
            <p:cNvGrpSpPr/>
            <p:nvPr/>
          </p:nvGrpSpPr>
          <p:grpSpPr>
            <a:xfrm>
              <a:off x="6696794" y="2512001"/>
              <a:ext cx="3974577" cy="3939046"/>
              <a:chOff x="6569468" y="2923315"/>
              <a:chExt cx="3785104" cy="3512953"/>
            </a:xfrm>
          </p:grpSpPr>
          <p:pic>
            <p:nvPicPr>
              <p:cNvPr id="12" name="Picture 11">
                <a:extLst>
                  <a:ext uri="{FF2B5EF4-FFF2-40B4-BE49-F238E27FC236}">
                    <a16:creationId xmlns:a16="http://schemas.microsoft.com/office/drawing/2014/main" id="{AF3FAFFF-CDC2-4F70-A386-91E2CF523D43}"/>
                  </a:ext>
                </a:extLst>
              </p:cNvPr>
              <p:cNvPicPr>
                <a:picLocks noChangeAspect="1"/>
              </p:cNvPicPr>
              <p:nvPr/>
            </p:nvPicPr>
            <p:blipFill rotWithShape="1">
              <a:blip r:embed="rId5"/>
              <a:srcRect l="79397" b="28136"/>
              <a:stretch/>
            </p:blipFill>
            <p:spPr>
              <a:xfrm>
                <a:off x="6569468" y="3490364"/>
                <a:ext cx="1964823" cy="2945904"/>
              </a:xfrm>
              <a:prstGeom prst="rect">
                <a:avLst/>
              </a:prstGeom>
            </p:spPr>
          </p:pic>
          <p:pic>
            <p:nvPicPr>
              <p:cNvPr id="9" name="Picture 8">
                <a:extLst>
                  <a:ext uri="{FF2B5EF4-FFF2-40B4-BE49-F238E27FC236}">
                    <a16:creationId xmlns:a16="http://schemas.microsoft.com/office/drawing/2014/main" id="{13513A49-2AD8-4B08-947D-732A6B5FB49F}"/>
                  </a:ext>
                </a:extLst>
              </p:cNvPr>
              <p:cNvPicPr>
                <a:picLocks noChangeAspect="1"/>
              </p:cNvPicPr>
              <p:nvPr/>
            </p:nvPicPr>
            <p:blipFill rotWithShape="1">
              <a:blip r:embed="rId5"/>
              <a:srcRect t="-116" r="79320" b="7727"/>
              <a:stretch/>
            </p:blipFill>
            <p:spPr>
              <a:xfrm>
                <a:off x="8525220" y="2923315"/>
                <a:ext cx="1829352" cy="3512953"/>
              </a:xfrm>
              <a:prstGeom prst="rect">
                <a:avLst/>
              </a:prstGeom>
            </p:spPr>
          </p:pic>
        </p:grpSp>
        <p:sp>
          <p:nvSpPr>
            <p:cNvPr id="17" name="TextBox 16">
              <a:extLst>
                <a:ext uri="{FF2B5EF4-FFF2-40B4-BE49-F238E27FC236}">
                  <a16:creationId xmlns:a16="http://schemas.microsoft.com/office/drawing/2014/main" id="{4AEEDAFC-E747-497E-8097-7D375A87A24B}"/>
                </a:ext>
              </a:extLst>
            </p:cNvPr>
            <p:cNvSpPr txBox="1"/>
            <p:nvPr/>
          </p:nvSpPr>
          <p:spPr>
            <a:xfrm>
              <a:off x="6639644" y="2760252"/>
              <a:ext cx="2385990" cy="400110"/>
            </a:xfrm>
            <a:prstGeom prst="rect">
              <a:avLst/>
            </a:prstGeom>
            <a:noFill/>
          </p:spPr>
          <p:txBody>
            <a:bodyPr wrap="square" rtlCol="0">
              <a:spAutoFit/>
            </a:bodyPr>
            <a:lstStyle/>
            <a:p>
              <a:r>
                <a:rPr lang="en-US" sz="2000" dirty="0"/>
                <a:t>Attitudinal barriers</a:t>
              </a:r>
              <a:endParaRPr lang="en-GB" sz="2000" dirty="0"/>
            </a:p>
          </p:txBody>
        </p:sp>
      </p:grpSp>
      <p:sp>
        <p:nvSpPr>
          <p:cNvPr id="18" name="TextBox 17">
            <a:extLst>
              <a:ext uri="{FF2B5EF4-FFF2-40B4-BE49-F238E27FC236}">
                <a16:creationId xmlns:a16="http://schemas.microsoft.com/office/drawing/2014/main" id="{51E0B2F3-35A6-4576-966C-6178729BDB2D}"/>
              </a:ext>
            </a:extLst>
          </p:cNvPr>
          <p:cNvSpPr txBox="1"/>
          <p:nvPr/>
        </p:nvSpPr>
        <p:spPr>
          <a:xfrm>
            <a:off x="252339" y="4323954"/>
            <a:ext cx="2385990" cy="707886"/>
          </a:xfrm>
          <a:prstGeom prst="rect">
            <a:avLst/>
          </a:prstGeom>
          <a:noFill/>
        </p:spPr>
        <p:txBody>
          <a:bodyPr wrap="square" rtlCol="0">
            <a:spAutoFit/>
          </a:bodyPr>
          <a:lstStyle/>
          <a:p>
            <a:r>
              <a:rPr lang="en-US" sz="2000" dirty="0"/>
              <a:t>Environmental barriers</a:t>
            </a:r>
            <a:endParaRPr lang="en-GB" sz="2000" dirty="0"/>
          </a:p>
        </p:txBody>
      </p:sp>
      <p:grpSp>
        <p:nvGrpSpPr>
          <p:cNvPr id="6" name="Group 5">
            <a:extLst>
              <a:ext uri="{FF2B5EF4-FFF2-40B4-BE49-F238E27FC236}">
                <a16:creationId xmlns:a16="http://schemas.microsoft.com/office/drawing/2014/main" id="{2E091158-4A8F-461B-935E-6FB1FEF69D75}"/>
              </a:ext>
            </a:extLst>
          </p:cNvPr>
          <p:cNvGrpSpPr/>
          <p:nvPr/>
        </p:nvGrpSpPr>
        <p:grpSpPr>
          <a:xfrm>
            <a:off x="4039702" y="101705"/>
            <a:ext cx="4871932" cy="2632622"/>
            <a:chOff x="4144477" y="270066"/>
            <a:chExt cx="4871932" cy="2632622"/>
          </a:xfrm>
        </p:grpSpPr>
        <p:grpSp>
          <p:nvGrpSpPr>
            <p:cNvPr id="20" name="Group 19">
              <a:extLst>
                <a:ext uri="{FF2B5EF4-FFF2-40B4-BE49-F238E27FC236}">
                  <a16:creationId xmlns:a16="http://schemas.microsoft.com/office/drawing/2014/main" id="{7D59C9FD-5318-48A8-9821-AADCEEB7EA3F}"/>
                </a:ext>
              </a:extLst>
            </p:cNvPr>
            <p:cNvGrpSpPr/>
            <p:nvPr/>
          </p:nvGrpSpPr>
          <p:grpSpPr>
            <a:xfrm>
              <a:off x="4144477" y="270066"/>
              <a:ext cx="3758632" cy="2632622"/>
              <a:chOff x="4144477" y="270066"/>
              <a:chExt cx="3758632" cy="2632622"/>
            </a:xfrm>
          </p:grpSpPr>
          <p:pic>
            <p:nvPicPr>
              <p:cNvPr id="7" name="Picture 6">
                <a:extLst>
                  <a:ext uri="{FF2B5EF4-FFF2-40B4-BE49-F238E27FC236}">
                    <a16:creationId xmlns:a16="http://schemas.microsoft.com/office/drawing/2014/main" id="{D0603C6F-E263-4AF9-BF6A-0175EEC0A525}"/>
                  </a:ext>
                </a:extLst>
              </p:cNvPr>
              <p:cNvPicPr>
                <a:picLocks noChangeAspect="1"/>
              </p:cNvPicPr>
              <p:nvPr/>
            </p:nvPicPr>
            <p:blipFill rotWithShape="1">
              <a:blip r:embed="rId6"/>
              <a:srcRect l="19904" t="26349" r="59631"/>
              <a:stretch/>
            </p:blipFill>
            <p:spPr>
              <a:xfrm>
                <a:off x="4144477" y="670177"/>
                <a:ext cx="2142601" cy="2232511"/>
              </a:xfrm>
              <a:prstGeom prst="rect">
                <a:avLst/>
              </a:prstGeom>
            </p:spPr>
          </p:pic>
          <p:sp>
            <p:nvSpPr>
              <p:cNvPr id="15" name="TextBox 14">
                <a:extLst>
                  <a:ext uri="{FF2B5EF4-FFF2-40B4-BE49-F238E27FC236}">
                    <a16:creationId xmlns:a16="http://schemas.microsoft.com/office/drawing/2014/main" id="{FC1470BB-BB21-4B49-A504-D28E19BF216D}"/>
                  </a:ext>
                </a:extLst>
              </p:cNvPr>
              <p:cNvSpPr txBox="1"/>
              <p:nvPr/>
            </p:nvSpPr>
            <p:spPr>
              <a:xfrm>
                <a:off x="5517119" y="270066"/>
                <a:ext cx="2385990" cy="400110"/>
              </a:xfrm>
              <a:prstGeom prst="rect">
                <a:avLst/>
              </a:prstGeom>
              <a:noFill/>
            </p:spPr>
            <p:txBody>
              <a:bodyPr wrap="square" rtlCol="0">
                <a:spAutoFit/>
              </a:bodyPr>
              <a:lstStyle/>
              <a:p>
                <a:r>
                  <a:rPr lang="en-US" sz="2000" dirty="0"/>
                  <a:t>Structural barriers</a:t>
                </a:r>
                <a:endParaRPr lang="en-GB" sz="2000" dirty="0"/>
              </a:p>
            </p:txBody>
          </p:sp>
        </p:grpSp>
        <p:pic>
          <p:nvPicPr>
            <p:cNvPr id="22" name="Content Placeholder 4">
              <a:extLst>
                <a:ext uri="{FF2B5EF4-FFF2-40B4-BE49-F238E27FC236}">
                  <a16:creationId xmlns:a16="http://schemas.microsoft.com/office/drawing/2014/main" id="{B8732CA7-1635-4293-B826-38EA58442119}"/>
                </a:ext>
              </a:extLst>
            </p:cNvPr>
            <p:cNvPicPr>
              <a:picLocks noChangeAspect="1"/>
            </p:cNvPicPr>
            <p:nvPr/>
          </p:nvPicPr>
          <p:blipFill rotWithShape="1">
            <a:blip r:embed="rId4"/>
            <a:srcRect l="19570" r="60121" b="66445"/>
            <a:stretch/>
          </p:blipFill>
          <p:spPr>
            <a:xfrm>
              <a:off x="6247742" y="670176"/>
              <a:ext cx="2768667" cy="1795229"/>
            </a:xfrm>
            <a:prstGeom prst="rect">
              <a:avLst/>
            </a:prstGeom>
          </p:spPr>
        </p:pic>
      </p:grpSp>
      <p:pic>
        <p:nvPicPr>
          <p:cNvPr id="23" name="Content Placeholder 4">
            <a:extLst>
              <a:ext uri="{FF2B5EF4-FFF2-40B4-BE49-F238E27FC236}">
                <a16:creationId xmlns:a16="http://schemas.microsoft.com/office/drawing/2014/main" id="{FBC54DE9-8BAA-4657-AE37-2C7194580A1E}"/>
              </a:ext>
            </a:extLst>
          </p:cNvPr>
          <p:cNvPicPr>
            <a:picLocks noChangeAspect="1"/>
          </p:cNvPicPr>
          <p:nvPr/>
        </p:nvPicPr>
        <p:blipFill rotWithShape="1">
          <a:blip r:embed="rId4"/>
          <a:srcRect r="81110" b="31780"/>
          <a:stretch/>
        </p:blipFill>
        <p:spPr>
          <a:xfrm>
            <a:off x="1917599" y="1963554"/>
            <a:ext cx="1984859" cy="2813199"/>
          </a:xfrm>
          <a:prstGeom prst="rect">
            <a:avLst/>
          </a:prstGeom>
        </p:spPr>
      </p:pic>
    </p:spTree>
    <p:extLst>
      <p:ext uri="{BB962C8B-B14F-4D97-AF65-F5344CB8AC3E}">
        <p14:creationId xmlns:p14="http://schemas.microsoft.com/office/powerpoint/2010/main" val="26221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3098-D5E3-419B-96A1-4FAEEC2316F9}"/>
              </a:ext>
            </a:extLst>
          </p:cNvPr>
          <p:cNvSpPr>
            <a:spLocks noGrp="1"/>
          </p:cNvSpPr>
          <p:nvPr>
            <p:ph type="title"/>
          </p:nvPr>
        </p:nvSpPr>
        <p:spPr>
          <a:xfrm>
            <a:off x="533600" y="188949"/>
            <a:ext cx="8280000" cy="1035251"/>
          </a:xfrm>
        </p:spPr>
        <p:txBody>
          <a:bodyPr/>
          <a:lstStyle/>
          <a:p>
            <a:r>
              <a:rPr lang="en-GB" dirty="0">
                <a:solidFill>
                  <a:srgbClr val="006938"/>
                </a:solidFill>
              </a:rPr>
              <a:t>Next steps</a:t>
            </a:r>
          </a:p>
        </p:txBody>
      </p:sp>
      <p:sp>
        <p:nvSpPr>
          <p:cNvPr id="3" name="Content Placeholder 2">
            <a:extLst>
              <a:ext uri="{FF2B5EF4-FFF2-40B4-BE49-F238E27FC236}">
                <a16:creationId xmlns:a16="http://schemas.microsoft.com/office/drawing/2014/main" id="{32980A26-83FB-445E-B2B1-63DAF2CB533B}"/>
              </a:ext>
            </a:extLst>
          </p:cNvPr>
          <p:cNvSpPr>
            <a:spLocks noGrp="1"/>
          </p:cNvSpPr>
          <p:nvPr>
            <p:ph idx="1"/>
          </p:nvPr>
        </p:nvSpPr>
        <p:spPr>
          <a:xfrm>
            <a:off x="533600" y="1669747"/>
            <a:ext cx="8044735" cy="1526078"/>
          </a:xfrm>
        </p:spPr>
        <p:txBody>
          <a:bodyPr>
            <a:normAutofit/>
          </a:bodyPr>
          <a:lstStyle/>
          <a:p>
            <a:r>
              <a:rPr lang="en-US" sz="2400" dirty="0"/>
              <a:t>Thematic analysis: coding underway</a:t>
            </a:r>
          </a:p>
          <a:p>
            <a:r>
              <a:rPr lang="en-US" sz="2400" dirty="0"/>
              <a:t>Co-designed a residential field course with students</a:t>
            </a:r>
          </a:p>
          <a:p>
            <a:r>
              <a:rPr lang="en-US" sz="2400" dirty="0"/>
              <a:t>Evaluation and feedback</a:t>
            </a:r>
          </a:p>
        </p:txBody>
      </p:sp>
      <p:pic>
        <p:nvPicPr>
          <p:cNvPr id="6" name="Picture 5" descr="A group of people outside a building&#10;&#10;Description automatically generated with medium confidence">
            <a:extLst>
              <a:ext uri="{FF2B5EF4-FFF2-40B4-BE49-F238E27FC236}">
                <a16:creationId xmlns:a16="http://schemas.microsoft.com/office/drawing/2014/main" id="{0F62337A-64A5-4FC3-9EB4-C1A64EA37137}"/>
              </a:ext>
            </a:extLst>
          </p:cNvPr>
          <p:cNvPicPr>
            <a:picLocks noChangeAspect="1"/>
          </p:cNvPicPr>
          <p:nvPr/>
        </p:nvPicPr>
        <p:blipFill rotWithShape="1">
          <a:blip r:embed="rId2">
            <a:extLst>
              <a:ext uri="{28A0092B-C50C-407E-A947-70E740481C1C}">
                <a14:useLocalDpi xmlns:a14="http://schemas.microsoft.com/office/drawing/2010/main" val="0"/>
              </a:ext>
            </a:extLst>
          </a:blip>
          <a:srcRect t="48196" b="16389"/>
          <a:stretch/>
        </p:blipFill>
        <p:spPr>
          <a:xfrm>
            <a:off x="0" y="4429125"/>
            <a:ext cx="9144000" cy="2428875"/>
          </a:xfrm>
          <a:prstGeom prst="rect">
            <a:avLst/>
          </a:prstGeom>
        </p:spPr>
      </p:pic>
      <p:sp>
        <p:nvSpPr>
          <p:cNvPr id="8" name="TextBox 7">
            <a:extLst>
              <a:ext uri="{FF2B5EF4-FFF2-40B4-BE49-F238E27FC236}">
                <a16:creationId xmlns:a16="http://schemas.microsoft.com/office/drawing/2014/main" id="{469A3E14-443F-4401-A658-B9D25DF17E14}"/>
              </a:ext>
            </a:extLst>
          </p:cNvPr>
          <p:cNvSpPr txBox="1"/>
          <p:nvPr/>
        </p:nvSpPr>
        <p:spPr>
          <a:xfrm>
            <a:off x="6476799" y="3523474"/>
            <a:ext cx="2349301" cy="1569660"/>
          </a:xfrm>
          <a:custGeom>
            <a:avLst/>
            <a:gdLst>
              <a:gd name="connsiteX0" fmla="*/ 0 w 2349301"/>
              <a:gd name="connsiteY0" fmla="*/ 0 h 1569660"/>
              <a:gd name="connsiteX1" fmla="*/ 2349301 w 2349301"/>
              <a:gd name="connsiteY1" fmla="*/ 0 h 1569660"/>
              <a:gd name="connsiteX2" fmla="*/ 2349301 w 2349301"/>
              <a:gd name="connsiteY2" fmla="*/ 1569660 h 1569660"/>
              <a:gd name="connsiteX3" fmla="*/ 0 w 2349301"/>
              <a:gd name="connsiteY3" fmla="*/ 1569660 h 1569660"/>
              <a:gd name="connsiteX4" fmla="*/ 0 w 2349301"/>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301" h="1569660" fill="none" extrusionOk="0">
                <a:moveTo>
                  <a:pt x="0" y="0"/>
                </a:moveTo>
                <a:cubicBezTo>
                  <a:pt x="1078891" y="131297"/>
                  <a:pt x="1918367" y="-55643"/>
                  <a:pt x="2349301" y="0"/>
                </a:cubicBezTo>
                <a:cubicBezTo>
                  <a:pt x="2395309" y="517860"/>
                  <a:pt x="2461341" y="1013168"/>
                  <a:pt x="2349301" y="1569660"/>
                </a:cubicBezTo>
                <a:cubicBezTo>
                  <a:pt x="1812277" y="1430321"/>
                  <a:pt x="534771" y="1470435"/>
                  <a:pt x="0" y="1569660"/>
                </a:cubicBezTo>
                <a:cubicBezTo>
                  <a:pt x="139817" y="1398891"/>
                  <a:pt x="57151" y="276407"/>
                  <a:pt x="0" y="0"/>
                </a:cubicBezTo>
                <a:close/>
              </a:path>
              <a:path w="2349301" h="1569660" stroke="0" extrusionOk="0">
                <a:moveTo>
                  <a:pt x="0" y="0"/>
                </a:moveTo>
                <a:cubicBezTo>
                  <a:pt x="546903" y="119920"/>
                  <a:pt x="1856256" y="-98806"/>
                  <a:pt x="2349301" y="0"/>
                </a:cubicBezTo>
                <a:cubicBezTo>
                  <a:pt x="2256079" y="748594"/>
                  <a:pt x="2417335" y="897474"/>
                  <a:pt x="2349301" y="1569660"/>
                </a:cubicBezTo>
                <a:cubicBezTo>
                  <a:pt x="1801349" y="1478402"/>
                  <a:pt x="1138598" y="1414124"/>
                  <a:pt x="0" y="1569660"/>
                </a:cubicBezTo>
                <a:cubicBezTo>
                  <a:pt x="-139464" y="1254318"/>
                  <a:pt x="-93841" y="556375"/>
                  <a:pt x="0" y="0"/>
                </a:cubicBezTo>
                <a:close/>
              </a:path>
            </a:pathLst>
          </a:custGeom>
          <a:solidFill>
            <a:schemeClr val="bg1"/>
          </a:solidFill>
          <a:ln w="38100">
            <a:solidFill>
              <a:schemeClr val="accent4">
                <a:lumMod val="60000"/>
                <a:lumOff val="40000"/>
              </a:schemeClr>
            </a:solidFill>
            <a:extLst>
              <a:ext uri="{C807C97D-BFC1-408E-A445-0C87EB9F89A2}">
                <ask:lineSketchStyleProps xmlns:ask="http://schemas.microsoft.com/office/drawing/2018/sketchyshapes" sd="2281725152">
                  <a:prstGeom prst="rect">
                    <a:avLst/>
                  </a:prstGeom>
                  <ask:type>
                    <ask:lineSketchCurved/>
                  </ask:type>
                </ask:lineSketchStyleProps>
              </a:ext>
            </a:extLst>
          </a:ln>
        </p:spPr>
        <p:txBody>
          <a:bodyPr wrap="square">
            <a:spAutoFit/>
          </a:bodyPr>
          <a:lstStyle/>
          <a:p>
            <a:r>
              <a:rPr lang="en-US" sz="1600" b="0" i="1" dirty="0">
                <a:effectLst/>
                <a:latin typeface="Roboto" panose="02000000000000000000" pitchFamily="2" charset="0"/>
              </a:rPr>
              <a:t>I felt working with lecturers without barriers and them taking on board feedback was rewarding. It made me feel a sense of freedom.</a:t>
            </a:r>
            <a:endParaRPr lang="en-GB" sz="1600" i="1" dirty="0"/>
          </a:p>
        </p:txBody>
      </p:sp>
      <p:sp>
        <p:nvSpPr>
          <p:cNvPr id="9" name="TextBox 8">
            <a:extLst>
              <a:ext uri="{FF2B5EF4-FFF2-40B4-BE49-F238E27FC236}">
                <a16:creationId xmlns:a16="http://schemas.microsoft.com/office/drawing/2014/main" id="{F075F492-D1F2-4D90-BE0D-3F41249AC4EC}"/>
              </a:ext>
            </a:extLst>
          </p:cNvPr>
          <p:cNvSpPr txBox="1"/>
          <p:nvPr/>
        </p:nvSpPr>
        <p:spPr>
          <a:xfrm>
            <a:off x="635800" y="3523473"/>
            <a:ext cx="2349301" cy="1323439"/>
          </a:xfrm>
          <a:custGeom>
            <a:avLst/>
            <a:gdLst>
              <a:gd name="connsiteX0" fmla="*/ 0 w 2349301"/>
              <a:gd name="connsiteY0" fmla="*/ 0 h 1323439"/>
              <a:gd name="connsiteX1" fmla="*/ 2349301 w 2349301"/>
              <a:gd name="connsiteY1" fmla="*/ 0 h 1323439"/>
              <a:gd name="connsiteX2" fmla="*/ 2349301 w 2349301"/>
              <a:gd name="connsiteY2" fmla="*/ 1323439 h 1323439"/>
              <a:gd name="connsiteX3" fmla="*/ 0 w 2349301"/>
              <a:gd name="connsiteY3" fmla="*/ 1323439 h 1323439"/>
              <a:gd name="connsiteX4" fmla="*/ 0 w 234930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301" h="1323439" fill="none" extrusionOk="0">
                <a:moveTo>
                  <a:pt x="0" y="0"/>
                </a:moveTo>
                <a:cubicBezTo>
                  <a:pt x="1078891" y="131297"/>
                  <a:pt x="1918367" y="-55643"/>
                  <a:pt x="2349301" y="0"/>
                </a:cubicBezTo>
                <a:cubicBezTo>
                  <a:pt x="2312386" y="220675"/>
                  <a:pt x="2317615" y="1147045"/>
                  <a:pt x="2349301" y="1323439"/>
                </a:cubicBezTo>
                <a:cubicBezTo>
                  <a:pt x="1812277" y="1184100"/>
                  <a:pt x="534771" y="1224214"/>
                  <a:pt x="0" y="1323439"/>
                </a:cubicBezTo>
                <a:cubicBezTo>
                  <a:pt x="12054" y="980652"/>
                  <a:pt x="-9344" y="190753"/>
                  <a:pt x="0" y="0"/>
                </a:cubicBezTo>
                <a:close/>
              </a:path>
              <a:path w="2349301" h="1323439" stroke="0" extrusionOk="0">
                <a:moveTo>
                  <a:pt x="0" y="0"/>
                </a:moveTo>
                <a:cubicBezTo>
                  <a:pt x="546903" y="119920"/>
                  <a:pt x="1856256" y="-98806"/>
                  <a:pt x="2349301" y="0"/>
                </a:cubicBezTo>
                <a:cubicBezTo>
                  <a:pt x="2444914" y="390227"/>
                  <a:pt x="2406454" y="687216"/>
                  <a:pt x="2349301" y="1323439"/>
                </a:cubicBezTo>
                <a:cubicBezTo>
                  <a:pt x="1801349" y="1232181"/>
                  <a:pt x="1138598" y="1167903"/>
                  <a:pt x="0" y="1323439"/>
                </a:cubicBezTo>
                <a:cubicBezTo>
                  <a:pt x="15550" y="995993"/>
                  <a:pt x="-38958" y="495236"/>
                  <a:pt x="0" y="0"/>
                </a:cubicBezTo>
                <a:close/>
              </a:path>
            </a:pathLst>
          </a:custGeom>
          <a:solidFill>
            <a:schemeClr val="bg1"/>
          </a:solidFill>
          <a:ln w="38100">
            <a:solidFill>
              <a:schemeClr val="accent4">
                <a:lumMod val="60000"/>
                <a:lumOff val="40000"/>
              </a:schemeClr>
            </a:solidFill>
            <a:extLst>
              <a:ext uri="{C807C97D-BFC1-408E-A445-0C87EB9F89A2}">
                <ask:lineSketchStyleProps xmlns:ask="http://schemas.microsoft.com/office/drawing/2018/sketchyshapes" sd="2281725152">
                  <a:prstGeom prst="rect">
                    <a:avLst/>
                  </a:prstGeom>
                  <ask:type>
                    <ask:lineSketchCurved/>
                  </ask:type>
                </ask:lineSketchStyleProps>
              </a:ext>
            </a:extLst>
          </a:ln>
        </p:spPr>
        <p:txBody>
          <a:bodyPr wrap="square">
            <a:spAutoFit/>
          </a:bodyPr>
          <a:lstStyle/>
          <a:p>
            <a:r>
              <a:rPr lang="en-US" sz="1600" b="0" i="1" dirty="0">
                <a:effectLst/>
                <a:latin typeface="Roboto" panose="02000000000000000000" pitchFamily="2" charset="0"/>
              </a:rPr>
              <a:t>The best part was being able to work together to make a tangible difference to future field courses.</a:t>
            </a:r>
          </a:p>
        </p:txBody>
      </p:sp>
      <p:sp>
        <p:nvSpPr>
          <p:cNvPr id="10" name="TextBox 9">
            <a:extLst>
              <a:ext uri="{FF2B5EF4-FFF2-40B4-BE49-F238E27FC236}">
                <a16:creationId xmlns:a16="http://schemas.microsoft.com/office/drawing/2014/main" id="{D26C127C-9E91-4ECB-876C-687FD5469D6C}"/>
              </a:ext>
            </a:extLst>
          </p:cNvPr>
          <p:cNvSpPr txBox="1"/>
          <p:nvPr/>
        </p:nvSpPr>
        <p:spPr>
          <a:xfrm>
            <a:off x="3556299" y="3646583"/>
            <a:ext cx="2349301" cy="1077218"/>
          </a:xfrm>
          <a:custGeom>
            <a:avLst/>
            <a:gdLst>
              <a:gd name="connsiteX0" fmla="*/ 0 w 2349301"/>
              <a:gd name="connsiteY0" fmla="*/ 0 h 1077218"/>
              <a:gd name="connsiteX1" fmla="*/ 2349301 w 2349301"/>
              <a:gd name="connsiteY1" fmla="*/ 0 h 1077218"/>
              <a:gd name="connsiteX2" fmla="*/ 2349301 w 2349301"/>
              <a:gd name="connsiteY2" fmla="*/ 1077218 h 1077218"/>
              <a:gd name="connsiteX3" fmla="*/ 0 w 2349301"/>
              <a:gd name="connsiteY3" fmla="*/ 1077218 h 1077218"/>
              <a:gd name="connsiteX4" fmla="*/ 0 w 234930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301" h="1077218" fill="none" extrusionOk="0">
                <a:moveTo>
                  <a:pt x="0" y="0"/>
                </a:moveTo>
                <a:cubicBezTo>
                  <a:pt x="1078891" y="131297"/>
                  <a:pt x="1918367" y="-55643"/>
                  <a:pt x="2349301" y="0"/>
                </a:cubicBezTo>
                <a:cubicBezTo>
                  <a:pt x="2390202" y="427459"/>
                  <a:pt x="2257133" y="787773"/>
                  <a:pt x="2349301" y="1077218"/>
                </a:cubicBezTo>
                <a:cubicBezTo>
                  <a:pt x="1812277" y="937879"/>
                  <a:pt x="534771" y="977993"/>
                  <a:pt x="0" y="1077218"/>
                </a:cubicBezTo>
                <a:cubicBezTo>
                  <a:pt x="33714" y="968832"/>
                  <a:pt x="-92464" y="523916"/>
                  <a:pt x="0" y="0"/>
                </a:cubicBezTo>
                <a:close/>
              </a:path>
              <a:path w="2349301" h="1077218" stroke="0" extrusionOk="0">
                <a:moveTo>
                  <a:pt x="0" y="0"/>
                </a:moveTo>
                <a:cubicBezTo>
                  <a:pt x="546903" y="119920"/>
                  <a:pt x="1856256" y="-98806"/>
                  <a:pt x="2349301" y="0"/>
                </a:cubicBezTo>
                <a:cubicBezTo>
                  <a:pt x="2351426" y="326709"/>
                  <a:pt x="2412283" y="833536"/>
                  <a:pt x="2349301" y="1077218"/>
                </a:cubicBezTo>
                <a:cubicBezTo>
                  <a:pt x="1801349" y="985960"/>
                  <a:pt x="1138598" y="921682"/>
                  <a:pt x="0" y="1077218"/>
                </a:cubicBezTo>
                <a:cubicBezTo>
                  <a:pt x="-78783" y="577719"/>
                  <a:pt x="-39710" y="348109"/>
                  <a:pt x="0" y="0"/>
                </a:cubicBezTo>
                <a:close/>
              </a:path>
            </a:pathLst>
          </a:custGeom>
          <a:solidFill>
            <a:schemeClr val="bg1"/>
          </a:solidFill>
          <a:ln w="38100">
            <a:solidFill>
              <a:schemeClr val="accent4">
                <a:lumMod val="60000"/>
                <a:lumOff val="40000"/>
              </a:schemeClr>
            </a:solidFill>
            <a:extLst>
              <a:ext uri="{C807C97D-BFC1-408E-A445-0C87EB9F89A2}">
                <ask:lineSketchStyleProps xmlns:ask="http://schemas.microsoft.com/office/drawing/2018/sketchyshapes" sd="2281725152">
                  <a:prstGeom prst="rect">
                    <a:avLst/>
                  </a:prstGeom>
                  <ask:type>
                    <ask:lineSketchCurved/>
                  </ask:type>
                </ask:lineSketchStyleProps>
              </a:ext>
            </a:extLst>
          </a:ln>
        </p:spPr>
        <p:txBody>
          <a:bodyPr wrap="square">
            <a:spAutoFit/>
          </a:bodyPr>
          <a:lstStyle/>
          <a:p>
            <a:r>
              <a:rPr lang="en-US" sz="1600" b="0" i="1" dirty="0">
                <a:effectLst/>
                <a:latin typeface="Roboto" panose="02000000000000000000" pitchFamily="2" charset="0"/>
              </a:rPr>
              <a:t>I loved the fact that my voice mattered in the organization of the activities</a:t>
            </a:r>
          </a:p>
        </p:txBody>
      </p:sp>
    </p:spTree>
    <p:extLst>
      <p:ext uri="{BB962C8B-B14F-4D97-AF65-F5344CB8AC3E}">
        <p14:creationId xmlns:p14="http://schemas.microsoft.com/office/powerpoint/2010/main" val="38288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3098-D5E3-419B-96A1-4FAEEC2316F9}"/>
              </a:ext>
            </a:extLst>
          </p:cNvPr>
          <p:cNvSpPr>
            <a:spLocks noGrp="1"/>
          </p:cNvSpPr>
          <p:nvPr>
            <p:ph type="title"/>
          </p:nvPr>
        </p:nvSpPr>
        <p:spPr>
          <a:xfrm>
            <a:off x="533600" y="188949"/>
            <a:ext cx="8280000" cy="1035251"/>
          </a:xfrm>
        </p:spPr>
        <p:txBody>
          <a:bodyPr/>
          <a:lstStyle/>
          <a:p>
            <a:r>
              <a:rPr lang="en-GB" dirty="0">
                <a:solidFill>
                  <a:srgbClr val="006938"/>
                </a:solidFill>
              </a:rPr>
              <a:t>Thank you for your attention!</a:t>
            </a:r>
          </a:p>
        </p:txBody>
      </p:sp>
      <p:sp>
        <p:nvSpPr>
          <p:cNvPr id="3" name="Content Placeholder 2">
            <a:extLst>
              <a:ext uri="{FF2B5EF4-FFF2-40B4-BE49-F238E27FC236}">
                <a16:creationId xmlns:a16="http://schemas.microsoft.com/office/drawing/2014/main" id="{32980A26-83FB-445E-B2B1-63DAF2CB533B}"/>
              </a:ext>
            </a:extLst>
          </p:cNvPr>
          <p:cNvSpPr>
            <a:spLocks noGrp="1"/>
          </p:cNvSpPr>
          <p:nvPr>
            <p:ph idx="1"/>
          </p:nvPr>
        </p:nvSpPr>
        <p:spPr>
          <a:xfrm>
            <a:off x="2514800" y="2203147"/>
            <a:ext cx="8044735" cy="1526078"/>
          </a:xfrm>
        </p:spPr>
        <p:txBody>
          <a:bodyPr>
            <a:normAutofit/>
          </a:bodyPr>
          <a:lstStyle/>
          <a:p>
            <a:pPr marL="0" indent="0">
              <a:buNone/>
            </a:pPr>
            <a:r>
              <a:rPr lang="en-US" sz="4400" dirty="0"/>
              <a:t>Any questions?</a:t>
            </a:r>
          </a:p>
        </p:txBody>
      </p:sp>
      <p:pic>
        <p:nvPicPr>
          <p:cNvPr id="11" name="Picture 10" descr="Equality, Diversity and Inclusion | StaffNet | The University of Manchester">
            <a:extLst>
              <a:ext uri="{FF2B5EF4-FFF2-40B4-BE49-F238E27FC236}">
                <a16:creationId xmlns:a16="http://schemas.microsoft.com/office/drawing/2014/main" id="{39AA7901-7949-4C8D-9D65-7BD0A0453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464" y="4191000"/>
            <a:ext cx="10858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77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E98E-C846-4364-BAD5-508846B8B51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BD21BE-1B1D-47BE-8992-522A143A8B7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05289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Content Placeholder 3" title="Poll Everywhere">
                <a:extLst>
                  <a:ext uri="{FF2B5EF4-FFF2-40B4-BE49-F238E27FC236}">
                    <a16:creationId xmlns:a16="http://schemas.microsoft.com/office/drawing/2014/main" id="{143C29F4-BC00-48BE-86A4-5F494FD574A5}"/>
                  </a:ext>
                </a:extLst>
              </p:cNvPr>
              <p:cNvGraphicFramePr>
                <a:graphicFrameLocks noGrp="1"/>
              </p:cNvGraphicFramePr>
              <p:nvPr>
                <p:ph idx="1"/>
                <p:extLst>
                  <p:ext uri="{D42A27DB-BD31-4B8C-83A1-F6EECF244321}">
                    <p14:modId xmlns:p14="http://schemas.microsoft.com/office/powerpoint/2010/main" val="239541646"/>
                  </p:ext>
                </p:extLst>
              </p:nvPr>
            </p:nvGraphicFramePr>
            <p:xfrm>
              <a:off x="990600" y="2627355"/>
              <a:ext cx="7162800" cy="3543301"/>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4" name="Content Placeholder 3" title="Poll Everywhere">
                <a:extLst>
                  <a:ext uri="{FF2B5EF4-FFF2-40B4-BE49-F238E27FC236}">
                    <a16:creationId xmlns:a16="http://schemas.microsoft.com/office/drawing/2014/main" id="{143C29F4-BC00-48BE-86A4-5F494FD574A5}"/>
                  </a:ext>
                </a:extLst>
              </p:cNvPr>
              <p:cNvPicPr>
                <a:picLocks noGrp="1" noRot="1" noChangeAspect="1" noMove="1" noResize="1" noEditPoints="1" noAdjustHandles="1" noChangeArrowheads="1" noChangeShapeType="1"/>
              </p:cNvPicPr>
              <p:nvPr/>
            </p:nvPicPr>
            <p:blipFill>
              <a:blip r:embed="rId4"/>
              <a:stretch>
                <a:fillRect/>
              </a:stretch>
            </p:blipFill>
            <p:spPr>
              <a:xfrm>
                <a:off x="990600" y="2627355"/>
                <a:ext cx="7162800" cy="3543301"/>
              </a:xfrm>
              <a:prstGeom prst="rect">
                <a:avLst/>
              </a:prstGeom>
            </p:spPr>
          </p:pic>
        </mc:Fallback>
      </mc:AlternateContent>
      <p:sp>
        <p:nvSpPr>
          <p:cNvPr id="3" name="Title 1">
            <a:extLst>
              <a:ext uri="{FF2B5EF4-FFF2-40B4-BE49-F238E27FC236}">
                <a16:creationId xmlns:a16="http://schemas.microsoft.com/office/drawing/2014/main" id="{65EF98CB-7142-4D29-8915-F6031561BBCA}"/>
              </a:ext>
            </a:extLst>
          </p:cNvPr>
          <p:cNvSpPr>
            <a:spLocks noGrp="1"/>
          </p:cNvSpPr>
          <p:nvPr>
            <p:ph type="title"/>
          </p:nvPr>
        </p:nvSpPr>
        <p:spPr>
          <a:xfrm>
            <a:off x="284206" y="125733"/>
            <a:ext cx="9790787" cy="1035251"/>
          </a:xfrm>
        </p:spPr>
        <p:txBody>
          <a:bodyPr>
            <a:noAutofit/>
          </a:bodyPr>
          <a:lstStyle/>
          <a:p>
            <a:r>
              <a:rPr lang="en-US" sz="2900" dirty="0">
                <a:solidFill>
                  <a:srgbClr val="006938"/>
                </a:solidFill>
                <a:latin typeface="FS Maja" panose="02000503050000020004" pitchFamily="2" charset="77"/>
              </a:rPr>
              <a:t>Diversity, Equity and Inclusion in environmental science </a:t>
            </a:r>
            <a:endParaRPr lang="en-GB" sz="2900" dirty="0">
              <a:solidFill>
                <a:srgbClr val="006938"/>
              </a:solidFill>
              <a:latin typeface="FS Maja" panose="02000503050000020004" pitchFamily="2" charset="77"/>
            </a:endParaRPr>
          </a:p>
        </p:txBody>
      </p:sp>
      <p:sp>
        <p:nvSpPr>
          <p:cNvPr id="5" name="TextBox 4">
            <a:extLst>
              <a:ext uri="{FF2B5EF4-FFF2-40B4-BE49-F238E27FC236}">
                <a16:creationId xmlns:a16="http://schemas.microsoft.com/office/drawing/2014/main" id="{A6DC15EB-B30D-449C-8911-D400E8C40163}"/>
              </a:ext>
            </a:extLst>
          </p:cNvPr>
          <p:cNvSpPr txBox="1"/>
          <p:nvPr/>
        </p:nvSpPr>
        <p:spPr>
          <a:xfrm>
            <a:off x="338504" y="1499758"/>
            <a:ext cx="8805496" cy="959237"/>
          </a:xfrm>
          <a:prstGeom prst="rect">
            <a:avLst/>
          </a:prstGeom>
          <a:noFill/>
        </p:spPr>
        <p:txBody>
          <a:bodyPr wrap="square" rtlCol="0">
            <a:spAutoFit/>
          </a:bodyPr>
          <a:lstStyle/>
          <a:p>
            <a:pPr>
              <a:spcAft>
                <a:spcPts val="1000"/>
              </a:spcAft>
            </a:pPr>
            <a:r>
              <a:rPr lang="en-US" sz="2400" dirty="0">
                <a:solidFill>
                  <a:srgbClr val="746E64"/>
                </a:solidFill>
                <a:cs typeface="Times New Roman" panose="02020603050405020304" pitchFamily="18" charset="0"/>
              </a:rPr>
              <a:t>Are field skills in environmental science degrees essential?</a:t>
            </a:r>
          </a:p>
          <a:p>
            <a:pPr>
              <a:spcAft>
                <a:spcPts val="1000"/>
              </a:spcAft>
            </a:pPr>
            <a:r>
              <a:rPr lang="en-US" sz="2400" dirty="0">
                <a:solidFill>
                  <a:srgbClr val="746E64"/>
                </a:solidFill>
                <a:cs typeface="Times New Roman" panose="02020603050405020304" pitchFamily="18" charset="0"/>
              </a:rPr>
              <a:t>Give us your answer via </a:t>
            </a:r>
            <a:r>
              <a:rPr lang="en-US" sz="2400" dirty="0" err="1">
                <a:solidFill>
                  <a:srgbClr val="746E64"/>
                </a:solidFill>
                <a:cs typeface="Times New Roman" panose="02020603050405020304" pitchFamily="18" charset="0"/>
              </a:rPr>
              <a:t>PollEverywhere</a:t>
            </a:r>
            <a:r>
              <a:rPr lang="en-US" sz="2400" dirty="0">
                <a:solidFill>
                  <a:srgbClr val="746E64"/>
                </a:solidFill>
                <a:cs typeface="Times New Roman" panose="02020603050405020304" pitchFamily="18" charset="0"/>
              </a:rPr>
              <a:t>!</a:t>
            </a:r>
            <a:endParaRPr lang="en-GB" sz="2400" dirty="0">
              <a:solidFill>
                <a:srgbClr val="746E64"/>
              </a:solidFill>
              <a:cs typeface="Times New Roman" panose="02020603050405020304" pitchFamily="18" charset="0"/>
            </a:endParaRPr>
          </a:p>
        </p:txBody>
      </p:sp>
      <p:pic>
        <p:nvPicPr>
          <p:cNvPr id="7" name="Picture 6">
            <a:extLst>
              <a:ext uri="{FF2B5EF4-FFF2-40B4-BE49-F238E27FC236}">
                <a16:creationId xmlns:a16="http://schemas.microsoft.com/office/drawing/2014/main" id="{96F4BE5A-B496-4996-8C46-523238C7980B}"/>
              </a:ext>
            </a:extLst>
          </p:cNvPr>
          <p:cNvPicPr>
            <a:picLocks noChangeAspect="1"/>
          </p:cNvPicPr>
          <p:nvPr/>
        </p:nvPicPr>
        <p:blipFill>
          <a:blip r:embed="rId5"/>
          <a:stretch>
            <a:fillRect/>
          </a:stretch>
        </p:blipFill>
        <p:spPr>
          <a:xfrm>
            <a:off x="0" y="1109233"/>
            <a:ext cx="8810625" cy="161925"/>
          </a:xfrm>
          <a:prstGeom prst="rect">
            <a:avLst/>
          </a:prstGeom>
        </p:spPr>
      </p:pic>
      <p:sp>
        <p:nvSpPr>
          <p:cNvPr id="8" name="Rectangle 7">
            <a:extLst>
              <a:ext uri="{FF2B5EF4-FFF2-40B4-BE49-F238E27FC236}">
                <a16:creationId xmlns:a16="http://schemas.microsoft.com/office/drawing/2014/main" id="{541BFA89-9E2C-4455-9AC6-57A77185CFB0}"/>
              </a:ext>
            </a:extLst>
          </p:cNvPr>
          <p:cNvSpPr/>
          <p:nvPr/>
        </p:nvSpPr>
        <p:spPr>
          <a:xfrm>
            <a:off x="990600" y="2627355"/>
            <a:ext cx="7162800" cy="3543301"/>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2670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3098-D5E3-419B-96A1-4FAEEC2316F9}"/>
              </a:ext>
            </a:extLst>
          </p:cNvPr>
          <p:cNvSpPr>
            <a:spLocks noGrp="1"/>
          </p:cNvSpPr>
          <p:nvPr>
            <p:ph type="title"/>
          </p:nvPr>
        </p:nvSpPr>
        <p:spPr>
          <a:xfrm>
            <a:off x="284206" y="125733"/>
            <a:ext cx="9790787" cy="1035251"/>
          </a:xfrm>
        </p:spPr>
        <p:txBody>
          <a:bodyPr>
            <a:noAutofit/>
          </a:bodyPr>
          <a:lstStyle/>
          <a:p>
            <a:r>
              <a:rPr lang="en-US" sz="2900" dirty="0">
                <a:solidFill>
                  <a:srgbClr val="006938"/>
                </a:solidFill>
              </a:rPr>
              <a:t>Diversity, Equity and Inclusion in environmental science </a:t>
            </a:r>
            <a:endParaRPr lang="en-GB" sz="2900" dirty="0">
              <a:solidFill>
                <a:srgbClr val="006938"/>
              </a:solidFill>
            </a:endParaRPr>
          </a:p>
        </p:txBody>
      </p:sp>
      <p:pic>
        <p:nvPicPr>
          <p:cNvPr id="5" name="Picture 4" descr="Equality, Diversity and Inclusion | StaffNet | The University of Manchester">
            <a:extLst>
              <a:ext uri="{FF2B5EF4-FFF2-40B4-BE49-F238E27FC236}">
                <a16:creationId xmlns:a16="http://schemas.microsoft.com/office/drawing/2014/main" id="{1FD4D83C-341E-4F71-BD17-D1E2E1FA5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56" y="4399005"/>
            <a:ext cx="10011621" cy="24589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017278F-D20B-474C-96A3-C3B84AD2A66F}"/>
              </a:ext>
            </a:extLst>
          </p:cNvPr>
          <p:cNvSpPr txBox="1"/>
          <p:nvPr/>
        </p:nvSpPr>
        <p:spPr>
          <a:xfrm>
            <a:off x="234851" y="3429000"/>
            <a:ext cx="8674298" cy="1446550"/>
          </a:xfrm>
          <a:prstGeom prst="rect">
            <a:avLst/>
          </a:prstGeom>
          <a:noFill/>
        </p:spPr>
        <p:txBody>
          <a:bodyPr wrap="none" rtlCol="0">
            <a:spAutoFit/>
          </a:bodyPr>
          <a:lstStyle/>
          <a:p>
            <a:r>
              <a:rPr lang="en-US" sz="2200" dirty="0">
                <a:solidFill>
                  <a:srgbClr val="746E64"/>
                </a:solidFill>
                <a:cs typeface="Times New Roman" panose="02020603050405020304" pitchFamily="18" charset="0"/>
              </a:rPr>
              <a:t>What are the barriers to DEI encountered by our students in field courses?</a:t>
            </a:r>
          </a:p>
          <a:p>
            <a:r>
              <a:rPr lang="en-US" sz="2200" dirty="0">
                <a:solidFill>
                  <a:srgbClr val="746E64"/>
                </a:solidFill>
                <a:cs typeface="Times New Roman" panose="02020603050405020304" pitchFamily="18" charset="0"/>
              </a:rPr>
              <a:t>Can we find solutions to address these challenges? </a:t>
            </a:r>
          </a:p>
          <a:p>
            <a:r>
              <a:rPr lang="en-US" sz="2200" dirty="0">
                <a:solidFill>
                  <a:srgbClr val="746E64"/>
                </a:solidFill>
                <a:cs typeface="Times New Roman" panose="02020603050405020304" pitchFamily="18" charset="0"/>
              </a:rPr>
              <a:t>What approach should we use to succeed in this?</a:t>
            </a:r>
            <a:endParaRPr lang="en-GB" sz="2200" dirty="0">
              <a:solidFill>
                <a:srgbClr val="746E64"/>
              </a:solidFill>
              <a:cs typeface="Times New Roman" panose="02020603050405020304" pitchFamily="18" charset="0"/>
            </a:endParaRPr>
          </a:p>
          <a:p>
            <a:endParaRPr lang="en-US" sz="2200" dirty="0"/>
          </a:p>
        </p:txBody>
      </p:sp>
      <p:sp>
        <p:nvSpPr>
          <p:cNvPr id="7" name="TextBox 6">
            <a:extLst>
              <a:ext uri="{FF2B5EF4-FFF2-40B4-BE49-F238E27FC236}">
                <a16:creationId xmlns:a16="http://schemas.microsoft.com/office/drawing/2014/main" id="{17F44B11-701B-444B-A553-1E22469EF00A}"/>
              </a:ext>
            </a:extLst>
          </p:cNvPr>
          <p:cNvSpPr txBox="1"/>
          <p:nvPr/>
        </p:nvSpPr>
        <p:spPr>
          <a:xfrm>
            <a:off x="284206" y="1556058"/>
            <a:ext cx="8805496" cy="1328569"/>
          </a:xfrm>
          <a:prstGeom prst="rect">
            <a:avLst/>
          </a:prstGeom>
          <a:noFill/>
        </p:spPr>
        <p:txBody>
          <a:bodyPr wrap="square" rtlCol="0">
            <a:spAutoFit/>
          </a:bodyPr>
          <a:lstStyle/>
          <a:p>
            <a:pPr>
              <a:spcAft>
                <a:spcPts val="1000"/>
              </a:spcAft>
            </a:pPr>
            <a:r>
              <a:rPr lang="en-US" sz="2400" dirty="0">
                <a:solidFill>
                  <a:srgbClr val="746E64"/>
                </a:solidFill>
                <a:cs typeface="Times New Roman" panose="02020603050405020304" pitchFamily="18" charset="0"/>
              </a:rPr>
              <a:t>Field skills in environmental science degrees are ESSENTIAL</a:t>
            </a:r>
            <a:endParaRPr lang="en-GB" sz="2400" dirty="0">
              <a:solidFill>
                <a:srgbClr val="746E64"/>
              </a:solidFill>
              <a:cs typeface="Times New Roman" panose="02020603050405020304" pitchFamily="18" charset="0"/>
            </a:endParaRPr>
          </a:p>
          <a:p>
            <a:r>
              <a:rPr lang="en-GB" sz="2400" dirty="0">
                <a:solidFill>
                  <a:srgbClr val="746E64"/>
                </a:solidFill>
                <a:cs typeface="Times New Roman" panose="02020603050405020304" pitchFamily="18" charset="0"/>
              </a:rPr>
              <a:t>.. Therefore, we need to make sure that field course are accessible and inclusive for a diverse student community</a:t>
            </a:r>
            <a:endParaRPr lang="en-US" sz="2400" dirty="0">
              <a:solidFill>
                <a:srgbClr val="746E64"/>
              </a:solidFill>
              <a:cs typeface="Times New Roman" panose="02020603050405020304" pitchFamily="18" charset="0"/>
            </a:endParaRPr>
          </a:p>
        </p:txBody>
      </p:sp>
    </p:spTree>
    <p:extLst>
      <p:ext uri="{BB962C8B-B14F-4D97-AF65-F5344CB8AC3E}">
        <p14:creationId xmlns:p14="http://schemas.microsoft.com/office/powerpoint/2010/main" val="3740324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3098-D5E3-419B-96A1-4FAEEC2316F9}"/>
              </a:ext>
            </a:extLst>
          </p:cNvPr>
          <p:cNvSpPr>
            <a:spLocks noGrp="1"/>
          </p:cNvSpPr>
          <p:nvPr>
            <p:ph type="title"/>
          </p:nvPr>
        </p:nvSpPr>
        <p:spPr>
          <a:xfrm>
            <a:off x="533600" y="188949"/>
            <a:ext cx="8280000" cy="1035251"/>
          </a:xfrm>
        </p:spPr>
        <p:txBody>
          <a:bodyPr/>
          <a:lstStyle/>
          <a:p>
            <a:r>
              <a:rPr lang="en-GB" dirty="0">
                <a:solidFill>
                  <a:srgbClr val="006938"/>
                </a:solidFill>
              </a:rPr>
              <a:t>Aims</a:t>
            </a:r>
          </a:p>
        </p:txBody>
      </p:sp>
      <p:pic>
        <p:nvPicPr>
          <p:cNvPr id="5" name="Picture 4" descr="Equality, Diversity and Inclusion | StaffNet | The University of Manchester">
            <a:extLst>
              <a:ext uri="{FF2B5EF4-FFF2-40B4-BE49-F238E27FC236}">
                <a16:creationId xmlns:a16="http://schemas.microsoft.com/office/drawing/2014/main" id="{1FD4D83C-341E-4F71-BD17-D1E2E1FA5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464" y="4191000"/>
            <a:ext cx="10858500"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2980A26-83FB-445E-B2B1-63DAF2CB533B}"/>
              </a:ext>
            </a:extLst>
          </p:cNvPr>
          <p:cNvSpPr>
            <a:spLocks noGrp="1"/>
          </p:cNvSpPr>
          <p:nvPr>
            <p:ph idx="1"/>
          </p:nvPr>
        </p:nvSpPr>
        <p:spPr>
          <a:xfrm>
            <a:off x="431999" y="1685339"/>
            <a:ext cx="8044735" cy="3676271"/>
          </a:xfrm>
        </p:spPr>
        <p:txBody>
          <a:bodyPr>
            <a:normAutofit/>
          </a:bodyPr>
          <a:lstStyle/>
          <a:p>
            <a:pPr>
              <a:lnSpc>
                <a:spcPct val="107000"/>
              </a:lnSpc>
              <a:spcAft>
                <a:spcPts val="800"/>
              </a:spcAft>
            </a:pPr>
            <a:r>
              <a:rPr lang="en-GB" sz="2400" i="1" dirty="0">
                <a:effectLst/>
                <a:ea typeface="Calibri" panose="020F0502020204030204" pitchFamily="34" charset="0"/>
                <a:cs typeface="Times New Roman" panose="02020603050405020304" pitchFamily="18" charset="0"/>
              </a:rPr>
              <a:t>Identify </a:t>
            </a:r>
            <a:r>
              <a:rPr lang="en-GB" sz="2400" i="1" dirty="0">
                <a:ea typeface="Calibri" panose="020F0502020204030204" pitchFamily="34" charset="0"/>
                <a:cs typeface="Times New Roman" panose="02020603050405020304" pitchFamily="18" charset="0"/>
              </a:rPr>
              <a:t>DEI </a:t>
            </a:r>
            <a:r>
              <a:rPr lang="en-GB" sz="2400" i="1" dirty="0">
                <a:effectLst/>
                <a:ea typeface="Calibri" panose="020F0502020204030204" pitchFamily="34" charset="0"/>
                <a:cs typeface="Times New Roman" panose="02020603050405020304" pitchFamily="18" charset="0"/>
              </a:rPr>
              <a:t>barriers and solutions to fieldwork</a:t>
            </a:r>
            <a:endParaRPr lang="en-GB" sz="2400" dirty="0">
              <a:effectLst/>
              <a:ea typeface="Calibri" panose="020F0502020204030204" pitchFamily="34" charset="0"/>
              <a:cs typeface="Times New Roman" panose="02020603050405020304" pitchFamily="18" charset="0"/>
            </a:endParaRPr>
          </a:p>
          <a:p>
            <a:pPr>
              <a:lnSpc>
                <a:spcPct val="107000"/>
              </a:lnSpc>
              <a:spcAft>
                <a:spcPts val="800"/>
              </a:spcAft>
            </a:pPr>
            <a:r>
              <a:rPr lang="en-GB" sz="2400" i="1" dirty="0">
                <a:effectLst/>
                <a:ea typeface="Calibri" panose="020F0502020204030204" pitchFamily="34" charset="0"/>
                <a:cs typeface="Times New Roman" panose="02020603050405020304" pitchFamily="18" charset="0"/>
              </a:rPr>
              <a:t>Co-produce field courses with students to improve DEI</a:t>
            </a:r>
            <a:endParaRPr lang="en-GB" sz="2400" dirty="0">
              <a:effectLst/>
              <a:ea typeface="Calibri" panose="020F0502020204030204" pitchFamily="34" charset="0"/>
              <a:cs typeface="Times New Roman" panose="02020603050405020304" pitchFamily="18" charset="0"/>
            </a:endParaRPr>
          </a:p>
          <a:p>
            <a:pPr>
              <a:lnSpc>
                <a:spcPct val="107000"/>
              </a:lnSpc>
              <a:spcAft>
                <a:spcPts val="800"/>
              </a:spcAft>
            </a:pPr>
            <a:r>
              <a:rPr lang="en-GB" sz="2400" i="1" dirty="0">
                <a:effectLst/>
                <a:ea typeface="Calibri" panose="020F0502020204030204" pitchFamily="34" charset="0"/>
                <a:cs typeface="Times New Roman" panose="02020603050405020304" pitchFamily="18" charset="0"/>
              </a:rPr>
              <a:t>Test, verify and further refine the co-produced field courses </a:t>
            </a:r>
            <a:endParaRPr lang="en-GB" sz="2400" dirty="0">
              <a:effectLst/>
              <a:ea typeface="Calibri" panose="020F0502020204030204" pitchFamily="34" charset="0"/>
              <a:cs typeface="Times New Roman" panose="02020603050405020304" pitchFamily="18" charset="0"/>
            </a:endParaRPr>
          </a:p>
          <a:p>
            <a:pPr>
              <a:lnSpc>
                <a:spcPct val="107000"/>
              </a:lnSpc>
              <a:spcAft>
                <a:spcPts val="800"/>
              </a:spcAft>
            </a:pPr>
            <a:r>
              <a:rPr lang="en-GB" sz="2400" i="1" dirty="0">
                <a:effectLst/>
                <a:ea typeface="Calibri" panose="020F0502020204030204" pitchFamily="34" charset="0"/>
                <a:cs typeface="Times New Roman" panose="02020603050405020304" pitchFamily="18" charset="0"/>
              </a:rPr>
              <a:t>Disseminate case study and good practice for improving DEI in field work.</a:t>
            </a:r>
            <a:endParaRPr lang="en-GB" sz="2400" dirty="0">
              <a:effectLst/>
              <a:ea typeface="Calibri" panose="020F0502020204030204" pitchFamily="34" charset="0"/>
              <a:cs typeface="Times New Roman" panose="02020603050405020304" pitchFamily="18" charset="0"/>
            </a:endParaRPr>
          </a:p>
          <a:p>
            <a:endParaRPr lang="en-GB" sz="2400" dirty="0"/>
          </a:p>
        </p:txBody>
      </p:sp>
    </p:spTree>
    <p:extLst>
      <p:ext uri="{BB962C8B-B14F-4D97-AF65-F5344CB8AC3E}">
        <p14:creationId xmlns:p14="http://schemas.microsoft.com/office/powerpoint/2010/main" val="2908073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3098-D5E3-419B-96A1-4FAEEC2316F9}"/>
              </a:ext>
            </a:extLst>
          </p:cNvPr>
          <p:cNvSpPr>
            <a:spLocks noGrp="1"/>
          </p:cNvSpPr>
          <p:nvPr>
            <p:ph type="title"/>
          </p:nvPr>
        </p:nvSpPr>
        <p:spPr>
          <a:xfrm>
            <a:off x="432000" y="197678"/>
            <a:ext cx="8280000" cy="1035251"/>
          </a:xfrm>
        </p:spPr>
        <p:txBody>
          <a:bodyPr/>
          <a:lstStyle/>
          <a:p>
            <a:r>
              <a:rPr lang="en-GB" dirty="0">
                <a:solidFill>
                  <a:srgbClr val="006938"/>
                </a:solidFill>
              </a:rPr>
              <a:t>Methods</a:t>
            </a:r>
          </a:p>
        </p:txBody>
      </p:sp>
      <p:sp>
        <p:nvSpPr>
          <p:cNvPr id="7" name="Rectangle 6">
            <a:extLst>
              <a:ext uri="{FF2B5EF4-FFF2-40B4-BE49-F238E27FC236}">
                <a16:creationId xmlns:a16="http://schemas.microsoft.com/office/drawing/2014/main" id="{C9BA32E5-8B55-43EE-9671-6CD719219109}"/>
              </a:ext>
            </a:extLst>
          </p:cNvPr>
          <p:cNvSpPr/>
          <p:nvPr/>
        </p:nvSpPr>
        <p:spPr>
          <a:xfrm>
            <a:off x="0" y="5597611"/>
            <a:ext cx="9144000" cy="1260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7790186B-6575-4825-A8D8-863FBD86573B}"/>
              </a:ext>
            </a:extLst>
          </p:cNvPr>
          <p:cNvGrpSpPr/>
          <p:nvPr/>
        </p:nvGrpSpPr>
        <p:grpSpPr>
          <a:xfrm>
            <a:off x="432000" y="1655805"/>
            <a:ext cx="8470441" cy="4760567"/>
            <a:chOff x="608257" y="1990156"/>
            <a:chExt cx="8470441" cy="3768811"/>
          </a:xfrm>
        </p:grpSpPr>
        <p:sp>
          <p:nvSpPr>
            <p:cNvPr id="16" name="Arrow: Right 15">
              <a:extLst>
                <a:ext uri="{FF2B5EF4-FFF2-40B4-BE49-F238E27FC236}">
                  <a16:creationId xmlns:a16="http://schemas.microsoft.com/office/drawing/2014/main" id="{1DAB2BDE-8006-4E94-AB03-6709A3BAC93B}"/>
                </a:ext>
              </a:extLst>
            </p:cNvPr>
            <p:cNvSpPr/>
            <p:nvPr/>
          </p:nvSpPr>
          <p:spPr>
            <a:xfrm>
              <a:off x="608257" y="1990156"/>
              <a:ext cx="8470441" cy="3768811"/>
            </a:xfrm>
            <a:custGeom>
              <a:avLst/>
              <a:gdLst>
                <a:gd name="connsiteX0" fmla="*/ 0 w 8470441"/>
                <a:gd name="connsiteY0" fmla="*/ 942203 h 3768811"/>
                <a:gd name="connsiteX1" fmla="*/ 6586036 w 8470441"/>
                <a:gd name="connsiteY1" fmla="*/ 942203 h 3768811"/>
                <a:gd name="connsiteX2" fmla="*/ 6586036 w 8470441"/>
                <a:gd name="connsiteY2" fmla="*/ 0 h 3768811"/>
                <a:gd name="connsiteX3" fmla="*/ 8470441 w 8470441"/>
                <a:gd name="connsiteY3" fmla="*/ 1884406 h 3768811"/>
                <a:gd name="connsiteX4" fmla="*/ 6586036 w 8470441"/>
                <a:gd name="connsiteY4" fmla="*/ 3768811 h 3768811"/>
                <a:gd name="connsiteX5" fmla="*/ 6586036 w 8470441"/>
                <a:gd name="connsiteY5" fmla="*/ 2826608 h 3768811"/>
                <a:gd name="connsiteX6" fmla="*/ 0 w 8470441"/>
                <a:gd name="connsiteY6" fmla="*/ 2826608 h 3768811"/>
                <a:gd name="connsiteX7" fmla="*/ 0 w 8470441"/>
                <a:gd name="connsiteY7" fmla="*/ 942203 h 376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441" h="3768811" fill="none" extrusionOk="0">
                  <a:moveTo>
                    <a:pt x="0" y="942203"/>
                  </a:moveTo>
                  <a:cubicBezTo>
                    <a:pt x="2578068" y="952989"/>
                    <a:pt x="5728426" y="1001216"/>
                    <a:pt x="6586036" y="942203"/>
                  </a:cubicBezTo>
                  <a:cubicBezTo>
                    <a:pt x="6514819" y="621242"/>
                    <a:pt x="6575641" y="325182"/>
                    <a:pt x="6586036" y="0"/>
                  </a:cubicBezTo>
                  <a:cubicBezTo>
                    <a:pt x="7464765" y="696685"/>
                    <a:pt x="7914544" y="1162063"/>
                    <a:pt x="8470441" y="1884406"/>
                  </a:cubicBezTo>
                  <a:cubicBezTo>
                    <a:pt x="8348055" y="2244161"/>
                    <a:pt x="7286094" y="2880198"/>
                    <a:pt x="6586036" y="3768811"/>
                  </a:cubicBezTo>
                  <a:cubicBezTo>
                    <a:pt x="6556426" y="3357880"/>
                    <a:pt x="6517157" y="3053350"/>
                    <a:pt x="6586036" y="2826608"/>
                  </a:cubicBezTo>
                  <a:cubicBezTo>
                    <a:pt x="3727846" y="2915257"/>
                    <a:pt x="702941" y="2739528"/>
                    <a:pt x="0" y="2826608"/>
                  </a:cubicBezTo>
                  <a:cubicBezTo>
                    <a:pt x="53755" y="2035654"/>
                    <a:pt x="-73392" y="1609848"/>
                    <a:pt x="0" y="942203"/>
                  </a:cubicBezTo>
                  <a:close/>
                </a:path>
                <a:path w="8470441" h="3768811" stroke="0" extrusionOk="0">
                  <a:moveTo>
                    <a:pt x="0" y="942203"/>
                  </a:moveTo>
                  <a:cubicBezTo>
                    <a:pt x="1110295" y="924128"/>
                    <a:pt x="3883131" y="856673"/>
                    <a:pt x="6586036" y="942203"/>
                  </a:cubicBezTo>
                  <a:cubicBezTo>
                    <a:pt x="6625514" y="789431"/>
                    <a:pt x="6609629" y="184038"/>
                    <a:pt x="6586036" y="0"/>
                  </a:cubicBezTo>
                  <a:cubicBezTo>
                    <a:pt x="7015092" y="229154"/>
                    <a:pt x="7824250" y="1424783"/>
                    <a:pt x="8470441" y="1884406"/>
                  </a:cubicBezTo>
                  <a:cubicBezTo>
                    <a:pt x="7460158" y="2677563"/>
                    <a:pt x="7231537" y="3050608"/>
                    <a:pt x="6586036" y="3768811"/>
                  </a:cubicBezTo>
                  <a:cubicBezTo>
                    <a:pt x="6650342" y="3321669"/>
                    <a:pt x="6669605" y="3266238"/>
                    <a:pt x="6586036" y="2826608"/>
                  </a:cubicBezTo>
                  <a:cubicBezTo>
                    <a:pt x="5840495" y="2908358"/>
                    <a:pt x="2604817" y="2895343"/>
                    <a:pt x="0" y="2826608"/>
                  </a:cubicBezTo>
                  <a:cubicBezTo>
                    <a:pt x="-20392" y="2259505"/>
                    <a:pt x="-76843" y="1348702"/>
                    <a:pt x="0" y="942203"/>
                  </a:cubicBezTo>
                  <a:close/>
                </a:path>
              </a:pathLst>
            </a:custGeom>
            <a:solidFill>
              <a:schemeClr val="accent6">
                <a:lumMod val="20000"/>
                <a:lumOff val="80000"/>
              </a:schemeClr>
            </a:solidFill>
            <a:ln>
              <a:solidFill>
                <a:schemeClr val="accent6"/>
              </a:solidFill>
              <a:extLst>
                <a:ext uri="{C807C97D-BFC1-408E-A445-0C87EB9F89A2}">
                  <ask:lineSketchStyleProps xmlns:ask="http://schemas.microsoft.com/office/drawing/2018/sketchyshapes" sd="81021039">
                    <a:prstGeom prst="rightArrow">
                      <a:avLst>
                        <a:gd name="adj1" fmla="val 50000"/>
                        <a:gd name="adj2"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E119B6DD-168F-41A3-8949-4CCDB3FD107D}"/>
                </a:ext>
              </a:extLst>
            </p:cNvPr>
            <p:cNvSpPr/>
            <p:nvPr/>
          </p:nvSpPr>
          <p:spPr>
            <a:xfrm>
              <a:off x="2617754" y="3052120"/>
              <a:ext cx="1734062" cy="1644886"/>
            </a:xfrm>
            <a:custGeom>
              <a:avLst/>
              <a:gdLst>
                <a:gd name="connsiteX0" fmla="*/ 0 w 1514895"/>
                <a:gd name="connsiteY0" fmla="*/ 252488 h 1514895"/>
                <a:gd name="connsiteX1" fmla="*/ 252488 w 1514895"/>
                <a:gd name="connsiteY1" fmla="*/ 0 h 1514895"/>
                <a:gd name="connsiteX2" fmla="*/ 1262407 w 1514895"/>
                <a:gd name="connsiteY2" fmla="*/ 0 h 1514895"/>
                <a:gd name="connsiteX3" fmla="*/ 1514895 w 1514895"/>
                <a:gd name="connsiteY3" fmla="*/ 252488 h 1514895"/>
                <a:gd name="connsiteX4" fmla="*/ 1514895 w 1514895"/>
                <a:gd name="connsiteY4" fmla="*/ 1262407 h 1514895"/>
                <a:gd name="connsiteX5" fmla="*/ 1262407 w 1514895"/>
                <a:gd name="connsiteY5" fmla="*/ 1514895 h 1514895"/>
                <a:gd name="connsiteX6" fmla="*/ 252488 w 1514895"/>
                <a:gd name="connsiteY6" fmla="*/ 1514895 h 1514895"/>
                <a:gd name="connsiteX7" fmla="*/ 0 w 1514895"/>
                <a:gd name="connsiteY7" fmla="*/ 1262407 h 1514895"/>
                <a:gd name="connsiteX8" fmla="*/ 0 w 1514895"/>
                <a:gd name="connsiteY8" fmla="*/ 252488 h 15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895" h="1514895">
                  <a:moveTo>
                    <a:pt x="0" y="252488"/>
                  </a:moveTo>
                  <a:cubicBezTo>
                    <a:pt x="0" y="113043"/>
                    <a:pt x="113043" y="0"/>
                    <a:pt x="252488" y="0"/>
                  </a:cubicBezTo>
                  <a:lnTo>
                    <a:pt x="1262407" y="0"/>
                  </a:lnTo>
                  <a:cubicBezTo>
                    <a:pt x="1401852" y="0"/>
                    <a:pt x="1514895" y="113043"/>
                    <a:pt x="1514895" y="252488"/>
                  </a:cubicBezTo>
                  <a:lnTo>
                    <a:pt x="1514895" y="1262407"/>
                  </a:lnTo>
                  <a:cubicBezTo>
                    <a:pt x="1514895" y="1401852"/>
                    <a:pt x="1401852" y="1514895"/>
                    <a:pt x="1262407" y="1514895"/>
                  </a:cubicBezTo>
                  <a:lnTo>
                    <a:pt x="252488" y="1514895"/>
                  </a:lnTo>
                  <a:cubicBezTo>
                    <a:pt x="113043" y="1514895"/>
                    <a:pt x="0" y="1401852"/>
                    <a:pt x="0" y="1262407"/>
                  </a:cubicBezTo>
                  <a:lnTo>
                    <a:pt x="0" y="252488"/>
                  </a:lnTo>
                  <a:close/>
                </a:path>
              </a:pathLst>
            </a:custGeom>
            <a:ln w="19050"/>
          </p:spPr>
          <p:style>
            <a:lnRef idx="2">
              <a:schemeClr val="accent4"/>
            </a:lnRef>
            <a:fillRef idx="1">
              <a:schemeClr val="lt1"/>
            </a:fillRef>
            <a:effectRef idx="0">
              <a:schemeClr val="accent4"/>
            </a:effectRef>
            <a:fontRef idx="minor">
              <a:schemeClr val="dk1"/>
            </a:fontRef>
          </p:style>
          <p:txBody>
            <a:bodyPr spcFirstLastPara="0" vert="horz" wrap="square" lIns="131101" tIns="131101" rIns="131101" bIns="131101" numCol="1" spcCol="1270" anchor="ctr" anchorCtr="0">
              <a:noAutofit/>
            </a:bodyPr>
            <a:lstStyle/>
            <a:p>
              <a:pPr marL="0" lvl="0" indent="0" algn="ctr" defTabSz="666750">
                <a:lnSpc>
                  <a:spcPct val="90000"/>
                </a:lnSpc>
                <a:spcBef>
                  <a:spcPct val="0"/>
                </a:spcBef>
                <a:spcAft>
                  <a:spcPct val="35000"/>
                </a:spcAft>
                <a:buNone/>
              </a:pPr>
              <a:r>
                <a:rPr lang="en-US" dirty="0">
                  <a:solidFill>
                    <a:schemeClr val="bg2">
                      <a:lumMod val="25000"/>
                    </a:schemeClr>
                  </a:solidFill>
                  <a:cs typeface="Times New Roman" panose="02020603050405020304" pitchFamily="18" charset="0"/>
                </a:rPr>
                <a:t>Residential and on campus field course</a:t>
              </a:r>
            </a:p>
          </p:txBody>
        </p:sp>
        <p:sp>
          <p:nvSpPr>
            <p:cNvPr id="22" name="Freeform: Shape 21">
              <a:extLst>
                <a:ext uri="{FF2B5EF4-FFF2-40B4-BE49-F238E27FC236}">
                  <a16:creationId xmlns:a16="http://schemas.microsoft.com/office/drawing/2014/main" id="{767F249F-C233-48FF-B1A2-90576968075D}"/>
                </a:ext>
              </a:extLst>
            </p:cNvPr>
            <p:cNvSpPr/>
            <p:nvPr/>
          </p:nvSpPr>
          <p:spPr>
            <a:xfrm>
              <a:off x="757280" y="3052120"/>
              <a:ext cx="1734062" cy="1644886"/>
            </a:xfrm>
            <a:custGeom>
              <a:avLst/>
              <a:gdLst>
                <a:gd name="connsiteX0" fmla="*/ 0 w 1514895"/>
                <a:gd name="connsiteY0" fmla="*/ 252488 h 1514895"/>
                <a:gd name="connsiteX1" fmla="*/ 252488 w 1514895"/>
                <a:gd name="connsiteY1" fmla="*/ 0 h 1514895"/>
                <a:gd name="connsiteX2" fmla="*/ 1262407 w 1514895"/>
                <a:gd name="connsiteY2" fmla="*/ 0 h 1514895"/>
                <a:gd name="connsiteX3" fmla="*/ 1514895 w 1514895"/>
                <a:gd name="connsiteY3" fmla="*/ 252488 h 1514895"/>
                <a:gd name="connsiteX4" fmla="*/ 1514895 w 1514895"/>
                <a:gd name="connsiteY4" fmla="*/ 1262407 h 1514895"/>
                <a:gd name="connsiteX5" fmla="*/ 1262407 w 1514895"/>
                <a:gd name="connsiteY5" fmla="*/ 1514895 h 1514895"/>
                <a:gd name="connsiteX6" fmla="*/ 252488 w 1514895"/>
                <a:gd name="connsiteY6" fmla="*/ 1514895 h 1514895"/>
                <a:gd name="connsiteX7" fmla="*/ 0 w 1514895"/>
                <a:gd name="connsiteY7" fmla="*/ 1262407 h 1514895"/>
                <a:gd name="connsiteX8" fmla="*/ 0 w 1514895"/>
                <a:gd name="connsiteY8" fmla="*/ 252488 h 15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895" h="1514895">
                  <a:moveTo>
                    <a:pt x="0" y="252488"/>
                  </a:moveTo>
                  <a:cubicBezTo>
                    <a:pt x="0" y="113043"/>
                    <a:pt x="113043" y="0"/>
                    <a:pt x="252488" y="0"/>
                  </a:cubicBezTo>
                  <a:lnTo>
                    <a:pt x="1262407" y="0"/>
                  </a:lnTo>
                  <a:cubicBezTo>
                    <a:pt x="1401852" y="0"/>
                    <a:pt x="1514895" y="113043"/>
                    <a:pt x="1514895" y="252488"/>
                  </a:cubicBezTo>
                  <a:lnTo>
                    <a:pt x="1514895" y="1262407"/>
                  </a:lnTo>
                  <a:cubicBezTo>
                    <a:pt x="1514895" y="1401852"/>
                    <a:pt x="1401852" y="1514895"/>
                    <a:pt x="1262407" y="1514895"/>
                  </a:cubicBezTo>
                  <a:lnTo>
                    <a:pt x="252488" y="1514895"/>
                  </a:lnTo>
                  <a:cubicBezTo>
                    <a:pt x="113043" y="1514895"/>
                    <a:pt x="0" y="1401852"/>
                    <a:pt x="0" y="1262407"/>
                  </a:cubicBezTo>
                  <a:lnTo>
                    <a:pt x="0" y="252488"/>
                  </a:lnTo>
                  <a:close/>
                </a:path>
              </a:pathLst>
            </a:custGeom>
            <a:ln w="19050"/>
          </p:spPr>
          <p:style>
            <a:lnRef idx="2">
              <a:schemeClr val="accent2"/>
            </a:lnRef>
            <a:fillRef idx="1">
              <a:schemeClr val="lt1"/>
            </a:fillRef>
            <a:effectRef idx="0">
              <a:schemeClr val="accent2"/>
            </a:effectRef>
            <a:fontRef idx="minor">
              <a:schemeClr val="dk1"/>
            </a:fontRef>
          </p:style>
          <p:txBody>
            <a:bodyPr spcFirstLastPara="0" vert="horz" wrap="square" lIns="131101" tIns="131101" rIns="131101" bIns="131101" numCol="1" spcCol="1270" anchor="ctr" anchorCtr="0">
              <a:noAutofit/>
            </a:bodyPr>
            <a:lstStyle/>
            <a:p>
              <a:pPr marL="0" lvl="0" indent="0" algn="ctr" defTabSz="666750">
                <a:lnSpc>
                  <a:spcPct val="90000"/>
                </a:lnSpc>
                <a:spcBef>
                  <a:spcPct val="0"/>
                </a:spcBef>
                <a:spcAft>
                  <a:spcPct val="35000"/>
                </a:spcAft>
                <a:buNone/>
              </a:pPr>
              <a:r>
                <a:rPr lang="en-US" dirty="0">
                  <a:solidFill>
                    <a:schemeClr val="bg2">
                      <a:lumMod val="25000"/>
                    </a:schemeClr>
                  </a:solidFill>
                  <a:cs typeface="Times New Roman" panose="02020603050405020304" pitchFamily="18" charset="0"/>
                </a:rPr>
                <a:t>Questionnaires and workshops</a:t>
              </a:r>
            </a:p>
          </p:txBody>
        </p:sp>
        <p:sp>
          <p:nvSpPr>
            <p:cNvPr id="23" name="Freeform: Shape 22">
              <a:extLst>
                <a:ext uri="{FF2B5EF4-FFF2-40B4-BE49-F238E27FC236}">
                  <a16:creationId xmlns:a16="http://schemas.microsoft.com/office/drawing/2014/main" id="{B6227DD8-836B-4338-B55D-0D93F96667FF}"/>
                </a:ext>
              </a:extLst>
            </p:cNvPr>
            <p:cNvSpPr/>
            <p:nvPr/>
          </p:nvSpPr>
          <p:spPr>
            <a:xfrm>
              <a:off x="6334900" y="3052119"/>
              <a:ext cx="1734062" cy="1644886"/>
            </a:xfrm>
            <a:custGeom>
              <a:avLst/>
              <a:gdLst>
                <a:gd name="connsiteX0" fmla="*/ 0 w 1514895"/>
                <a:gd name="connsiteY0" fmla="*/ 252488 h 1514895"/>
                <a:gd name="connsiteX1" fmla="*/ 252488 w 1514895"/>
                <a:gd name="connsiteY1" fmla="*/ 0 h 1514895"/>
                <a:gd name="connsiteX2" fmla="*/ 1262407 w 1514895"/>
                <a:gd name="connsiteY2" fmla="*/ 0 h 1514895"/>
                <a:gd name="connsiteX3" fmla="*/ 1514895 w 1514895"/>
                <a:gd name="connsiteY3" fmla="*/ 252488 h 1514895"/>
                <a:gd name="connsiteX4" fmla="*/ 1514895 w 1514895"/>
                <a:gd name="connsiteY4" fmla="*/ 1262407 h 1514895"/>
                <a:gd name="connsiteX5" fmla="*/ 1262407 w 1514895"/>
                <a:gd name="connsiteY5" fmla="*/ 1514895 h 1514895"/>
                <a:gd name="connsiteX6" fmla="*/ 252488 w 1514895"/>
                <a:gd name="connsiteY6" fmla="*/ 1514895 h 1514895"/>
                <a:gd name="connsiteX7" fmla="*/ 0 w 1514895"/>
                <a:gd name="connsiteY7" fmla="*/ 1262407 h 1514895"/>
                <a:gd name="connsiteX8" fmla="*/ 0 w 1514895"/>
                <a:gd name="connsiteY8" fmla="*/ 252488 h 15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895" h="1514895">
                  <a:moveTo>
                    <a:pt x="0" y="252488"/>
                  </a:moveTo>
                  <a:cubicBezTo>
                    <a:pt x="0" y="113043"/>
                    <a:pt x="113043" y="0"/>
                    <a:pt x="252488" y="0"/>
                  </a:cubicBezTo>
                  <a:lnTo>
                    <a:pt x="1262407" y="0"/>
                  </a:lnTo>
                  <a:cubicBezTo>
                    <a:pt x="1401852" y="0"/>
                    <a:pt x="1514895" y="113043"/>
                    <a:pt x="1514895" y="252488"/>
                  </a:cubicBezTo>
                  <a:lnTo>
                    <a:pt x="1514895" y="1262407"/>
                  </a:lnTo>
                  <a:cubicBezTo>
                    <a:pt x="1514895" y="1401852"/>
                    <a:pt x="1401852" y="1514895"/>
                    <a:pt x="1262407" y="1514895"/>
                  </a:cubicBezTo>
                  <a:lnTo>
                    <a:pt x="252488" y="1514895"/>
                  </a:lnTo>
                  <a:cubicBezTo>
                    <a:pt x="113043" y="1514895"/>
                    <a:pt x="0" y="1401852"/>
                    <a:pt x="0" y="1262407"/>
                  </a:cubicBezTo>
                  <a:lnTo>
                    <a:pt x="0" y="252488"/>
                  </a:lnTo>
                  <a:close/>
                </a:path>
              </a:pathLst>
            </a:custGeom>
            <a:ln w="19050"/>
          </p:spPr>
          <p:style>
            <a:lnRef idx="2">
              <a:schemeClr val="accent5"/>
            </a:lnRef>
            <a:fillRef idx="1">
              <a:schemeClr val="lt1"/>
            </a:fillRef>
            <a:effectRef idx="0">
              <a:schemeClr val="accent5"/>
            </a:effectRef>
            <a:fontRef idx="minor">
              <a:schemeClr val="dk1"/>
            </a:fontRef>
          </p:style>
          <p:txBody>
            <a:bodyPr spcFirstLastPara="0" vert="horz" wrap="square" lIns="131101" tIns="131101" rIns="131101" bIns="131101" numCol="1" spcCol="1270" anchor="ctr" anchorCtr="0">
              <a:noAutofit/>
            </a:bodyPr>
            <a:lstStyle/>
            <a:p>
              <a:pPr marL="0" lvl="0" indent="0" algn="ctr" defTabSz="666750">
                <a:lnSpc>
                  <a:spcPct val="90000"/>
                </a:lnSpc>
                <a:spcBef>
                  <a:spcPct val="0"/>
                </a:spcBef>
                <a:spcAft>
                  <a:spcPct val="35000"/>
                </a:spcAft>
                <a:buNone/>
              </a:pPr>
              <a:r>
                <a:rPr lang="en-US" dirty="0">
                  <a:solidFill>
                    <a:schemeClr val="bg2">
                      <a:lumMod val="25000"/>
                    </a:schemeClr>
                  </a:solidFill>
                  <a:cs typeface="Times New Roman" panose="02020603050405020304" pitchFamily="18" charset="0"/>
                </a:rPr>
                <a:t>Conferences and workshops to support DEI policy for field work</a:t>
              </a:r>
            </a:p>
          </p:txBody>
        </p:sp>
        <p:sp>
          <p:nvSpPr>
            <p:cNvPr id="24" name="Freeform: Shape 23">
              <a:extLst>
                <a:ext uri="{FF2B5EF4-FFF2-40B4-BE49-F238E27FC236}">
                  <a16:creationId xmlns:a16="http://schemas.microsoft.com/office/drawing/2014/main" id="{33453B5F-22E9-4EA1-BD73-73726914DC2A}"/>
                </a:ext>
              </a:extLst>
            </p:cNvPr>
            <p:cNvSpPr/>
            <p:nvPr/>
          </p:nvSpPr>
          <p:spPr>
            <a:xfrm>
              <a:off x="4476327" y="3052120"/>
              <a:ext cx="1734062" cy="1644886"/>
            </a:xfrm>
            <a:custGeom>
              <a:avLst/>
              <a:gdLst>
                <a:gd name="connsiteX0" fmla="*/ 0 w 1514895"/>
                <a:gd name="connsiteY0" fmla="*/ 252488 h 1514895"/>
                <a:gd name="connsiteX1" fmla="*/ 252488 w 1514895"/>
                <a:gd name="connsiteY1" fmla="*/ 0 h 1514895"/>
                <a:gd name="connsiteX2" fmla="*/ 1262407 w 1514895"/>
                <a:gd name="connsiteY2" fmla="*/ 0 h 1514895"/>
                <a:gd name="connsiteX3" fmla="*/ 1514895 w 1514895"/>
                <a:gd name="connsiteY3" fmla="*/ 252488 h 1514895"/>
                <a:gd name="connsiteX4" fmla="*/ 1514895 w 1514895"/>
                <a:gd name="connsiteY4" fmla="*/ 1262407 h 1514895"/>
                <a:gd name="connsiteX5" fmla="*/ 1262407 w 1514895"/>
                <a:gd name="connsiteY5" fmla="*/ 1514895 h 1514895"/>
                <a:gd name="connsiteX6" fmla="*/ 252488 w 1514895"/>
                <a:gd name="connsiteY6" fmla="*/ 1514895 h 1514895"/>
                <a:gd name="connsiteX7" fmla="*/ 0 w 1514895"/>
                <a:gd name="connsiteY7" fmla="*/ 1262407 h 1514895"/>
                <a:gd name="connsiteX8" fmla="*/ 0 w 1514895"/>
                <a:gd name="connsiteY8" fmla="*/ 252488 h 15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895" h="1514895">
                  <a:moveTo>
                    <a:pt x="0" y="252488"/>
                  </a:moveTo>
                  <a:cubicBezTo>
                    <a:pt x="0" y="113043"/>
                    <a:pt x="113043" y="0"/>
                    <a:pt x="252488" y="0"/>
                  </a:cubicBezTo>
                  <a:lnTo>
                    <a:pt x="1262407" y="0"/>
                  </a:lnTo>
                  <a:cubicBezTo>
                    <a:pt x="1401852" y="0"/>
                    <a:pt x="1514895" y="113043"/>
                    <a:pt x="1514895" y="252488"/>
                  </a:cubicBezTo>
                  <a:lnTo>
                    <a:pt x="1514895" y="1262407"/>
                  </a:lnTo>
                  <a:cubicBezTo>
                    <a:pt x="1514895" y="1401852"/>
                    <a:pt x="1401852" y="1514895"/>
                    <a:pt x="1262407" y="1514895"/>
                  </a:cubicBezTo>
                  <a:lnTo>
                    <a:pt x="252488" y="1514895"/>
                  </a:lnTo>
                  <a:cubicBezTo>
                    <a:pt x="113043" y="1514895"/>
                    <a:pt x="0" y="1401852"/>
                    <a:pt x="0" y="1262407"/>
                  </a:cubicBezTo>
                  <a:lnTo>
                    <a:pt x="0" y="252488"/>
                  </a:lnTo>
                  <a:close/>
                </a:path>
              </a:pathLst>
            </a:custGeom>
            <a:ln w="19050"/>
          </p:spPr>
          <p:style>
            <a:lnRef idx="2">
              <a:schemeClr val="accent6"/>
            </a:lnRef>
            <a:fillRef idx="1">
              <a:schemeClr val="lt1"/>
            </a:fillRef>
            <a:effectRef idx="0">
              <a:schemeClr val="accent6"/>
            </a:effectRef>
            <a:fontRef idx="minor">
              <a:schemeClr val="dk1"/>
            </a:fontRef>
          </p:style>
          <p:txBody>
            <a:bodyPr spcFirstLastPara="0" vert="horz" wrap="square" lIns="131101" tIns="131101" rIns="131101" bIns="131101" numCol="1" spcCol="1270" anchor="ctr" anchorCtr="0">
              <a:noAutofit/>
            </a:bodyPr>
            <a:lstStyle/>
            <a:p>
              <a:pPr algn="ctr" defTabSz="666750">
                <a:lnSpc>
                  <a:spcPct val="90000"/>
                </a:lnSpc>
                <a:spcBef>
                  <a:spcPct val="0"/>
                </a:spcBef>
                <a:spcAft>
                  <a:spcPct val="35000"/>
                </a:spcAft>
              </a:pPr>
              <a:r>
                <a:rPr lang="en-US" dirty="0">
                  <a:solidFill>
                    <a:schemeClr val="bg2">
                      <a:lumMod val="25000"/>
                    </a:schemeClr>
                  </a:solidFill>
                  <a:cs typeface="Times New Roman" panose="02020603050405020304" pitchFamily="18" charset="0"/>
                </a:rPr>
                <a:t>Evaluation: self report of participation and ad-hoc questionnaires</a:t>
              </a:r>
            </a:p>
          </p:txBody>
        </p:sp>
      </p:grpSp>
      <p:pic>
        <p:nvPicPr>
          <p:cNvPr id="31" name="Graphic 30" descr="Inbox outline">
            <a:extLst>
              <a:ext uri="{FF2B5EF4-FFF2-40B4-BE49-F238E27FC236}">
                <a16:creationId xmlns:a16="http://schemas.microsoft.com/office/drawing/2014/main" id="{7A742DAB-5139-4694-B9B2-8244489F56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9901" y="1914622"/>
            <a:ext cx="914400" cy="914400"/>
          </a:xfrm>
          <a:prstGeom prst="rect">
            <a:avLst/>
          </a:prstGeom>
        </p:spPr>
      </p:pic>
      <p:pic>
        <p:nvPicPr>
          <p:cNvPr id="33" name="Graphic 32" descr="Checkmark outline">
            <a:extLst>
              <a:ext uri="{FF2B5EF4-FFF2-40B4-BE49-F238E27FC236}">
                <a16:creationId xmlns:a16="http://schemas.microsoft.com/office/drawing/2014/main" id="{592FD1E4-B463-4C98-B137-939E706CB8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0854" y="2017370"/>
            <a:ext cx="914400" cy="914400"/>
          </a:xfrm>
          <a:prstGeom prst="rect">
            <a:avLst/>
          </a:prstGeom>
        </p:spPr>
      </p:pic>
      <p:pic>
        <p:nvPicPr>
          <p:cNvPr id="41" name="Graphic 40" descr="Checkmark outline">
            <a:extLst>
              <a:ext uri="{FF2B5EF4-FFF2-40B4-BE49-F238E27FC236}">
                <a16:creationId xmlns:a16="http://schemas.microsoft.com/office/drawing/2014/main" id="{456FCDF7-EC84-4649-A6FB-18452A4C6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9354" y="2071845"/>
            <a:ext cx="914400" cy="914400"/>
          </a:xfrm>
          <a:prstGeom prst="rect">
            <a:avLst/>
          </a:prstGeom>
        </p:spPr>
      </p:pic>
      <p:sp>
        <p:nvSpPr>
          <p:cNvPr id="43" name="Freeform: Shape 42">
            <a:extLst>
              <a:ext uri="{FF2B5EF4-FFF2-40B4-BE49-F238E27FC236}">
                <a16:creationId xmlns:a16="http://schemas.microsoft.com/office/drawing/2014/main" id="{DA0FA116-DC92-49DD-80C4-6434BE653EE5}"/>
              </a:ext>
            </a:extLst>
          </p:cNvPr>
          <p:cNvSpPr/>
          <p:nvPr/>
        </p:nvSpPr>
        <p:spPr>
          <a:xfrm>
            <a:off x="569718" y="2986245"/>
            <a:ext cx="1734062" cy="2077735"/>
          </a:xfrm>
          <a:custGeom>
            <a:avLst/>
            <a:gdLst>
              <a:gd name="connsiteX0" fmla="*/ 0 w 1514895"/>
              <a:gd name="connsiteY0" fmla="*/ 252488 h 1514895"/>
              <a:gd name="connsiteX1" fmla="*/ 252488 w 1514895"/>
              <a:gd name="connsiteY1" fmla="*/ 0 h 1514895"/>
              <a:gd name="connsiteX2" fmla="*/ 1262407 w 1514895"/>
              <a:gd name="connsiteY2" fmla="*/ 0 h 1514895"/>
              <a:gd name="connsiteX3" fmla="*/ 1514895 w 1514895"/>
              <a:gd name="connsiteY3" fmla="*/ 252488 h 1514895"/>
              <a:gd name="connsiteX4" fmla="*/ 1514895 w 1514895"/>
              <a:gd name="connsiteY4" fmla="*/ 1262407 h 1514895"/>
              <a:gd name="connsiteX5" fmla="*/ 1262407 w 1514895"/>
              <a:gd name="connsiteY5" fmla="*/ 1514895 h 1514895"/>
              <a:gd name="connsiteX6" fmla="*/ 252488 w 1514895"/>
              <a:gd name="connsiteY6" fmla="*/ 1514895 h 1514895"/>
              <a:gd name="connsiteX7" fmla="*/ 0 w 1514895"/>
              <a:gd name="connsiteY7" fmla="*/ 1262407 h 1514895"/>
              <a:gd name="connsiteX8" fmla="*/ 0 w 1514895"/>
              <a:gd name="connsiteY8" fmla="*/ 252488 h 15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895" h="1514895">
                <a:moveTo>
                  <a:pt x="0" y="252488"/>
                </a:moveTo>
                <a:cubicBezTo>
                  <a:pt x="0" y="113043"/>
                  <a:pt x="113043" y="0"/>
                  <a:pt x="252488" y="0"/>
                </a:cubicBezTo>
                <a:lnTo>
                  <a:pt x="1262407" y="0"/>
                </a:lnTo>
                <a:cubicBezTo>
                  <a:pt x="1401852" y="0"/>
                  <a:pt x="1514895" y="113043"/>
                  <a:pt x="1514895" y="252488"/>
                </a:cubicBezTo>
                <a:lnTo>
                  <a:pt x="1514895" y="1262407"/>
                </a:lnTo>
                <a:cubicBezTo>
                  <a:pt x="1514895" y="1401852"/>
                  <a:pt x="1401852" y="1514895"/>
                  <a:pt x="1262407" y="1514895"/>
                </a:cubicBezTo>
                <a:lnTo>
                  <a:pt x="252488" y="1514895"/>
                </a:lnTo>
                <a:cubicBezTo>
                  <a:pt x="113043" y="1514895"/>
                  <a:pt x="0" y="1401852"/>
                  <a:pt x="0" y="1262407"/>
                </a:cubicBezTo>
                <a:lnTo>
                  <a:pt x="0" y="252488"/>
                </a:lnTo>
                <a:close/>
              </a:path>
            </a:pathLst>
          </a:custGeom>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31101" tIns="131101" rIns="131101" bIns="131101" numCol="1" spcCol="1270" anchor="ctr" anchorCtr="0">
            <a:noAutofit/>
          </a:bodyPr>
          <a:lstStyle/>
          <a:p>
            <a:pPr marL="0" lvl="0" indent="0" algn="ctr" defTabSz="666750">
              <a:lnSpc>
                <a:spcPct val="90000"/>
              </a:lnSpc>
              <a:spcBef>
                <a:spcPct val="0"/>
              </a:spcBef>
              <a:spcAft>
                <a:spcPct val="35000"/>
              </a:spcAft>
              <a:buNone/>
            </a:pPr>
            <a:r>
              <a:rPr lang="en-US" b="1" kern="1200" dirty="0"/>
              <a:t>Questionnaires and workshops</a:t>
            </a:r>
          </a:p>
        </p:txBody>
      </p:sp>
    </p:spTree>
    <p:extLst>
      <p:ext uri="{BB962C8B-B14F-4D97-AF65-F5344CB8AC3E}">
        <p14:creationId xmlns:p14="http://schemas.microsoft.com/office/powerpoint/2010/main" val="250320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1D353A-BE9D-4FEA-8D2D-A22F695EB6D1}"/>
              </a:ext>
            </a:extLst>
          </p:cNvPr>
          <p:cNvSpPr>
            <a:spLocks noGrp="1"/>
          </p:cNvSpPr>
          <p:nvPr>
            <p:ph idx="1"/>
          </p:nvPr>
        </p:nvSpPr>
        <p:spPr>
          <a:xfrm>
            <a:off x="533604" y="413908"/>
            <a:ext cx="2730295" cy="593241"/>
          </a:xfrm>
        </p:spPr>
        <p:txBody>
          <a:bodyPr>
            <a:normAutofit/>
          </a:bodyPr>
          <a:lstStyle/>
          <a:p>
            <a:pPr marL="0" indent="0">
              <a:buNone/>
            </a:pPr>
            <a:r>
              <a:rPr lang="en-US" sz="3200" dirty="0"/>
              <a:t>Questionnaires</a:t>
            </a:r>
            <a:endParaRPr lang="en-GB" sz="3200" dirty="0"/>
          </a:p>
        </p:txBody>
      </p:sp>
      <p:pic>
        <p:nvPicPr>
          <p:cNvPr id="4" name="Picture 2" descr="Homepage - The Diversity Trust">
            <a:extLst>
              <a:ext uri="{FF2B5EF4-FFF2-40B4-BE49-F238E27FC236}">
                <a16:creationId xmlns:a16="http://schemas.microsoft.com/office/drawing/2014/main" id="{C40BBC7F-778C-4E3B-B0EA-A7406D5B4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54" y="5300238"/>
            <a:ext cx="9242854" cy="2046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216930-6F84-4ACA-A9E4-38A2321DB8E7}"/>
              </a:ext>
            </a:extLst>
          </p:cNvPr>
          <p:cNvSpPr txBox="1"/>
          <p:nvPr/>
        </p:nvSpPr>
        <p:spPr>
          <a:xfrm>
            <a:off x="533604" y="1122594"/>
            <a:ext cx="4038396" cy="4124206"/>
          </a:xfrm>
          <a:prstGeom prst="rect">
            <a:avLst/>
          </a:prstGeom>
          <a:noFill/>
        </p:spPr>
        <p:txBody>
          <a:bodyPr wrap="square" rtlCol="0">
            <a:spAutoFit/>
          </a:bodyPr>
          <a:lstStyle/>
          <a:p>
            <a:r>
              <a:rPr lang="en-US" sz="2400" dirty="0">
                <a:solidFill>
                  <a:srgbClr val="746E64"/>
                </a:solidFill>
                <a:cs typeface="Times New Roman" panose="02020603050405020304" pitchFamily="18" charset="0"/>
              </a:rPr>
              <a:t>55 students; 30 staff</a:t>
            </a:r>
          </a:p>
          <a:p>
            <a:r>
              <a:rPr lang="en-US" sz="2400" dirty="0">
                <a:solidFill>
                  <a:srgbClr val="746E64"/>
                </a:solidFill>
                <a:cs typeface="Times New Roman" panose="02020603050405020304" pitchFamily="18" charset="0"/>
              </a:rPr>
              <a:t>Both from environmental sciences</a:t>
            </a:r>
          </a:p>
          <a:p>
            <a:endParaRPr lang="en-US" dirty="0">
              <a:solidFill>
                <a:srgbClr val="746E64"/>
              </a:solidFill>
              <a:cs typeface="Times New Roman" panose="02020603050405020304" pitchFamily="18" charset="0"/>
            </a:endParaRPr>
          </a:p>
          <a:p>
            <a:r>
              <a:rPr lang="en-US" sz="2800" dirty="0">
                <a:solidFill>
                  <a:srgbClr val="746E64"/>
                </a:solidFill>
                <a:cs typeface="Times New Roman" panose="02020603050405020304" pitchFamily="18" charset="0"/>
              </a:rPr>
              <a:t>Identify barriers </a:t>
            </a:r>
          </a:p>
          <a:p>
            <a:pPr marL="342900" indent="-342900">
              <a:buFont typeface="Arial" panose="020B0604020202020204" pitchFamily="34" charset="0"/>
              <a:buChar char="•"/>
            </a:pPr>
            <a:r>
              <a:rPr lang="en-US" sz="2400" dirty="0">
                <a:solidFill>
                  <a:srgbClr val="746E64"/>
                </a:solidFill>
                <a:cs typeface="Times New Roman" panose="02020603050405020304" pitchFamily="18" charset="0"/>
              </a:rPr>
              <a:t>Structural </a:t>
            </a:r>
          </a:p>
          <a:p>
            <a:pPr marL="342900" indent="-342900">
              <a:buFont typeface="Arial" panose="020B0604020202020204" pitchFamily="34" charset="0"/>
              <a:buChar char="•"/>
            </a:pPr>
            <a:r>
              <a:rPr lang="en-US" sz="2400" dirty="0">
                <a:solidFill>
                  <a:srgbClr val="746E64"/>
                </a:solidFill>
                <a:cs typeface="Times New Roman" panose="02020603050405020304" pitchFamily="18" charset="0"/>
              </a:rPr>
              <a:t>Environmental </a:t>
            </a:r>
          </a:p>
          <a:p>
            <a:pPr marL="342900" indent="-342900">
              <a:buFont typeface="Arial" panose="020B0604020202020204" pitchFamily="34" charset="0"/>
              <a:buChar char="•"/>
            </a:pPr>
            <a:r>
              <a:rPr lang="en-US" sz="2400" dirty="0">
                <a:solidFill>
                  <a:srgbClr val="746E64"/>
                </a:solidFill>
                <a:cs typeface="Times New Roman" panose="02020603050405020304" pitchFamily="18" charset="0"/>
              </a:rPr>
              <a:t>Attitudinal</a:t>
            </a:r>
          </a:p>
          <a:p>
            <a:pPr marL="342900" indent="-342900">
              <a:buFont typeface="Arial" panose="020B0604020202020204" pitchFamily="34" charset="0"/>
              <a:buChar char="•"/>
            </a:pPr>
            <a:r>
              <a:rPr lang="en-US" sz="2400" dirty="0">
                <a:solidFill>
                  <a:srgbClr val="746E64"/>
                </a:solidFill>
                <a:cs typeface="Times New Roman" panose="02020603050405020304" pitchFamily="18" charset="0"/>
              </a:rPr>
              <a:t>Protected characteristics</a:t>
            </a:r>
          </a:p>
          <a:p>
            <a:pPr marL="342900" indent="-342900">
              <a:buFont typeface="Arial" panose="020B0604020202020204" pitchFamily="34" charset="0"/>
              <a:buChar char="•"/>
            </a:pPr>
            <a:r>
              <a:rPr lang="en-US" sz="2400" dirty="0">
                <a:solidFill>
                  <a:srgbClr val="746E64"/>
                </a:solidFill>
                <a:cs typeface="Times New Roman" panose="02020603050405020304" pitchFamily="18" charset="0"/>
              </a:rPr>
              <a:t>Identity characteristics</a:t>
            </a:r>
          </a:p>
          <a:p>
            <a:endParaRPr lang="en-GB" sz="2400" dirty="0">
              <a:solidFill>
                <a:srgbClr val="746E64"/>
              </a:solidFill>
              <a:cs typeface="Times New Roman" panose="02020603050405020304" pitchFamily="18" charset="0"/>
            </a:endParaRPr>
          </a:p>
        </p:txBody>
      </p:sp>
      <p:sp>
        <p:nvSpPr>
          <p:cNvPr id="9" name="Content Placeholder 2">
            <a:extLst>
              <a:ext uri="{FF2B5EF4-FFF2-40B4-BE49-F238E27FC236}">
                <a16:creationId xmlns:a16="http://schemas.microsoft.com/office/drawing/2014/main" id="{0E301AF0-D07E-4BB2-96E7-2BC7B80C6A8E}"/>
              </a:ext>
            </a:extLst>
          </p:cNvPr>
          <p:cNvSpPr txBox="1">
            <a:spLocks/>
          </p:cNvSpPr>
          <p:nvPr/>
        </p:nvSpPr>
        <p:spPr>
          <a:xfrm>
            <a:off x="4730902" y="412664"/>
            <a:ext cx="2844596" cy="594485"/>
          </a:xfrm>
          <a:prstGeom prst="rect">
            <a:avLst/>
          </a:prstGeom>
        </p:spPr>
        <p:txBody>
          <a:bodyPr vert="horz" lIns="91440" tIns="45720" rIns="91440" bIns="45720" rtlCol="0">
            <a:normAutofit/>
          </a:bodyPr>
          <a:lstStyle>
            <a:lvl1pPr marL="228600" indent="-228600" algn="l" defTabSz="914400" rtl="0" eaLnBrk="1" latinLnBrk="0" hangingPunct="1">
              <a:lnSpc>
                <a:spcPts val="2700"/>
              </a:lnSpc>
              <a:spcBef>
                <a:spcPts val="1000"/>
              </a:spcBef>
              <a:buFont typeface="Arial" panose="020B0604020202020204" pitchFamily="34" charset="0"/>
              <a:buChar char="•"/>
              <a:defRPr sz="3000" b="0" kern="1200">
                <a:solidFill>
                  <a:srgbClr val="76BD22"/>
                </a:solidFill>
                <a:latin typeface="FS Maja" panose="0200050305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46E64"/>
                </a:solidFill>
                <a:latin typeface="+mn-lt"/>
                <a:ea typeface="+mn-ea"/>
                <a:cs typeface="+mn-cs"/>
              </a:defRPr>
            </a:lvl2pPr>
            <a:lvl3pPr marL="215989" indent="-215989" algn="l" defTabSz="914400" rtl="0" eaLnBrk="1" latinLnBrk="0" hangingPunct="1">
              <a:lnSpc>
                <a:spcPct val="90000"/>
              </a:lnSpc>
              <a:spcBef>
                <a:spcPts val="500"/>
              </a:spcBef>
              <a:buFont typeface="Arial" panose="020B0604020202020204" pitchFamily="34" charset="0"/>
              <a:buChar char="•"/>
              <a:defRPr sz="1800" kern="1200">
                <a:solidFill>
                  <a:srgbClr val="746E64"/>
                </a:solidFill>
                <a:latin typeface="+mn-lt"/>
                <a:ea typeface="+mn-ea"/>
                <a:cs typeface="+mn-cs"/>
              </a:defRPr>
            </a:lvl3pPr>
            <a:lvl4pPr marL="395981" indent="-215989" algn="l" defTabSz="914400" rtl="0" eaLnBrk="1" latinLnBrk="0" hangingPunct="1">
              <a:lnSpc>
                <a:spcPct val="90000"/>
              </a:lnSpc>
              <a:spcBef>
                <a:spcPts val="500"/>
              </a:spcBef>
              <a:buFont typeface="Symbol" pitchFamily="18" charset="2"/>
              <a:buChar char=""/>
              <a:defRPr sz="1800" kern="1200">
                <a:solidFill>
                  <a:srgbClr val="746E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46E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Workshops</a:t>
            </a:r>
            <a:endParaRPr lang="en-GB" sz="3200" dirty="0"/>
          </a:p>
        </p:txBody>
      </p:sp>
      <p:sp>
        <p:nvSpPr>
          <p:cNvPr id="10" name="TextBox 9">
            <a:extLst>
              <a:ext uri="{FF2B5EF4-FFF2-40B4-BE49-F238E27FC236}">
                <a16:creationId xmlns:a16="http://schemas.microsoft.com/office/drawing/2014/main" id="{AD0BF575-CDDE-4C77-9517-23C0004903DD}"/>
              </a:ext>
            </a:extLst>
          </p:cNvPr>
          <p:cNvSpPr txBox="1"/>
          <p:nvPr/>
        </p:nvSpPr>
        <p:spPr>
          <a:xfrm>
            <a:off x="4730902" y="1151453"/>
            <a:ext cx="4305922" cy="2277547"/>
          </a:xfrm>
          <a:prstGeom prst="rect">
            <a:avLst/>
          </a:prstGeom>
          <a:noFill/>
        </p:spPr>
        <p:txBody>
          <a:bodyPr wrap="none" rtlCol="0">
            <a:spAutoFit/>
          </a:bodyPr>
          <a:lstStyle/>
          <a:p>
            <a:r>
              <a:rPr lang="en-US" sz="2400" dirty="0">
                <a:solidFill>
                  <a:srgbClr val="746E64"/>
                </a:solidFill>
                <a:cs typeface="Times New Roman" panose="02020603050405020304" pitchFamily="18" charset="0"/>
              </a:rPr>
              <a:t>9 students; 3 staff</a:t>
            </a:r>
          </a:p>
          <a:p>
            <a:endParaRPr lang="en-US" dirty="0">
              <a:solidFill>
                <a:srgbClr val="746E64"/>
              </a:solidFill>
              <a:cs typeface="Times New Roman" panose="02020603050405020304" pitchFamily="18" charset="0"/>
            </a:endParaRPr>
          </a:p>
          <a:p>
            <a:r>
              <a:rPr lang="en-US" sz="2800" dirty="0">
                <a:solidFill>
                  <a:srgbClr val="746E64"/>
                </a:solidFill>
                <a:cs typeface="Times New Roman" panose="02020603050405020304" pitchFamily="18" charset="0"/>
              </a:rPr>
              <a:t>Identify solutions to barriers</a:t>
            </a:r>
          </a:p>
          <a:p>
            <a:pPr marL="342900" indent="-342900">
              <a:buFont typeface="Arial" panose="020B0604020202020204" pitchFamily="34" charset="0"/>
              <a:buChar char="•"/>
            </a:pPr>
            <a:r>
              <a:rPr lang="en-US" sz="2400" dirty="0">
                <a:solidFill>
                  <a:srgbClr val="746E64"/>
                </a:solidFill>
                <a:cs typeface="Times New Roman" panose="02020603050405020304" pitchFamily="18" charset="0"/>
              </a:rPr>
              <a:t>Structural </a:t>
            </a:r>
          </a:p>
          <a:p>
            <a:pPr marL="342900" indent="-342900">
              <a:buFont typeface="Arial" panose="020B0604020202020204" pitchFamily="34" charset="0"/>
              <a:buChar char="•"/>
            </a:pPr>
            <a:r>
              <a:rPr lang="en-US" sz="2400" dirty="0">
                <a:solidFill>
                  <a:srgbClr val="746E64"/>
                </a:solidFill>
                <a:cs typeface="Times New Roman" panose="02020603050405020304" pitchFamily="18" charset="0"/>
              </a:rPr>
              <a:t>Environmental</a:t>
            </a:r>
          </a:p>
          <a:p>
            <a:pPr marL="342900" indent="-342900">
              <a:buFont typeface="Arial" panose="020B0604020202020204" pitchFamily="34" charset="0"/>
              <a:buChar char="•"/>
            </a:pPr>
            <a:r>
              <a:rPr lang="en-US" sz="2400" dirty="0">
                <a:solidFill>
                  <a:srgbClr val="746E64"/>
                </a:solidFill>
                <a:cs typeface="Times New Roman" panose="02020603050405020304" pitchFamily="18" charset="0"/>
              </a:rPr>
              <a:t>Attitudinal</a:t>
            </a:r>
          </a:p>
        </p:txBody>
      </p:sp>
      <p:cxnSp>
        <p:nvCxnSpPr>
          <p:cNvPr id="12" name="Straight Connector 11">
            <a:extLst>
              <a:ext uri="{FF2B5EF4-FFF2-40B4-BE49-F238E27FC236}">
                <a16:creationId xmlns:a16="http://schemas.microsoft.com/office/drawing/2014/main" id="{B1F92D14-F855-4FDB-B315-7E70FA47AD33}"/>
              </a:ext>
            </a:extLst>
          </p:cNvPr>
          <p:cNvCxnSpPr>
            <a:cxnSpLocks/>
          </p:cNvCxnSpPr>
          <p:nvPr/>
        </p:nvCxnSpPr>
        <p:spPr>
          <a:xfrm>
            <a:off x="4330700" y="1308100"/>
            <a:ext cx="0" cy="3186456"/>
          </a:xfrm>
          <a:prstGeom prst="line">
            <a:avLst/>
          </a:prstGeom>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7FB5AE96-9B73-477A-AB7D-C7F9881B4EF6}"/>
              </a:ext>
            </a:extLst>
          </p:cNvPr>
          <p:cNvSpPr txBox="1"/>
          <p:nvPr/>
        </p:nvSpPr>
        <p:spPr>
          <a:xfrm>
            <a:off x="5435938" y="4161836"/>
            <a:ext cx="3093796" cy="954107"/>
          </a:xfrm>
          <a:prstGeom prst="rect">
            <a:avLst/>
          </a:prstGeom>
          <a:noFill/>
          <a:ln w="57150">
            <a:solidFill>
              <a:schemeClr val="accent2">
                <a:lumMod val="75000"/>
              </a:schemeClr>
            </a:solidFill>
          </a:ln>
        </p:spPr>
        <p:txBody>
          <a:bodyPr wrap="none" rtlCol="0">
            <a:spAutoFit/>
          </a:bodyPr>
          <a:lstStyle/>
          <a:p>
            <a:r>
              <a:rPr lang="en-US" sz="2800" dirty="0">
                <a:solidFill>
                  <a:srgbClr val="746E64"/>
                </a:solidFill>
                <a:cs typeface="Times New Roman" panose="02020603050405020304" pitchFamily="18" charset="0"/>
              </a:rPr>
              <a:t>Quantitative and </a:t>
            </a:r>
          </a:p>
          <a:p>
            <a:r>
              <a:rPr lang="en-US" sz="2800" dirty="0">
                <a:solidFill>
                  <a:srgbClr val="746E64"/>
                </a:solidFill>
                <a:cs typeface="Times New Roman" panose="02020603050405020304" pitchFamily="18" charset="0"/>
              </a:rPr>
              <a:t>qualitative methods</a:t>
            </a:r>
            <a:endParaRPr lang="en-GB" sz="2800" dirty="0">
              <a:solidFill>
                <a:srgbClr val="746E64"/>
              </a:solidFill>
              <a:cs typeface="Times New Roman" panose="02020603050405020304" pitchFamily="18" charset="0"/>
            </a:endParaRPr>
          </a:p>
        </p:txBody>
      </p:sp>
    </p:spTree>
    <p:extLst>
      <p:ext uri="{BB962C8B-B14F-4D97-AF65-F5344CB8AC3E}">
        <p14:creationId xmlns:p14="http://schemas.microsoft.com/office/powerpoint/2010/main" val="6043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3098-D5E3-419B-96A1-4FAEEC2316F9}"/>
              </a:ext>
            </a:extLst>
          </p:cNvPr>
          <p:cNvSpPr>
            <a:spLocks noGrp="1"/>
          </p:cNvSpPr>
          <p:nvPr>
            <p:ph type="title"/>
          </p:nvPr>
        </p:nvSpPr>
        <p:spPr>
          <a:xfrm>
            <a:off x="482799" y="111391"/>
            <a:ext cx="8280000" cy="1035251"/>
          </a:xfrm>
        </p:spPr>
        <p:txBody>
          <a:bodyPr/>
          <a:lstStyle/>
          <a:p>
            <a:r>
              <a:rPr lang="en-GB" dirty="0">
                <a:solidFill>
                  <a:srgbClr val="006938"/>
                </a:solidFill>
              </a:rPr>
              <a:t>Barriers</a:t>
            </a:r>
          </a:p>
        </p:txBody>
      </p:sp>
      <p:sp>
        <p:nvSpPr>
          <p:cNvPr id="3" name="Content Placeholder 2">
            <a:extLst>
              <a:ext uri="{FF2B5EF4-FFF2-40B4-BE49-F238E27FC236}">
                <a16:creationId xmlns:a16="http://schemas.microsoft.com/office/drawing/2014/main" id="{32980A26-83FB-445E-B2B1-63DAF2CB533B}"/>
              </a:ext>
            </a:extLst>
          </p:cNvPr>
          <p:cNvSpPr>
            <a:spLocks noGrp="1"/>
          </p:cNvSpPr>
          <p:nvPr>
            <p:ph idx="1"/>
          </p:nvPr>
        </p:nvSpPr>
        <p:spPr>
          <a:xfrm>
            <a:off x="266799" y="1469857"/>
            <a:ext cx="8712001" cy="3676271"/>
          </a:xfrm>
        </p:spPr>
        <p:txBody>
          <a:bodyPr>
            <a:normAutofit/>
          </a:bodyPr>
          <a:lstStyle/>
          <a:p>
            <a:pPr>
              <a:lnSpc>
                <a:spcPct val="107000"/>
              </a:lnSpc>
              <a:spcAft>
                <a:spcPts val="800"/>
              </a:spcAft>
            </a:pPr>
            <a:r>
              <a:rPr lang="en-US" sz="2400" b="1" dirty="0">
                <a:effectLst/>
                <a:ea typeface="Calibri" panose="020F0502020204030204" pitchFamily="34" charset="0"/>
                <a:cs typeface="Times New Roman" panose="02020603050405020304" pitchFamily="18" charset="0"/>
              </a:rPr>
              <a:t>Structural barriers </a:t>
            </a:r>
            <a:r>
              <a:rPr lang="en-US" sz="2400" dirty="0">
                <a:effectLst/>
                <a:ea typeface="Calibri" panose="020F0502020204030204" pitchFamily="34" charset="0"/>
                <a:cs typeface="Times New Roman" panose="02020603050405020304" pitchFamily="18" charset="0"/>
              </a:rPr>
              <a:t>can include timetabling, curriculum, and other practices that are embedded within the running of higher education institutions</a:t>
            </a:r>
          </a:p>
          <a:p>
            <a:pPr>
              <a:lnSpc>
                <a:spcPct val="107000"/>
              </a:lnSpc>
              <a:spcAft>
                <a:spcPts val="800"/>
              </a:spcAft>
            </a:pPr>
            <a:r>
              <a:rPr lang="en-US" sz="2400" b="1" dirty="0">
                <a:effectLst/>
                <a:ea typeface="Calibri" panose="020F0502020204030204" pitchFamily="34" charset="0"/>
                <a:cs typeface="Times New Roman" panose="02020603050405020304" pitchFamily="18" charset="0"/>
              </a:rPr>
              <a:t>Environmental barriers </a:t>
            </a:r>
            <a:r>
              <a:rPr lang="en-US" sz="2400" dirty="0">
                <a:effectLst/>
                <a:ea typeface="Calibri" panose="020F0502020204030204" pitchFamily="34" charset="0"/>
                <a:cs typeface="Times New Roman" panose="02020603050405020304" pitchFamily="18" charset="0"/>
              </a:rPr>
              <a:t>can include access to a building, to a location and other obstacles related to the use of space.</a:t>
            </a:r>
          </a:p>
          <a:p>
            <a:pPr>
              <a:lnSpc>
                <a:spcPct val="107000"/>
              </a:lnSpc>
              <a:spcAft>
                <a:spcPts val="800"/>
              </a:spcAft>
            </a:pPr>
            <a:r>
              <a:rPr lang="en-US" sz="2400" b="1" dirty="0">
                <a:effectLst/>
                <a:ea typeface="Calibri" panose="020F0502020204030204" pitchFamily="34" charset="0"/>
                <a:cs typeface="Times New Roman" panose="02020603050405020304" pitchFamily="18" charset="0"/>
              </a:rPr>
              <a:t>Attitudinal barriers </a:t>
            </a:r>
            <a:r>
              <a:rPr lang="en-US" sz="2400" dirty="0">
                <a:effectLst/>
                <a:ea typeface="Calibri" panose="020F0502020204030204" pitchFamily="34" charset="0"/>
                <a:cs typeface="Times New Roman" panose="02020603050405020304" pitchFamily="18" charset="0"/>
              </a:rPr>
              <a:t>can include, for example negative </a:t>
            </a:r>
            <a:r>
              <a:rPr lang="en-US" sz="2400" dirty="0" err="1">
                <a:effectLst/>
                <a:ea typeface="Calibri" panose="020F0502020204030204" pitchFamily="34" charset="0"/>
                <a:cs typeface="Times New Roman" panose="02020603050405020304" pitchFamily="18" charset="0"/>
              </a:rPr>
              <a:t>behaviour</a:t>
            </a:r>
            <a:r>
              <a:rPr lang="en-US" sz="2400" dirty="0">
                <a:effectLst/>
                <a:ea typeface="Calibri" panose="020F0502020204030204" pitchFamily="34" charset="0"/>
                <a:cs typeface="Times New Roman" panose="02020603050405020304" pitchFamily="18" charset="0"/>
              </a:rPr>
              <a:t> of students, staff or others.</a:t>
            </a:r>
            <a:endParaRPr lang="en-GB" sz="2400" dirty="0"/>
          </a:p>
        </p:txBody>
      </p:sp>
      <p:grpSp>
        <p:nvGrpSpPr>
          <p:cNvPr id="4" name="Group 3">
            <a:extLst>
              <a:ext uri="{FF2B5EF4-FFF2-40B4-BE49-F238E27FC236}">
                <a16:creationId xmlns:a16="http://schemas.microsoft.com/office/drawing/2014/main" id="{9086AA74-DC9A-4AA8-8BFD-BAC403683D1E}"/>
              </a:ext>
            </a:extLst>
          </p:cNvPr>
          <p:cNvGrpSpPr/>
          <p:nvPr/>
        </p:nvGrpSpPr>
        <p:grpSpPr>
          <a:xfrm>
            <a:off x="-139701" y="4879428"/>
            <a:ext cx="9525000" cy="3381375"/>
            <a:chOff x="-139700" y="4714328"/>
            <a:chExt cx="9525000" cy="3381375"/>
          </a:xfrm>
        </p:grpSpPr>
        <p:pic>
          <p:nvPicPr>
            <p:cNvPr id="5122" name="Picture 2" descr="Overcoming Barriers by Doing Things Differently&quot; by Jennifer Fortuna MS,  OTR/L">
              <a:extLst>
                <a:ext uri="{FF2B5EF4-FFF2-40B4-BE49-F238E27FC236}">
                  <a16:creationId xmlns:a16="http://schemas.microsoft.com/office/drawing/2014/main" id="{6A7149CD-ED53-4A86-AD01-85C879F2D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4714328"/>
              <a:ext cx="47625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vercoming Barriers by Doing Things Differently&quot; by Jennifer Fortuna MS,  OTR/L">
              <a:extLst>
                <a:ext uri="{FF2B5EF4-FFF2-40B4-BE49-F238E27FC236}">
                  <a16:creationId xmlns:a16="http://schemas.microsoft.com/office/drawing/2014/main" id="{BD048AF3-7B34-444A-B666-1A09F587D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622800" y="4714328"/>
              <a:ext cx="4762500" cy="3381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50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66D8A90F-2724-416E-BD87-9B5800C9BEA8}"/>
              </a:ext>
            </a:extLst>
          </p:cNvPr>
          <p:cNvPicPr>
            <a:picLocks noChangeAspect="1"/>
          </p:cNvPicPr>
          <p:nvPr/>
        </p:nvPicPr>
        <p:blipFill rotWithShape="1">
          <a:blip r:embed="rId2"/>
          <a:srcRect l="1" r="65942" b="45323"/>
          <a:stretch/>
        </p:blipFill>
        <p:spPr bwMode="auto">
          <a:xfrm>
            <a:off x="0" y="3352811"/>
            <a:ext cx="4322445" cy="3386317"/>
          </a:xfrm>
          <a:prstGeom prst="rect">
            <a:avLst/>
          </a:prstGeom>
          <a:ln>
            <a:no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F1F616EF-61CB-4404-9530-47A869E11743}"/>
              </a:ext>
            </a:extLst>
          </p:cNvPr>
          <p:cNvSpPr txBox="1">
            <a:spLocks/>
          </p:cNvSpPr>
          <p:nvPr/>
        </p:nvSpPr>
        <p:spPr>
          <a:xfrm>
            <a:off x="841619" y="1328273"/>
            <a:ext cx="2730295" cy="593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92D050"/>
                </a:solidFill>
              </a:rPr>
              <a:t>Questionnaires</a:t>
            </a:r>
            <a:endParaRPr lang="en-GB" sz="3200" dirty="0">
              <a:solidFill>
                <a:srgbClr val="92D050"/>
              </a:solidFill>
            </a:endParaRPr>
          </a:p>
        </p:txBody>
      </p:sp>
      <p:sp>
        <p:nvSpPr>
          <p:cNvPr id="6" name="TextBox 5">
            <a:extLst>
              <a:ext uri="{FF2B5EF4-FFF2-40B4-BE49-F238E27FC236}">
                <a16:creationId xmlns:a16="http://schemas.microsoft.com/office/drawing/2014/main" id="{36BE3003-BF8E-4FBD-85D1-7BFDE6279501}"/>
              </a:ext>
            </a:extLst>
          </p:cNvPr>
          <p:cNvSpPr txBox="1"/>
          <p:nvPr/>
        </p:nvSpPr>
        <p:spPr>
          <a:xfrm>
            <a:off x="829061" y="747730"/>
            <a:ext cx="3206750" cy="1754326"/>
          </a:xfrm>
          <a:custGeom>
            <a:avLst/>
            <a:gdLst>
              <a:gd name="connsiteX0" fmla="*/ 0 w 3206750"/>
              <a:gd name="connsiteY0" fmla="*/ 0 h 1754326"/>
              <a:gd name="connsiteX1" fmla="*/ 3206750 w 3206750"/>
              <a:gd name="connsiteY1" fmla="*/ 0 h 1754326"/>
              <a:gd name="connsiteX2" fmla="*/ 3206750 w 3206750"/>
              <a:gd name="connsiteY2" fmla="*/ 1754326 h 1754326"/>
              <a:gd name="connsiteX3" fmla="*/ 0 w 3206750"/>
              <a:gd name="connsiteY3" fmla="*/ 1754326 h 1754326"/>
              <a:gd name="connsiteX4" fmla="*/ 0 w 320675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750" h="1754326" fill="none" extrusionOk="0">
                <a:moveTo>
                  <a:pt x="0" y="0"/>
                </a:moveTo>
                <a:cubicBezTo>
                  <a:pt x="739484" y="-21"/>
                  <a:pt x="2071298" y="-47839"/>
                  <a:pt x="3206750" y="0"/>
                </a:cubicBezTo>
                <a:cubicBezTo>
                  <a:pt x="3230753" y="693015"/>
                  <a:pt x="3290438" y="1234294"/>
                  <a:pt x="3206750" y="1754326"/>
                </a:cubicBezTo>
                <a:cubicBezTo>
                  <a:pt x="2522874" y="1904518"/>
                  <a:pt x="1303518" y="1860995"/>
                  <a:pt x="0" y="1754326"/>
                </a:cubicBezTo>
                <a:cubicBezTo>
                  <a:pt x="-95820" y="1339761"/>
                  <a:pt x="-30914" y="498350"/>
                  <a:pt x="0" y="0"/>
                </a:cubicBezTo>
                <a:close/>
              </a:path>
              <a:path w="3206750" h="1754326" stroke="0" extrusionOk="0">
                <a:moveTo>
                  <a:pt x="0" y="0"/>
                </a:moveTo>
                <a:cubicBezTo>
                  <a:pt x="963741" y="-82031"/>
                  <a:pt x="2060723" y="-107068"/>
                  <a:pt x="3206750" y="0"/>
                </a:cubicBezTo>
                <a:cubicBezTo>
                  <a:pt x="3184621" y="741625"/>
                  <a:pt x="3090892" y="886841"/>
                  <a:pt x="3206750" y="1754326"/>
                </a:cubicBezTo>
                <a:cubicBezTo>
                  <a:pt x="2382180" y="1650977"/>
                  <a:pt x="1371678" y="1704099"/>
                  <a:pt x="0" y="1754326"/>
                </a:cubicBezTo>
                <a:cubicBezTo>
                  <a:pt x="115559" y="1085190"/>
                  <a:pt x="109440" y="276379"/>
                  <a:pt x="0" y="0"/>
                </a:cubicBezTo>
                <a:close/>
              </a:path>
            </a:pathLst>
          </a:custGeom>
          <a:solidFill>
            <a:schemeClr val="accent2">
              <a:lumMod val="20000"/>
              <a:lumOff val="80000"/>
            </a:schemeClr>
          </a:solidFill>
          <a:ln>
            <a:solidFill>
              <a:schemeClr val="accent1">
                <a:lumMod val="75000"/>
              </a:schemeClr>
            </a:solidFill>
            <a:extLst>
              <a:ext uri="{C807C97D-BFC1-408E-A445-0C87EB9F89A2}">
                <ask:lineSketchStyleProps xmlns:ask="http://schemas.microsoft.com/office/drawing/2018/sketchyshapes" sd="192744634">
                  <a:prstGeom prst="rect">
                    <a:avLst/>
                  </a:prstGeom>
                  <ask:type>
                    <ask:lineSketchCurved/>
                  </ask:type>
                </ask:lineSketchStyleProps>
              </a:ext>
            </a:extLst>
          </a:ln>
        </p:spPr>
        <p:txBody>
          <a:bodyPr wrap="square">
            <a:spAutoFit/>
          </a:bodyPr>
          <a:lstStyle/>
          <a:p>
            <a:r>
              <a:rPr lang="en-GB" dirty="0">
                <a:solidFill>
                  <a:schemeClr val="bg2">
                    <a:lumMod val="50000"/>
                  </a:schemeClr>
                </a:solidFill>
              </a:rPr>
              <a:t>Although neither student nor staff samples are very diverse, the student sample is more diverse, highlighting a need for greater representation and more diverse role models</a:t>
            </a:r>
          </a:p>
        </p:txBody>
      </p:sp>
      <p:pic>
        <p:nvPicPr>
          <p:cNvPr id="9" name="Picture 8" descr="Chart&#10;&#10;Description automatically generated with medium confidence">
            <a:extLst>
              <a:ext uri="{FF2B5EF4-FFF2-40B4-BE49-F238E27FC236}">
                <a16:creationId xmlns:a16="http://schemas.microsoft.com/office/drawing/2014/main" id="{41DED47E-4378-4186-933A-13EFDD07BBAE}"/>
              </a:ext>
            </a:extLst>
          </p:cNvPr>
          <p:cNvPicPr>
            <a:picLocks noChangeAspect="1"/>
          </p:cNvPicPr>
          <p:nvPr/>
        </p:nvPicPr>
        <p:blipFill rotWithShape="1">
          <a:blip r:embed="rId3"/>
          <a:srcRect r="51372" b="38804"/>
          <a:stretch/>
        </p:blipFill>
        <p:spPr bwMode="auto">
          <a:xfrm>
            <a:off x="4448175" y="3352811"/>
            <a:ext cx="5391150" cy="3311298"/>
          </a:xfrm>
          <a:prstGeom prst="rect">
            <a:avLst/>
          </a:prstGeom>
          <a:ln>
            <a:noFill/>
          </a:ln>
          <a:extLst>
            <a:ext uri="{53640926-AAD7-44D8-BBD7-CCE9431645EC}">
              <a14:shadowObscured xmlns:a14="http://schemas.microsoft.com/office/drawing/2010/main"/>
            </a:ext>
          </a:extLst>
        </p:spPr>
      </p:pic>
      <p:pic>
        <p:nvPicPr>
          <p:cNvPr id="11" name="Picture 10" descr="Graphical user interface, application&#10;&#10;Description automatically generated">
            <a:extLst>
              <a:ext uri="{FF2B5EF4-FFF2-40B4-BE49-F238E27FC236}">
                <a16:creationId xmlns:a16="http://schemas.microsoft.com/office/drawing/2014/main" id="{4FAFA48A-A092-48D0-9A7A-D1B331502842}"/>
              </a:ext>
            </a:extLst>
          </p:cNvPr>
          <p:cNvPicPr>
            <a:picLocks noChangeAspect="1"/>
          </p:cNvPicPr>
          <p:nvPr/>
        </p:nvPicPr>
        <p:blipFill rotWithShape="1">
          <a:blip r:embed="rId4"/>
          <a:srcRect l="-1" r="65152" b="45851"/>
          <a:stretch/>
        </p:blipFill>
        <p:spPr bwMode="auto">
          <a:xfrm>
            <a:off x="4322445" y="259880"/>
            <a:ext cx="3979936" cy="3017912"/>
          </a:xfrm>
          <a:prstGeom prst="rect">
            <a:avLst/>
          </a:prstGeom>
          <a:ln>
            <a:noFill/>
          </a:ln>
          <a:extLst>
            <a:ext uri="{53640926-AAD7-44D8-BBD7-CCE9431645EC}">
              <a14:shadowObscured xmlns:a14="http://schemas.microsoft.com/office/drawing/2010/main"/>
            </a:ext>
          </a:extLst>
        </p:spPr>
      </p:pic>
      <p:pic>
        <p:nvPicPr>
          <p:cNvPr id="12" name="Picture 11" descr="Graphical user interface, application&#10;&#10;Description automatically generated">
            <a:extLst>
              <a:ext uri="{FF2B5EF4-FFF2-40B4-BE49-F238E27FC236}">
                <a16:creationId xmlns:a16="http://schemas.microsoft.com/office/drawing/2014/main" id="{BC59E410-7F84-42EC-9A42-3879D1B74960}"/>
              </a:ext>
            </a:extLst>
          </p:cNvPr>
          <p:cNvPicPr>
            <a:picLocks noChangeAspect="1"/>
          </p:cNvPicPr>
          <p:nvPr/>
        </p:nvPicPr>
        <p:blipFill rotWithShape="1">
          <a:blip r:embed="rId4"/>
          <a:srcRect l="35104" r="57815" b="82275"/>
          <a:stretch/>
        </p:blipFill>
        <p:spPr bwMode="auto">
          <a:xfrm>
            <a:off x="7781925" y="380991"/>
            <a:ext cx="1362075" cy="16639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42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12B7989-7383-4315-AD0C-F44CCFCFA998}"/>
              </a:ext>
            </a:extLst>
          </p:cNvPr>
          <p:cNvGrpSpPr/>
          <p:nvPr/>
        </p:nvGrpSpPr>
        <p:grpSpPr>
          <a:xfrm>
            <a:off x="4371976" y="532140"/>
            <a:ext cx="4878902" cy="2911435"/>
            <a:chOff x="4371976" y="532140"/>
            <a:chExt cx="4878902" cy="2911435"/>
          </a:xfrm>
        </p:grpSpPr>
        <p:pic>
          <p:nvPicPr>
            <p:cNvPr id="5" name="Picture 4" descr="Chart, bar chart&#10;&#10;Description automatically generated">
              <a:extLst>
                <a:ext uri="{FF2B5EF4-FFF2-40B4-BE49-F238E27FC236}">
                  <a16:creationId xmlns:a16="http://schemas.microsoft.com/office/drawing/2014/main" id="{2D161A7F-F181-4262-A675-00AE2D62D744}"/>
                </a:ext>
              </a:extLst>
            </p:cNvPr>
            <p:cNvPicPr>
              <a:picLocks noChangeAspect="1"/>
            </p:cNvPicPr>
            <p:nvPr/>
          </p:nvPicPr>
          <p:blipFill rotWithShape="1">
            <a:blip r:embed="rId2"/>
            <a:srcRect r="37849" b="10340"/>
            <a:stretch/>
          </p:blipFill>
          <p:spPr bwMode="auto">
            <a:xfrm>
              <a:off x="4371976" y="532140"/>
              <a:ext cx="4471118" cy="2911435"/>
            </a:xfrm>
            <a:prstGeom prst="rect">
              <a:avLst/>
            </a:prstGeom>
            <a:ln>
              <a:noFill/>
            </a:ln>
            <a:extLst>
              <a:ext uri="{53640926-AAD7-44D8-BBD7-CCE9431645EC}">
                <a14:shadowObscured xmlns:a14="http://schemas.microsoft.com/office/drawing/2010/main"/>
              </a:ext>
            </a:extLst>
          </p:spPr>
        </p:pic>
        <p:pic>
          <p:nvPicPr>
            <p:cNvPr id="9" name="Picture 8" descr="Graphical user interface, application&#10;&#10;Description automatically generated">
              <a:extLst>
                <a:ext uri="{FF2B5EF4-FFF2-40B4-BE49-F238E27FC236}">
                  <a16:creationId xmlns:a16="http://schemas.microsoft.com/office/drawing/2014/main" id="{E83ABDAA-6ED3-4E20-A07F-0B914A33F4F3}"/>
                </a:ext>
              </a:extLst>
            </p:cNvPr>
            <p:cNvPicPr>
              <a:picLocks noChangeAspect="1"/>
            </p:cNvPicPr>
            <p:nvPr/>
          </p:nvPicPr>
          <p:blipFill rotWithShape="1">
            <a:blip r:embed="rId3"/>
            <a:srcRect l="35104" t="4972" r="57815" b="85085"/>
            <a:stretch/>
          </p:blipFill>
          <p:spPr bwMode="auto">
            <a:xfrm>
              <a:off x="7888803" y="691443"/>
              <a:ext cx="1362075" cy="933450"/>
            </a:xfrm>
            <a:prstGeom prst="rect">
              <a:avLst/>
            </a:prstGeom>
            <a:ln>
              <a:noFill/>
            </a:ln>
            <a:extLst>
              <a:ext uri="{53640926-AAD7-44D8-BBD7-CCE9431645EC}">
                <a14:shadowObscured xmlns:a14="http://schemas.microsoft.com/office/drawing/2010/main"/>
              </a:ext>
            </a:extLst>
          </p:spPr>
        </p:pic>
      </p:grpSp>
      <p:sp>
        <p:nvSpPr>
          <p:cNvPr id="8" name="Content Placeholder 2">
            <a:extLst>
              <a:ext uri="{FF2B5EF4-FFF2-40B4-BE49-F238E27FC236}">
                <a16:creationId xmlns:a16="http://schemas.microsoft.com/office/drawing/2014/main" id="{C278BE9E-6F43-4A4B-B46D-9885CF7104FB}"/>
              </a:ext>
            </a:extLst>
          </p:cNvPr>
          <p:cNvSpPr txBox="1">
            <a:spLocks/>
          </p:cNvSpPr>
          <p:nvPr/>
        </p:nvSpPr>
        <p:spPr>
          <a:xfrm>
            <a:off x="419100" y="1096119"/>
            <a:ext cx="3952876" cy="5932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92D050"/>
                </a:solidFill>
              </a:rPr>
              <a:t>Barriers have discouraged you as a student/your students (if staff) from participating in field courses</a:t>
            </a:r>
            <a:endParaRPr lang="en-GB" sz="2400" dirty="0">
              <a:solidFill>
                <a:srgbClr val="92D050"/>
              </a:solidFill>
            </a:endParaRPr>
          </a:p>
        </p:txBody>
      </p:sp>
      <p:sp>
        <p:nvSpPr>
          <p:cNvPr id="7" name="TextBox 6">
            <a:extLst>
              <a:ext uri="{FF2B5EF4-FFF2-40B4-BE49-F238E27FC236}">
                <a16:creationId xmlns:a16="http://schemas.microsoft.com/office/drawing/2014/main" id="{6D49D714-C818-4AE7-9C55-0CBCB8BCB0E2}"/>
              </a:ext>
            </a:extLst>
          </p:cNvPr>
          <p:cNvSpPr txBox="1"/>
          <p:nvPr/>
        </p:nvSpPr>
        <p:spPr>
          <a:xfrm>
            <a:off x="147363" y="1017604"/>
            <a:ext cx="4174258" cy="1631216"/>
          </a:xfrm>
          <a:custGeom>
            <a:avLst/>
            <a:gdLst>
              <a:gd name="connsiteX0" fmla="*/ 0 w 4174258"/>
              <a:gd name="connsiteY0" fmla="*/ 0 h 1631216"/>
              <a:gd name="connsiteX1" fmla="*/ 4174258 w 4174258"/>
              <a:gd name="connsiteY1" fmla="*/ 0 h 1631216"/>
              <a:gd name="connsiteX2" fmla="*/ 4174258 w 4174258"/>
              <a:gd name="connsiteY2" fmla="*/ 1631216 h 1631216"/>
              <a:gd name="connsiteX3" fmla="*/ 0 w 4174258"/>
              <a:gd name="connsiteY3" fmla="*/ 1631216 h 1631216"/>
              <a:gd name="connsiteX4" fmla="*/ 0 w 4174258"/>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4258" h="1631216" fill="none" extrusionOk="0">
                <a:moveTo>
                  <a:pt x="0" y="0"/>
                </a:moveTo>
                <a:cubicBezTo>
                  <a:pt x="1103710" y="-21"/>
                  <a:pt x="2129455" y="-47839"/>
                  <a:pt x="4174258" y="0"/>
                </a:cubicBezTo>
                <a:cubicBezTo>
                  <a:pt x="4287901" y="421165"/>
                  <a:pt x="4253485" y="1208154"/>
                  <a:pt x="4174258" y="1631216"/>
                </a:cubicBezTo>
                <a:cubicBezTo>
                  <a:pt x="3752214" y="1781408"/>
                  <a:pt x="716433" y="1737885"/>
                  <a:pt x="0" y="1631216"/>
                </a:cubicBezTo>
                <a:cubicBezTo>
                  <a:pt x="140844" y="1168282"/>
                  <a:pt x="-14941" y="758861"/>
                  <a:pt x="0" y="0"/>
                </a:cubicBezTo>
                <a:close/>
              </a:path>
              <a:path w="4174258" h="1631216" stroke="0" extrusionOk="0">
                <a:moveTo>
                  <a:pt x="0" y="0"/>
                </a:moveTo>
                <a:cubicBezTo>
                  <a:pt x="1943561" y="-82031"/>
                  <a:pt x="3736716" y="-107068"/>
                  <a:pt x="4174258" y="0"/>
                </a:cubicBezTo>
                <a:cubicBezTo>
                  <a:pt x="4213548" y="273380"/>
                  <a:pt x="4053437" y="1034525"/>
                  <a:pt x="4174258" y="1631216"/>
                </a:cubicBezTo>
                <a:cubicBezTo>
                  <a:pt x="3078087" y="1527867"/>
                  <a:pt x="1684619" y="1580989"/>
                  <a:pt x="0" y="1631216"/>
                </a:cubicBezTo>
                <a:cubicBezTo>
                  <a:pt x="120338" y="1209528"/>
                  <a:pt x="114862" y="548132"/>
                  <a:pt x="0" y="0"/>
                </a:cubicBezTo>
                <a:close/>
              </a:path>
            </a:pathLst>
          </a:custGeom>
          <a:solidFill>
            <a:schemeClr val="accent2">
              <a:lumMod val="20000"/>
              <a:lumOff val="80000"/>
            </a:schemeClr>
          </a:solidFill>
          <a:ln>
            <a:solidFill>
              <a:schemeClr val="accent1">
                <a:lumMod val="75000"/>
              </a:schemeClr>
            </a:solidFill>
            <a:extLst>
              <a:ext uri="{C807C97D-BFC1-408E-A445-0C87EB9F89A2}">
                <ask:lineSketchStyleProps xmlns:ask="http://schemas.microsoft.com/office/drawing/2018/sketchyshapes" sd="192744634">
                  <a:prstGeom prst="rect">
                    <a:avLst/>
                  </a:prstGeom>
                  <ask:type>
                    <ask:lineSketchCurved/>
                  </ask:type>
                </ask:lineSketchStyleProps>
              </a:ext>
            </a:extLst>
          </a:ln>
        </p:spPr>
        <p:txBody>
          <a:bodyPr wrap="square">
            <a:spAutoFit/>
          </a:bodyPr>
          <a:lstStyle/>
          <a:p>
            <a:r>
              <a:rPr lang="en-GB" sz="2000" dirty="0">
                <a:solidFill>
                  <a:schemeClr val="bg2">
                    <a:lumMod val="50000"/>
                  </a:schemeClr>
                </a:solidFill>
              </a:rPr>
              <a:t>Staff sample believe that barriers can discourage students from participating in field course more than students do.</a:t>
            </a:r>
          </a:p>
          <a:p>
            <a:endParaRPr lang="en-GB" sz="2000" dirty="0">
              <a:solidFill>
                <a:schemeClr val="bg2">
                  <a:lumMod val="50000"/>
                </a:schemeClr>
              </a:solidFill>
            </a:endParaRPr>
          </a:p>
          <a:p>
            <a:r>
              <a:rPr lang="en-GB" sz="2000" dirty="0">
                <a:solidFill>
                  <a:schemeClr val="bg2">
                    <a:lumMod val="50000"/>
                  </a:schemeClr>
                </a:solidFill>
              </a:rPr>
              <a:t>Community Vs. individual experience</a:t>
            </a:r>
          </a:p>
        </p:txBody>
      </p:sp>
      <p:sp>
        <p:nvSpPr>
          <p:cNvPr id="10" name="TextBox 9">
            <a:extLst>
              <a:ext uri="{FF2B5EF4-FFF2-40B4-BE49-F238E27FC236}">
                <a16:creationId xmlns:a16="http://schemas.microsoft.com/office/drawing/2014/main" id="{5804E58D-1213-4911-8386-2F43D2744F6C}"/>
              </a:ext>
            </a:extLst>
          </p:cNvPr>
          <p:cNvSpPr txBox="1"/>
          <p:nvPr/>
        </p:nvSpPr>
        <p:spPr>
          <a:xfrm>
            <a:off x="6564910" y="1271875"/>
            <a:ext cx="1223183" cy="811314"/>
          </a:xfrm>
          <a:prstGeom prst="rect">
            <a:avLst/>
          </a:prstGeom>
          <a:solidFill>
            <a:schemeClr val="bg1"/>
          </a:solidFill>
          <a:ln w="19050">
            <a:solidFill>
              <a:schemeClr val="accent4">
                <a:lumMod val="60000"/>
                <a:lumOff val="40000"/>
              </a:schemeClr>
            </a:solidFill>
          </a:ln>
        </p:spPr>
        <p:txBody>
          <a:bodyPr wrap="none" rtlCol="0">
            <a:spAutoFit/>
          </a:bodyPr>
          <a:lstStyle/>
          <a:p>
            <a:pPr algn="ctr"/>
            <a:r>
              <a:rPr lang="en-US" sz="1400" dirty="0"/>
              <a:t>53% staff</a:t>
            </a:r>
          </a:p>
          <a:p>
            <a:pPr algn="ctr"/>
            <a:r>
              <a:rPr lang="en-US" sz="1400" dirty="0"/>
              <a:t>31% students</a:t>
            </a:r>
          </a:p>
          <a:p>
            <a:pPr algn="ctr"/>
            <a:r>
              <a:rPr lang="en-US" sz="1400" dirty="0"/>
              <a:t>agree</a:t>
            </a:r>
            <a:endParaRPr lang="en-GB" sz="1400" dirty="0"/>
          </a:p>
        </p:txBody>
      </p:sp>
      <p:grpSp>
        <p:nvGrpSpPr>
          <p:cNvPr id="12" name="Group 11">
            <a:extLst>
              <a:ext uri="{FF2B5EF4-FFF2-40B4-BE49-F238E27FC236}">
                <a16:creationId xmlns:a16="http://schemas.microsoft.com/office/drawing/2014/main" id="{C0A28032-4911-46B2-907F-C2A53438A9CE}"/>
              </a:ext>
            </a:extLst>
          </p:cNvPr>
          <p:cNvGrpSpPr>
            <a:grpSpLocks noChangeAspect="1"/>
          </p:cNvGrpSpPr>
          <p:nvPr/>
        </p:nvGrpSpPr>
        <p:grpSpPr>
          <a:xfrm>
            <a:off x="95693" y="3608279"/>
            <a:ext cx="4126743" cy="3140645"/>
            <a:chOff x="95694" y="3689708"/>
            <a:chExt cx="3622433" cy="2756842"/>
          </a:xfrm>
        </p:grpSpPr>
        <p:pic>
          <p:nvPicPr>
            <p:cNvPr id="6" name="Picture 5" descr="Chart, bar chart&#10;&#10;Description automatically generated">
              <a:extLst>
                <a:ext uri="{FF2B5EF4-FFF2-40B4-BE49-F238E27FC236}">
                  <a16:creationId xmlns:a16="http://schemas.microsoft.com/office/drawing/2014/main" id="{E9889769-C0D5-4327-ACD4-082791134D98}"/>
                </a:ext>
              </a:extLst>
            </p:cNvPr>
            <p:cNvPicPr>
              <a:picLocks noChangeAspect="1"/>
            </p:cNvPicPr>
            <p:nvPr/>
          </p:nvPicPr>
          <p:blipFill rotWithShape="1">
            <a:blip r:embed="rId4"/>
            <a:srcRect r="49864" b="11305"/>
            <a:stretch/>
          </p:blipFill>
          <p:spPr bwMode="auto">
            <a:xfrm>
              <a:off x="95694" y="3689708"/>
              <a:ext cx="3622433" cy="2756842"/>
            </a:xfrm>
            <a:prstGeom prst="rect">
              <a:avLst/>
            </a:prstGeom>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F5923C47-E077-4D1A-8F77-F1EE1B241A33}"/>
                </a:ext>
              </a:extLst>
            </p:cNvPr>
            <p:cNvSpPr txBox="1"/>
            <p:nvPr/>
          </p:nvSpPr>
          <p:spPr>
            <a:xfrm>
              <a:off x="2549666" y="4552158"/>
              <a:ext cx="1168461" cy="738664"/>
            </a:xfrm>
            <a:prstGeom prst="rect">
              <a:avLst/>
            </a:prstGeom>
            <a:solidFill>
              <a:schemeClr val="bg1"/>
            </a:solidFill>
            <a:ln w="19050">
              <a:solidFill>
                <a:schemeClr val="accent4">
                  <a:lumMod val="60000"/>
                  <a:lumOff val="40000"/>
                </a:schemeClr>
              </a:solidFill>
            </a:ln>
          </p:spPr>
          <p:txBody>
            <a:bodyPr wrap="none" rtlCol="0">
              <a:spAutoFit/>
            </a:bodyPr>
            <a:lstStyle/>
            <a:p>
              <a:pPr algn="ctr"/>
              <a:r>
                <a:rPr lang="en-US" sz="1400" dirty="0"/>
                <a:t>53% staff</a:t>
              </a:r>
            </a:p>
            <a:p>
              <a:pPr algn="ctr"/>
              <a:r>
                <a:rPr lang="en-US" sz="1400" dirty="0"/>
                <a:t>26% students</a:t>
              </a:r>
            </a:p>
            <a:p>
              <a:pPr algn="ctr"/>
              <a:r>
                <a:rPr lang="en-US" sz="1400" dirty="0"/>
                <a:t>agree</a:t>
              </a:r>
              <a:endParaRPr lang="en-GB" sz="1400" dirty="0"/>
            </a:p>
          </p:txBody>
        </p:sp>
      </p:grpSp>
      <p:grpSp>
        <p:nvGrpSpPr>
          <p:cNvPr id="21" name="Group 20">
            <a:extLst>
              <a:ext uri="{FF2B5EF4-FFF2-40B4-BE49-F238E27FC236}">
                <a16:creationId xmlns:a16="http://schemas.microsoft.com/office/drawing/2014/main" id="{52C3DF4A-8417-46E2-9694-609FF7FAD71C}"/>
              </a:ext>
            </a:extLst>
          </p:cNvPr>
          <p:cNvGrpSpPr/>
          <p:nvPr/>
        </p:nvGrpSpPr>
        <p:grpSpPr>
          <a:xfrm>
            <a:off x="4781550" y="3608279"/>
            <a:ext cx="3946440" cy="3140645"/>
            <a:chOff x="4781550" y="3608279"/>
            <a:chExt cx="3946440" cy="3140645"/>
          </a:xfrm>
        </p:grpSpPr>
        <p:pic>
          <p:nvPicPr>
            <p:cNvPr id="4" name="Picture 3" descr="Chart, bar chart&#10;&#10;Description automatically generated">
              <a:extLst>
                <a:ext uri="{FF2B5EF4-FFF2-40B4-BE49-F238E27FC236}">
                  <a16:creationId xmlns:a16="http://schemas.microsoft.com/office/drawing/2014/main" id="{30F7C23A-F2C2-4AB9-81AB-893FC2103CCF}"/>
                </a:ext>
              </a:extLst>
            </p:cNvPr>
            <p:cNvPicPr>
              <a:picLocks noChangeAspect="1"/>
            </p:cNvPicPr>
            <p:nvPr/>
          </p:nvPicPr>
          <p:blipFill rotWithShape="1">
            <a:blip r:embed="rId5"/>
            <a:srcRect r="51538" b="10343"/>
            <a:stretch/>
          </p:blipFill>
          <p:spPr bwMode="auto">
            <a:xfrm>
              <a:off x="4781550" y="3608279"/>
              <a:ext cx="3946440" cy="3140645"/>
            </a:xfrm>
            <a:prstGeom prst="rect">
              <a:avLst/>
            </a:prstGeom>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157FE5FD-1BB5-4A73-91C7-F004BFCF2D1A}"/>
                </a:ext>
              </a:extLst>
            </p:cNvPr>
            <p:cNvSpPr txBox="1"/>
            <p:nvPr/>
          </p:nvSpPr>
          <p:spPr>
            <a:xfrm>
              <a:off x="7484120" y="4481399"/>
              <a:ext cx="1168461" cy="738664"/>
            </a:xfrm>
            <a:prstGeom prst="rect">
              <a:avLst/>
            </a:prstGeom>
            <a:solidFill>
              <a:schemeClr val="bg1"/>
            </a:solidFill>
            <a:ln w="19050">
              <a:solidFill>
                <a:schemeClr val="accent4">
                  <a:lumMod val="60000"/>
                  <a:lumOff val="40000"/>
                </a:schemeClr>
              </a:solidFill>
            </a:ln>
          </p:spPr>
          <p:txBody>
            <a:bodyPr wrap="none" rtlCol="0">
              <a:spAutoFit/>
            </a:bodyPr>
            <a:lstStyle/>
            <a:p>
              <a:pPr algn="ctr"/>
              <a:r>
                <a:rPr lang="en-US" sz="1400" dirty="0"/>
                <a:t>43% staff</a:t>
              </a:r>
            </a:p>
            <a:p>
              <a:pPr algn="ctr"/>
              <a:r>
                <a:rPr lang="en-US" sz="1400" dirty="0"/>
                <a:t>26% students</a:t>
              </a:r>
            </a:p>
            <a:p>
              <a:pPr algn="ctr"/>
              <a:r>
                <a:rPr lang="en-US" sz="1400" dirty="0"/>
                <a:t>agree</a:t>
              </a:r>
              <a:endParaRPr lang="en-GB" sz="1400" dirty="0"/>
            </a:p>
          </p:txBody>
        </p:sp>
      </p:grpSp>
      <p:cxnSp>
        <p:nvCxnSpPr>
          <p:cNvPr id="25" name="Straight Connector 24">
            <a:extLst>
              <a:ext uri="{FF2B5EF4-FFF2-40B4-BE49-F238E27FC236}">
                <a16:creationId xmlns:a16="http://schemas.microsoft.com/office/drawing/2014/main" id="{C9A2004A-E754-473C-8AE5-5FD9823668BA}"/>
              </a:ext>
            </a:extLst>
          </p:cNvPr>
          <p:cNvCxnSpPr/>
          <p:nvPr/>
        </p:nvCxnSpPr>
        <p:spPr>
          <a:xfrm>
            <a:off x="6560195" y="2166128"/>
            <a:ext cx="1143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6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9.png"/></Relationships>
</file>

<file path=ppt/webextensions/webextension1.xml><?xml version="1.0" encoding="utf-8"?>
<we:webextension xmlns:we="http://schemas.microsoft.com/office/webextensions/webextension/2010/11" id="{BB03E927-F66F-4DDF-A70C-54B7F694A7D2}">
  <we:reference id="wa104218073" version="2.1.0.0" store="en-US" storeType="OMEX"/>
  <we:alternateReferences>
    <we:reference id="WA104218073" version="2.1.0.0" store="WA104218073" storeType="OMEX"/>
  </we:alternateReferences>
  <we:properties>
    <we:property name="appSlideData" value="{&quot;slideId&quot;:287,&quot;confidenceLevel&quot;:2}"/>
    <we:property name="url" value="&quot;multiple_choice_poll/uToyVF6tOkQn3qeWO1iRj&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Office Theme</Template>
  <TotalTime>0</TotalTime>
  <Words>587</Words>
  <Application>Microsoft Office PowerPoint</Application>
  <PresentationFormat>On-screen Show (4:3)</PresentationFormat>
  <Paragraphs>85</Paragraphs>
  <Slides>15</Slides>
  <Notes>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FS Maja</vt:lpstr>
      <vt:lpstr>Roboto</vt:lpstr>
      <vt:lpstr>Symbol</vt:lpstr>
      <vt:lpstr>Office Theme</vt:lpstr>
      <vt:lpstr>Amplifying our students' voice:  the co-production of undergraduate field courses (residential and non-residential) to address DEI  Martina Quaggiotto Alison Young Jo Clarke</vt:lpstr>
      <vt:lpstr>Diversity, Equity and Inclusion in environmental science </vt:lpstr>
      <vt:lpstr>Diversity, Equity and Inclusion in environmental science </vt:lpstr>
      <vt:lpstr>Aims</vt:lpstr>
      <vt:lpstr>Methods</vt:lpstr>
      <vt:lpstr>PowerPoint Presentation</vt:lpstr>
      <vt:lpstr>Barriers</vt:lpstr>
      <vt:lpstr>PowerPoint Presentation</vt:lpstr>
      <vt:lpstr>PowerPoint Presentation</vt:lpstr>
      <vt:lpstr>PowerPoint Presentation</vt:lpstr>
      <vt:lpstr>Different perspectives</vt:lpstr>
      <vt:lpstr>Solutions</vt:lpstr>
      <vt:lpstr>Next steps</vt:lpstr>
      <vt:lpstr>Thank you for your attention!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Young</dc:creator>
  <cp:lastModifiedBy>Martina Quaggiotto</cp:lastModifiedBy>
  <cp:revision>2</cp:revision>
  <dcterms:created xsi:type="dcterms:W3CDTF">2022-03-23T13:41:35Z</dcterms:created>
  <dcterms:modified xsi:type="dcterms:W3CDTF">2022-03-28T21:38:56Z</dcterms:modified>
</cp:coreProperties>
</file>