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22" r:id="rId3"/>
    <p:sldId id="319" r:id="rId4"/>
    <p:sldId id="491" r:id="rId5"/>
    <p:sldId id="318" r:id="rId6"/>
    <p:sldId id="275" r:id="rId7"/>
    <p:sldId id="514" r:id="rId8"/>
    <p:sldId id="516" r:id="rId9"/>
    <p:sldId id="320" r:id="rId10"/>
    <p:sldId id="321" r:id="rId11"/>
    <p:sldId id="324" r:id="rId12"/>
    <p:sldId id="512" r:id="rId13"/>
    <p:sldId id="323" r:id="rId14"/>
    <p:sldId id="513" r:id="rId15"/>
    <p:sldId id="325" r:id="rId16"/>
    <p:sldId id="326" r:id="rId17"/>
    <p:sldId id="509" r:id="rId18"/>
    <p:sldId id="51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Dunn" initials="SD" lastIdx="1" clrIdx="0">
    <p:extLst>
      <p:ext uri="{19B8F6BF-5375-455C-9EA6-DF929625EA0E}">
        <p15:presenceInfo xmlns:p15="http://schemas.microsoft.com/office/powerpoint/2012/main" userId="S::Stephen.Dunn@glasgow.ac.uk::63c10851-6043-4e66-a191-9bbe44749b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47" autoAdjust="0"/>
  </p:normalViewPr>
  <p:slideViewPr>
    <p:cSldViewPr snapToGrid="0">
      <p:cViewPr varScale="1">
        <p:scale>
          <a:sx n="100" d="100"/>
          <a:sy n="100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BDS2 Students Poll</a:t>
            </a:r>
          </a:p>
        </c:rich>
      </c:tx>
      <c:layout>
        <c:manualLayout>
          <c:xMode val="edge"/>
          <c:yMode val="edge"/>
          <c:x val="0.2286382902309089"/>
          <c:y val="3.410804551499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845876409629327"/>
          <c:y val="0.15399782550019539"/>
          <c:w val="0.6237759301011977"/>
          <c:h val="0.7346655912038840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BDS2 Students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explosion val="6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D5-4BB8-8408-75379E0A41C7}"/>
              </c:ext>
            </c:extLst>
          </c:dPt>
          <c:dPt>
            <c:idx val="1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AD5-4BB8-8408-75379E0A41C7}"/>
              </c:ext>
            </c:extLst>
          </c:dPt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9.3000000000000007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5-4BB8-8408-75379E0A4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2464576961556986E-2"/>
          <c:y val="0.90204187232579713"/>
          <c:w val="0.88491867881948905"/>
          <c:h val="7.8061767790456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506B6-BAC0-4EF3-9E9D-D07B127D8C47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80FDA-DF12-4F27-9B74-DFCCF2703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01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02F00-C535-204F-B4B5-528FB2DC4F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8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Harry</a:t>
            </a:r>
          </a:p>
          <a:p>
            <a:r>
              <a:rPr lang="en-GB" dirty="0"/>
              <a:t>North America, digital dentistry,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018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Stephen</a:t>
            </a:r>
          </a:p>
          <a:p>
            <a:r>
              <a:rPr lang="en-GB" dirty="0"/>
              <a:t>CAD/CAM research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6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Stephen</a:t>
            </a:r>
          </a:p>
          <a:p>
            <a:r>
              <a:rPr lang="en-US" dirty="0"/>
              <a:t>Student 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02F00-C535-204F-B4B5-528FB2DC4F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87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50/50</a:t>
            </a:r>
          </a:p>
          <a:p>
            <a:r>
              <a:rPr lang="en-GB" dirty="0"/>
              <a:t>Digital versus Analogue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23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50/50 </a:t>
            </a:r>
          </a:p>
          <a:p>
            <a:r>
              <a:rPr lang="en-GB" dirty="0"/>
              <a:t>Showing again the quality of the CAD framework, visual understanding</a:t>
            </a:r>
          </a:p>
          <a:p>
            <a:r>
              <a:rPr lang="en-GB" dirty="0"/>
              <a:t>Lots of us haven’t seen this</a:t>
            </a:r>
          </a:p>
          <a:p>
            <a:r>
              <a:rPr lang="en-GB" dirty="0"/>
              <a:t>This digitally is way better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930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Harry </a:t>
            </a:r>
          </a:p>
          <a:p>
            <a:r>
              <a:rPr lang="en-GB" dirty="0"/>
              <a:t>Talk about 3D printing process </a:t>
            </a:r>
          </a:p>
          <a:p>
            <a:r>
              <a:rPr lang="en-GB" dirty="0"/>
              <a:t>Not that simple yet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15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50/50</a:t>
            </a:r>
          </a:p>
          <a:p>
            <a:r>
              <a:rPr lang="en-GB" dirty="0"/>
              <a:t>Different resins, actually got to manufacture frameworks</a:t>
            </a:r>
          </a:p>
          <a:p>
            <a:r>
              <a:rPr lang="en-GB" dirty="0"/>
              <a:t>Signpost and speculate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80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02F00-C535-204F-B4B5-528FB2DC4F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38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6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50/50</a:t>
            </a:r>
          </a:p>
          <a:p>
            <a:r>
              <a:rPr lang="en-GB" dirty="0"/>
              <a:t>Tell the story of how this partnership all came together	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4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50/50</a:t>
            </a:r>
          </a:p>
          <a:p>
            <a:r>
              <a:rPr lang="en-GB" dirty="0"/>
              <a:t>How its important to clinical dentists and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29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Stephen Slides – Clinical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6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Stephen slides</a:t>
            </a:r>
          </a:p>
          <a:p>
            <a:r>
              <a:rPr lang="en-GB" dirty="0"/>
              <a:t>Health and safety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95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Harry</a:t>
            </a:r>
          </a:p>
          <a:p>
            <a:r>
              <a:rPr lang="en-GB" dirty="0"/>
              <a:t>This is how we present our work etc</a:t>
            </a:r>
          </a:p>
          <a:p>
            <a:r>
              <a:rPr lang="en-GB" dirty="0"/>
              <a:t>Visually it’s a bit challenging, as it doesn’t look anything like a denture etc</a:t>
            </a:r>
          </a:p>
          <a:p>
            <a:r>
              <a:rPr lang="en-GB" dirty="0"/>
              <a:t>How I feel about the course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3856-8588-4B30-B7CA-CB61A4EB8D0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37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Harry</a:t>
            </a:r>
          </a:p>
          <a:p>
            <a:r>
              <a:rPr lang="en-GB" dirty="0"/>
              <a:t>how its better than conventional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9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Harry </a:t>
            </a:r>
          </a:p>
          <a:p>
            <a:r>
              <a:rPr lang="en-GB" dirty="0"/>
              <a:t>Digital Dentistry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92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Stephen</a:t>
            </a:r>
          </a:p>
          <a:p>
            <a:r>
              <a:rPr lang="en-GB" dirty="0"/>
              <a:t>CAD CAM and 3D printing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FDA-DF12-4F27-9B74-DFCCF27037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14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2780-6DB9-4914-8D29-375300561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2A5AD-BD1A-4832-BC28-5945EBDFF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051C-F0C2-4BE3-99AA-FA3C8F61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91741-1364-4626-A6A1-59CAB1DF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CE4C9-E4DC-46FA-8AF1-A7769F33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48C3-B5C1-4A07-9497-1E6D55F9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CFFB0-FFDF-42B8-9410-DB0A0E347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F635E-77AE-433B-AD69-068213F4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A7BE0-C95F-4586-8593-A1CA7DA42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D4EF-665D-4AC1-9A6D-F206700B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3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81BB76-8EF1-4651-8741-81B0FD1F6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3BB93-4350-4D02-94E0-7CDA7B602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AA3EC-0EA6-4F8F-93A7-98670716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DE75-41F8-4A34-A9E9-E956AC60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08E2F-7454-46F6-B5FA-AF0354DE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9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A3FE5F-792E-894C-96F2-B918CA1BC6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567" y="1705342"/>
            <a:ext cx="11100631" cy="474042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Body text Arial 24pt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4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753165" y="1604799"/>
            <a:ext cx="4958792" cy="495414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19402" y="1604800"/>
            <a:ext cx="4992556" cy="672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Title: Font size 24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402" y="2468896"/>
            <a:ext cx="4992556" cy="4128457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67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798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E60D-526B-491A-8C71-92300851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7D87B-3332-4298-8245-6917CAAC6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4D33A-478B-4591-BAAA-CC9AE9CD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025C6-6B8B-405E-A9C0-BC1973AD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08B7-FFBE-466F-8A04-CE2DBC43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28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70E7-E312-4926-BF3E-E6F1381B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7D007-DAAB-448C-9DB3-C3BDDDC2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66AE4-541C-4174-A2E3-7CB5C56F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2D730-5F4A-489A-9AFD-27DA0DEA4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09CB1-BE80-4985-BD4E-6B04D8D1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4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023D-8A5E-4DE6-B8D8-40BD730F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045C-0B00-49C7-B0A8-72B75E81A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F1DBC-F466-48A2-A0AE-CA0E0CD2B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AF8CE-66FE-4A6E-B4B0-C2F0C972F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81915-6E6B-4A09-ADDB-A85A1E1D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A55AF-85A8-4BBB-B6F1-D219893A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2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703DF-47A4-457B-9A64-AF88A3A2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F820E-7D7B-4CE2-B90D-FCDCD66FA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4A916-4479-49A3-B4F1-9B47F4750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1232E-55C5-455E-A7A3-9412B77F0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1C058-1C19-4FC6-B9D1-B00188141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0FE77-644B-4264-951B-09079050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D87DF-B1A0-4419-A45C-20FF53E3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60F584-F59E-4F22-BCDF-A6BF9D9D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05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3E5B-D2A9-4320-8C37-7C6D38F0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8FFB4-FC25-4280-A908-9CB8E3D5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0BC19-C580-4E5B-8476-CBFECB64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D5099-57A9-4CBA-854D-22F440B1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7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CD3FD-BED5-4037-BEFA-ACF2ABFB2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B2DAD-559B-4FE8-BE96-C94B0A41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45041-6B0B-4B6F-8A52-BB77196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0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FB25-B84A-45F1-A9EA-D91DED16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AC4A-126E-4641-83CB-EE099CBE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4096F-1241-480C-BB41-36DACD995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0FDAA-D9FF-470E-90DC-89BFA849E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2D8CE-5071-4961-B988-9FD9A87A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3F899-3293-4ADB-8B29-CCAF885A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0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C532-B567-4F5C-BAFE-459B19AD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AEA6A-581D-40C2-A408-E979DCD98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DD822-4232-4DCD-8084-7C0B3EA45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7792A-99F1-4681-BB6D-6791A74C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206A0-AB45-462B-94FE-40AC2B7D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E0720-6F0E-4952-8CDC-D27324E4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3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FC1B8-366C-4D50-9622-46491494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6646C-5EE6-46DB-AC59-5CD09C6A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56ECE-C56F-4611-8A24-10FFF6C4E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3164F-E8C4-4361-A198-CCD34AC5F1B5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AF9B4-18A9-4858-80AF-01BA6C53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14474-1388-4566-ACB3-A5DD6728A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9FA4-07C2-4565-812B-487C0DF3A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6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22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tower of the main building with the city in the backgrou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12192000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4357"/>
            <a:ext cx="2735627" cy="14962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A592FA-C535-124E-A8E7-844425B8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2" y="1259633"/>
            <a:ext cx="8822248" cy="15862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Inclusive exploration of CAD/CAM: A Staff/Student Partnership that aims to integrate the Digital Workflow into the Curriculum </a:t>
            </a:r>
            <a:br>
              <a:rPr lang="en-US" sz="3733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933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1CBF2-4E08-41CA-8404-E2F1DF7BF8BA}"/>
              </a:ext>
            </a:extLst>
          </p:cNvPr>
          <p:cNvSpPr txBox="1"/>
          <p:nvPr/>
        </p:nvSpPr>
        <p:spPr>
          <a:xfrm>
            <a:off x="167952" y="259159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Mr Stephen Dunn, Mr Harry Wheeler &amp; Mr Robert McKerlie</a:t>
            </a:r>
          </a:p>
        </p:txBody>
      </p:sp>
    </p:spTree>
    <p:extLst>
      <p:ext uri="{BB962C8B-B14F-4D97-AF65-F5344CB8AC3E}">
        <p14:creationId xmlns:p14="http://schemas.microsoft.com/office/powerpoint/2010/main" val="1754250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12363F-2516-48B3-8EC9-6D96E9409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1159458"/>
            <a:ext cx="7521616" cy="5698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BAEED-DE60-438A-B475-5570D8572305}"/>
              </a:ext>
            </a:extLst>
          </p:cNvPr>
          <p:cNvSpPr txBox="1"/>
          <p:nvPr/>
        </p:nvSpPr>
        <p:spPr>
          <a:xfrm>
            <a:off x="7596261" y="6550223"/>
            <a:ext cx="444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2022 3D Printing Applications Report,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Formlabs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CBBF6-0540-49AB-822C-2DB5F04A0F94}"/>
              </a:ext>
            </a:extLst>
          </p:cNvPr>
          <p:cNvSpPr txBox="1"/>
          <p:nvPr/>
        </p:nvSpPr>
        <p:spPr>
          <a:xfrm>
            <a:off x="214604" y="697793"/>
            <a:ext cx="515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Research Panel by Occupation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C273FCDB-7D59-4F00-8D14-8F35ED1B5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55" y="1159458"/>
            <a:ext cx="4241800" cy="3276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C021E6-BEAD-4FCE-9A1E-DB870FC74523}"/>
              </a:ext>
            </a:extLst>
          </p:cNvPr>
          <p:cNvSpPr txBox="1"/>
          <p:nvPr/>
        </p:nvSpPr>
        <p:spPr>
          <a:xfrm>
            <a:off x="7875555" y="694817"/>
            <a:ext cx="376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 Panel by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5D484-F01B-4ACE-9F67-0F41F10091B8}"/>
              </a:ext>
            </a:extLst>
          </p:cNvPr>
          <p:cNvSpPr txBox="1"/>
          <p:nvPr/>
        </p:nvSpPr>
        <p:spPr>
          <a:xfrm>
            <a:off x="7596262" y="4434111"/>
            <a:ext cx="2070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72% of 400 respondents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currently use 3D printing, while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28% of respondents do not.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4ACA4C5-9D65-4362-89F3-9A600EBBD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99" y="4439034"/>
            <a:ext cx="2344843" cy="17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828F78F-38F4-4997-8DCC-869DEE19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5" r="-3" b="13622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 descr="A picture containing indoor, weapon&#10;&#10;Description automatically generated">
            <a:extLst>
              <a:ext uri="{FF2B5EF4-FFF2-40B4-BE49-F238E27FC236}">
                <a16:creationId xmlns:a16="http://schemas.microsoft.com/office/drawing/2014/main" id="{C141B6DB-E314-4C82-AACE-3CF47DD43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0" r="-3" b="1359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5E45719-AC63-4391-858E-0D40EDE2B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1" b="2981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EB4D006-C8C0-4C0E-963F-94F7B6159B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3" r="1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099330-6CD0-461A-87DC-5D7ECD0EE849}"/>
              </a:ext>
            </a:extLst>
          </p:cNvPr>
          <p:cNvSpPr/>
          <p:nvPr/>
        </p:nvSpPr>
        <p:spPr>
          <a:xfrm>
            <a:off x="467082" y="475861"/>
            <a:ext cx="11364685" cy="6167535"/>
          </a:xfrm>
          <a:prstGeom prst="roundRect">
            <a:avLst/>
          </a:prstGeom>
          <a:solidFill>
            <a:schemeClr val="lt1">
              <a:alpha val="89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4C262-2F1B-4593-9AF0-DBE42A4EBA97}"/>
              </a:ext>
            </a:extLst>
          </p:cNvPr>
          <p:cNvSpPr txBox="1"/>
          <p:nvPr/>
        </p:nvSpPr>
        <p:spPr>
          <a:xfrm>
            <a:off x="1203649" y="867747"/>
            <a:ext cx="101237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“Computer-Aided </a:t>
            </a:r>
            <a:r>
              <a:rPr lang="en-GB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GB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esign and Computer-Aided </a:t>
            </a:r>
            <a:r>
              <a:rPr lang="en-GB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GB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anufacturing (CAD/CAM) is an important and irreplaceable technology in contemporary dentistry” </a:t>
            </a: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Maltar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(2018)</a:t>
            </a: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en-GB" sz="2400" dirty="0">
              <a:latin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“There is no doubt that a digital revolution in dentistry has arrived with the advanced development of digital workflow, including CAD/CAM”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Neville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(2020)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“Dental educators must also stay current with emerging technologies as they are developed and implemented in order to provide the most comprehensive education to their students”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Brownstein 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(2015)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“Digital dentistry, including CAD/CAM dentistry, is perhaps the most disruptive innovation in dentistry to date”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Bencharit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759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uates throw their scrolls into the air after graduating">
            <a:extLst>
              <a:ext uri="{FF2B5EF4-FFF2-40B4-BE49-F238E27FC236}">
                <a16:creationId xmlns:a16="http://schemas.microsoft.com/office/drawing/2014/main" id="{EA013C8A-8BA2-E547-AF9B-3F8665B19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8572" y="1436914"/>
            <a:ext cx="10275619" cy="528112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8AA7618-F50B-4799-92F3-4D1542A78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871612"/>
              </p:ext>
            </p:extLst>
          </p:nvPr>
        </p:nvGraphicFramePr>
        <p:xfrm>
          <a:off x="5458407" y="1587396"/>
          <a:ext cx="5262465" cy="4468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C6BF83-E7AF-4C41-9F99-1B23F2978EED}"/>
              </a:ext>
            </a:extLst>
          </p:cNvPr>
          <p:cNvSpPr txBox="1"/>
          <p:nvPr/>
        </p:nvSpPr>
        <p:spPr>
          <a:xfrm>
            <a:off x="8332236" y="6224692"/>
            <a:ext cx="277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BDS2 In-Class Poll (2022).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82721-4754-4688-A04B-55902700C5C2}"/>
              </a:ext>
            </a:extLst>
          </p:cNvPr>
          <p:cNvSpPr txBox="1"/>
          <p:nvPr/>
        </p:nvSpPr>
        <p:spPr>
          <a:xfrm>
            <a:off x="1284517" y="2062064"/>
            <a:ext cx="42578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64 BDS2 Students were asked if they had any understanding of the Digital Workflow in Dentistry prior to their Digital Design Session, February 2022. 93% said </a:t>
            </a:r>
            <a:r>
              <a:rPr lang="en-GB" sz="3200" b="1" dirty="0">
                <a:solidFill>
                  <a:srgbClr val="0070C0"/>
                </a:solidFill>
              </a:rPr>
              <a:t>No</a:t>
            </a:r>
            <a:r>
              <a:rPr lang="en-GB" sz="3200" dirty="0"/>
              <a:t>, while 7% said </a:t>
            </a:r>
            <a:r>
              <a:rPr lang="en-GB" sz="3200" b="1" dirty="0">
                <a:solidFill>
                  <a:srgbClr val="FF0000"/>
                </a:solidFill>
              </a:rPr>
              <a:t>Yes</a:t>
            </a:r>
            <a:r>
              <a:rPr lang="en-GB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3955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0F6B676-B146-4D5E-90E5-D65A72CA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2623A025-DB3C-4E81-A76F-A0006C48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yellow&#10;&#10;Description automatically generated">
            <a:extLst>
              <a:ext uri="{FF2B5EF4-FFF2-40B4-BE49-F238E27FC236}">
                <a16:creationId xmlns:a16="http://schemas.microsoft.com/office/drawing/2014/main" id="{9055668C-FF7E-4F97-986D-4AA0789CC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r="-2" b="24848"/>
          <a:stretch/>
        </p:blipFill>
        <p:spPr>
          <a:xfrm>
            <a:off x="641277" y="643466"/>
            <a:ext cx="3426471" cy="1746504"/>
          </a:xfrm>
          <a:prstGeom prst="rect">
            <a:avLst/>
          </a:prstGeom>
        </p:spPr>
      </p:pic>
      <p:pic>
        <p:nvPicPr>
          <p:cNvPr id="15" name="Picture 14" descr="A picture containing key&#10;&#10;Description automatically generated">
            <a:extLst>
              <a:ext uri="{FF2B5EF4-FFF2-40B4-BE49-F238E27FC236}">
                <a16:creationId xmlns:a16="http://schemas.microsoft.com/office/drawing/2014/main" id="{23C2C237-22B8-4570-BBC6-6F5C8D1E9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9" r="-2" b="25034"/>
          <a:stretch/>
        </p:blipFill>
        <p:spPr>
          <a:xfrm>
            <a:off x="641276" y="2557250"/>
            <a:ext cx="3426471" cy="174650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B7E9CD-3960-44CA-A099-A6AAA56C2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r="6" b="6"/>
          <a:stretch/>
        </p:blipFill>
        <p:spPr>
          <a:xfrm>
            <a:off x="643467" y="4468029"/>
            <a:ext cx="3424601" cy="1746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44F77-4FBF-422B-9605-DE67DBFF44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" b="3459"/>
          <a:stretch/>
        </p:blipFill>
        <p:spPr>
          <a:xfrm>
            <a:off x="4227349" y="643467"/>
            <a:ext cx="73211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9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ack and white drawing of a bee&#10;&#10;Description automatically generated with low confidence">
            <a:extLst>
              <a:ext uri="{FF2B5EF4-FFF2-40B4-BE49-F238E27FC236}">
                <a16:creationId xmlns:a16="http://schemas.microsoft.com/office/drawing/2014/main" id="{17C536A8-BF59-4551-BE21-1805D239E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81" y="2127500"/>
            <a:ext cx="3517119" cy="315661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indoor, weapon&#10;&#10;Description automatically generated">
            <a:extLst>
              <a:ext uri="{FF2B5EF4-FFF2-40B4-BE49-F238E27FC236}">
                <a16:creationId xmlns:a16="http://schemas.microsoft.com/office/drawing/2014/main" id="{0D5740F6-7C9D-448A-BE8C-49E5D43D7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r="8785" b="3"/>
          <a:stretch/>
        </p:blipFill>
        <p:spPr>
          <a:xfrm>
            <a:off x="4337440" y="1573887"/>
            <a:ext cx="3517120" cy="3517132"/>
          </a:xfrm>
          <a:prstGeom prst="rect">
            <a:avLst/>
          </a:prstGeom>
        </p:spPr>
      </p:pic>
      <p:pic>
        <p:nvPicPr>
          <p:cNvPr id="30" name="Picture 2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7B46E11-8651-4796-8A2E-397E4AC54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1" y="1810286"/>
            <a:ext cx="3517118" cy="28884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6D75EA-D987-44D1-9F8E-11244B99BC7E}"/>
              </a:ext>
            </a:extLst>
          </p:cNvPr>
          <p:cNvSpPr txBox="1"/>
          <p:nvPr/>
        </p:nvSpPr>
        <p:spPr>
          <a:xfrm>
            <a:off x="335281" y="5570376"/>
            <a:ext cx="343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 Dimensional Framework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AC7BBB-2D0F-4A5B-85E2-0B21E5D304A0}"/>
              </a:ext>
            </a:extLst>
          </p:cNvPr>
          <p:cNvSpPr txBox="1"/>
          <p:nvPr/>
        </p:nvSpPr>
        <p:spPr>
          <a:xfrm>
            <a:off x="4672821" y="5570376"/>
            <a:ext cx="310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CAD Framework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7EE902-CACD-44DB-8DA6-20D95BBB1090}"/>
              </a:ext>
            </a:extLst>
          </p:cNvPr>
          <p:cNvSpPr txBox="1"/>
          <p:nvPr/>
        </p:nvSpPr>
        <p:spPr>
          <a:xfrm>
            <a:off x="8491378" y="5570376"/>
            <a:ext cx="351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Cobalt Chrome Framework</a:t>
            </a:r>
          </a:p>
        </p:txBody>
      </p:sp>
      <p:pic>
        <p:nvPicPr>
          <p:cNvPr id="40" name="Picture 3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FD9E16A-E37F-4FA4-9ECA-1F6DDED4F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74" y="121298"/>
            <a:ext cx="3961851" cy="15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0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building, open, cage&#10;&#10;Description automatically generated">
            <a:extLst>
              <a:ext uri="{FF2B5EF4-FFF2-40B4-BE49-F238E27FC236}">
                <a16:creationId xmlns:a16="http://schemas.microsoft.com/office/drawing/2014/main" id="{3DD46B06-9BC4-4EFC-98F3-06A2AE74E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r="13416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7" name="Picture 6" descr="A picture containing text, person, indoor, kitchen appliance&#10;&#10;Description automatically generated">
            <a:extLst>
              <a:ext uri="{FF2B5EF4-FFF2-40B4-BE49-F238E27FC236}">
                <a16:creationId xmlns:a16="http://schemas.microsoft.com/office/drawing/2014/main" id="{FA762B67-4598-4A47-B748-2FB743FCE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r="29714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Picture 4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EAF61E74-A417-4C0D-998A-2AD31485E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r="-2" b="-2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food, dish, sushi, dessert&#10;&#10;Description automatically generated">
            <a:extLst>
              <a:ext uri="{FF2B5EF4-FFF2-40B4-BE49-F238E27FC236}">
                <a16:creationId xmlns:a16="http://schemas.microsoft.com/office/drawing/2014/main" id="{864CB95F-DE09-4C2B-B7E4-61159BA85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11401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Picture 4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F4DAD6E0-36A1-4BB9-A2BC-F68A2EC4E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4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AA082C-CCD3-414F-B648-5F9075F34C47}"/>
              </a:ext>
            </a:extLst>
          </p:cNvPr>
          <p:cNvSpPr txBox="1"/>
          <p:nvPr/>
        </p:nvSpPr>
        <p:spPr>
          <a:xfrm>
            <a:off x="5122506" y="602699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2060"/>
                </a:solidFill>
                <a:latin typeface="DaunPenh" panose="020B0604020202020204" pitchFamily="2" charset="0"/>
                <a:cs typeface="DaunPenh" panose="020B0604020202020204" pitchFamily="2" charset="0"/>
              </a:rPr>
              <a:t>3D Printed CAD/CAM Frameworks</a:t>
            </a:r>
          </a:p>
        </p:txBody>
      </p:sp>
    </p:spTree>
    <p:extLst>
      <p:ext uri="{BB962C8B-B14F-4D97-AF65-F5344CB8AC3E}">
        <p14:creationId xmlns:p14="http://schemas.microsoft.com/office/powerpoint/2010/main" val="2493169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Cloisters as seen from the East Quadrangle">
            <a:extLst>
              <a:ext uri="{FF2B5EF4-FFF2-40B4-BE49-F238E27FC236}">
                <a16:creationId xmlns:a16="http://schemas.microsoft.com/office/drawing/2014/main" id="{098C3113-F4C1-E448-9DA9-DDB0A7A81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67466" y="2171700"/>
            <a:ext cx="10419660" cy="432435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“Dentistry is continually changing, and we are seeing a move to the digital environment”.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i="1" dirty="0">
              <a:solidFill>
                <a:schemeClr val="tx2">
                  <a:lumMod val="50000"/>
                </a:scheme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“We continue to evolve our curriculum to reflect this shift”.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i="1" dirty="0">
              <a:solidFill>
                <a:schemeClr val="tx2">
                  <a:lumMod val="50000"/>
                </a:scheme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“If we are to avoid being left behind, we need further investment in Digital Dentistry”.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i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91A3D-3BB3-4C87-8013-4B1464AB10A7}"/>
              </a:ext>
            </a:extLst>
          </p:cNvPr>
          <p:cNvSpPr txBox="1"/>
          <p:nvPr/>
        </p:nvSpPr>
        <p:spPr>
          <a:xfrm>
            <a:off x="3771900" y="5788164"/>
            <a:ext cx="741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University of Glasgow Dental School, Periodic Subject Review (BDS), Reflective Analysis Report. February (2022).</a:t>
            </a:r>
          </a:p>
        </p:txBody>
      </p:sp>
    </p:spTree>
    <p:extLst>
      <p:ext uri="{BB962C8B-B14F-4D97-AF65-F5344CB8AC3E}">
        <p14:creationId xmlns:p14="http://schemas.microsoft.com/office/powerpoint/2010/main" val="2069854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981550-9A71-4CE1-948D-B39823B1DF87}"/>
              </a:ext>
            </a:extLst>
          </p:cNvPr>
          <p:cNvSpPr txBox="1"/>
          <p:nvPr/>
        </p:nvSpPr>
        <p:spPr>
          <a:xfrm>
            <a:off x="307910" y="167951"/>
            <a:ext cx="11793894" cy="627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References: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chemeClr val="accent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Almufleh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B.,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Emami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E.,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Alesawy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Rodan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R., Morris, M.,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Umebayashi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M., &amp; Tamimi, F. (2020). Patient‐Reported Outcomes of Metal and Acrylic Resin Removable Partial Dentures: A Systematic Review and Meta‐Analysis. Journal of Prosthodontics, 29(5), 378-386.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Bencharit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S., Clark, W. A., Stoner, L. O., Chiang, G., &amp;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Sulaiman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T. A. (2021). Recent Advancements in CAD/CAM Same-Day Dentistry in Practice and Education.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Brownstein, S. A., Murad, A., &amp; Hunt, R. J. (2015). Implementation of new technologies in US dental school curricula. Journal of dental education, 79(3), 259-264.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Formlabs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(2022). A report exploring the past, present and future trends of 3D printing’s role in manufacturing. The 2022 3D Printing Applications Report. Available at: https://formlabs.com/3d-printing-applications-report-2022/?utm_source=direct&amp;utm_medium=email&amp;utm_campaign=whitepaper-email-announcement-feb-22-na&amp;mkt_tok=MDYwLVVJRy01MDQAAAGClopBMMv7mIaOhBbO1Ik2_SLZZR_dkOBe0askG3CgNC90wnVDlePHIhSdzU--Q9gUdjklWpZl_x7CbvtJT_kYdCjIOUdM5CIM7AfgqkIpMf9nE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Loch, C., Brunton, P. A., Rahim, Z. A., Liew, L., Lynch, C. D., Wilson, N., ... &amp;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Jum’ah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A. A. (2020). The teaching of removable partial dentures in dental schools in Oceania. Journal of Dentistry, 95, 103309.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Lynch, C. D., &amp; Allen, P. F. (2007). The teaching of removable partial dentures in Ireland and the United Kingdom. British Dental Journal, 203(8), E17-E17.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Maltar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M.,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Miloš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L.,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Milardović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S.,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Kovačić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I.,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Peršić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S.,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Juroš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I. and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Kranjčić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J., 2018. Attitudes of the students from the School of Dental Medicine in Zagreb towards CAD/CAM. Acta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Stomatologica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Croatica</a:t>
            </a:r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52(4), p.322.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Neville, P. and van der Zande, M.M., 2020. Dentistry, e-health and digitalisation: A critical narrative review of the dental literature on digital technologies with insights from health and technology studies. Community Dent. Health, 37, pp.51-58.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0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University at sunset">
            <a:extLst>
              <a:ext uri="{FF2B5EF4-FFF2-40B4-BE49-F238E27FC236}">
                <a16:creationId xmlns:a16="http://schemas.microsoft.com/office/drawing/2014/main" id="{778F38A2-01CF-7145-BA22-B7FAA6519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E8D2E6-CE5E-9344-8A5F-03E8D2B1A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85228" y="5699322"/>
            <a:ext cx="3413095" cy="854153"/>
            <a:chOff x="5652120" y="4237877"/>
            <a:chExt cx="3413095" cy="8541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453A2-AEE0-5240-8453-87A32EE76A19}"/>
                </a:ext>
              </a:extLst>
            </p:cNvPr>
            <p:cNvSpPr txBox="1"/>
            <p:nvPr/>
          </p:nvSpPr>
          <p:spPr>
            <a:xfrm>
              <a:off x="5652120" y="4237877"/>
              <a:ext cx="3413095" cy="461665"/>
            </a:xfrm>
            <a:prstGeom prst="rect">
              <a:avLst/>
            </a:prstGeom>
            <a:noFill/>
            <a:effectLst>
              <a:outerShdw blurRad="1270000" dist="50800" dir="5400000" sx="200000" sy="2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UofGWorldChangers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DFC026-C260-A146-90D3-068313FC637F}"/>
                </a:ext>
              </a:extLst>
            </p:cNvPr>
            <p:cNvSpPr txBox="1"/>
            <p:nvPr/>
          </p:nvSpPr>
          <p:spPr>
            <a:xfrm>
              <a:off x="6365423" y="4630365"/>
              <a:ext cx="2699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@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UofGlasgow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0452A7-409E-2B4B-BDEB-4830E7E43CE4}"/>
                </a:ext>
              </a:extLst>
            </p:cNvPr>
            <p:cNvGrpSpPr/>
            <p:nvPr/>
          </p:nvGrpSpPr>
          <p:grpSpPr>
            <a:xfrm>
              <a:off x="5868144" y="4759697"/>
              <a:ext cx="870873" cy="246401"/>
              <a:chOff x="-704667" y="465075"/>
              <a:chExt cx="718929" cy="20341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19679AC-163D-0141-A7B2-1701C1A60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68635" y="466885"/>
                <a:ext cx="242653" cy="2016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3BD8E9D-7401-184D-B897-73F772A32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7338" y="466885"/>
                <a:ext cx="201600" cy="2016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CB68A71-5BDD-A040-A021-252AE28C2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704667" y="465075"/>
                <a:ext cx="197388" cy="19738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C03AA1-5E47-2841-A2C0-74489FA31D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700" y="1798637"/>
            <a:ext cx="7737528" cy="2100263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 for listening </a:t>
            </a:r>
          </a:p>
        </p:txBody>
      </p:sp>
    </p:spTree>
    <p:extLst>
      <p:ext uri="{BB962C8B-B14F-4D97-AF65-F5344CB8AC3E}">
        <p14:creationId xmlns:p14="http://schemas.microsoft.com/office/powerpoint/2010/main" val="300637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728854-F985-4FD0-A4B0-CF754D8FB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7" b="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7E3CEE4-00C2-40F2-B03C-88778615C4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r="7" b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2" descr="A picture containing text, indoor, wall, electronics&#10;&#10;Description automatically generated">
            <a:extLst>
              <a:ext uri="{FF2B5EF4-FFF2-40B4-BE49-F238E27FC236}">
                <a16:creationId xmlns:a16="http://schemas.microsoft.com/office/drawing/2014/main" id="{EA28BC6B-1E41-4303-97BD-3A06E9DF9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r="5212" b="-1"/>
          <a:stretch/>
        </p:blipFill>
        <p:spPr>
          <a:xfrm>
            <a:off x="4820751" y="643467"/>
            <a:ext cx="673590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0F203-A8CE-4DD3-A21D-BDAF7C3F593F}"/>
              </a:ext>
            </a:extLst>
          </p:cNvPr>
          <p:cNvSpPr txBox="1"/>
          <p:nvPr/>
        </p:nvSpPr>
        <p:spPr>
          <a:xfrm>
            <a:off x="2104741" y="6375398"/>
            <a:ext cx="945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Yu Mincho Demibold" panose="02020600000000000000" pitchFamily="18" charset="-128"/>
                <a:ea typeface="Yu Mincho Demibold" panose="02020600000000000000" pitchFamily="18" charset="-128"/>
                <a:cs typeface="David" panose="020E0502060401010101" pitchFamily="34" charset="-79"/>
              </a:rPr>
              <a:t>Pre-Clinical Skills Prosthodontic CAD/CAM Suite</a:t>
            </a:r>
          </a:p>
        </p:txBody>
      </p:sp>
    </p:spTree>
    <p:extLst>
      <p:ext uri="{BB962C8B-B14F-4D97-AF65-F5344CB8AC3E}">
        <p14:creationId xmlns:p14="http://schemas.microsoft.com/office/powerpoint/2010/main" val="3816561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person, mollusk, invertebrate, conch&#10;&#10;Description automatically generated">
            <a:extLst>
              <a:ext uri="{FF2B5EF4-FFF2-40B4-BE49-F238E27FC236}">
                <a16:creationId xmlns:a16="http://schemas.microsoft.com/office/drawing/2014/main" id="{E6127368-7225-4268-8CD5-7F287A424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1114425"/>
            <a:ext cx="2713038" cy="1884363"/>
          </a:xfrm>
          <a:prstGeom prst="rect">
            <a:avLst/>
          </a:prstGeom>
        </p:spPr>
      </p:pic>
      <p:pic>
        <p:nvPicPr>
          <p:cNvPr id="7" name="Picture 6" descr="A picture containing weapon&#10;&#10;Description automatically generated">
            <a:extLst>
              <a:ext uri="{FF2B5EF4-FFF2-40B4-BE49-F238E27FC236}">
                <a16:creationId xmlns:a16="http://schemas.microsoft.com/office/drawing/2014/main" id="{0B04897B-8F4E-403A-94C0-383B9CF95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3054350"/>
            <a:ext cx="2713038" cy="2689225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3A536951-66E6-4E60-B2FD-4A51C09A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1114425"/>
            <a:ext cx="2138363" cy="1295400"/>
          </a:xfrm>
          <a:prstGeom prst="rect">
            <a:avLst/>
          </a:prstGeom>
        </p:spPr>
      </p:pic>
      <p:pic>
        <p:nvPicPr>
          <p:cNvPr id="9" name="Picture 8" descr="A picture containing indoor, accessory&#10;&#10;Description automatically generated">
            <a:extLst>
              <a:ext uri="{FF2B5EF4-FFF2-40B4-BE49-F238E27FC236}">
                <a16:creationId xmlns:a16="http://schemas.microsoft.com/office/drawing/2014/main" id="{5CD3A1A2-C648-457E-B4F3-D5B929F16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1114425"/>
            <a:ext cx="1498600" cy="1295400"/>
          </a:xfrm>
          <a:prstGeom prst="rect">
            <a:avLst/>
          </a:prstGeom>
        </p:spPr>
      </p:pic>
      <p:pic>
        <p:nvPicPr>
          <p:cNvPr id="13" name="Picture 12" descr="A picture containing weapon&#10;&#10;Description automatically generated">
            <a:extLst>
              <a:ext uri="{FF2B5EF4-FFF2-40B4-BE49-F238E27FC236}">
                <a16:creationId xmlns:a16="http://schemas.microsoft.com/office/drawing/2014/main" id="{11377B30-9EB4-4D78-8D41-1CB49230A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2465388"/>
            <a:ext cx="3694113" cy="2043113"/>
          </a:xfrm>
          <a:prstGeom prst="rect">
            <a:avLst/>
          </a:prstGeom>
        </p:spPr>
      </p:pic>
      <p:pic>
        <p:nvPicPr>
          <p:cNvPr id="17" name="Picture 16" descr="A picture containing indoor, plate, food, dessert&#10;&#10;Description automatically generated">
            <a:extLst>
              <a:ext uri="{FF2B5EF4-FFF2-40B4-BE49-F238E27FC236}">
                <a16:creationId xmlns:a16="http://schemas.microsoft.com/office/drawing/2014/main" id="{F65F2FC2-2109-43BF-BFDE-64BF0EFBC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4565650"/>
            <a:ext cx="1819275" cy="1177925"/>
          </a:xfrm>
          <a:prstGeom prst="rect">
            <a:avLst/>
          </a:prstGeom>
        </p:spPr>
      </p:pic>
      <p:pic>
        <p:nvPicPr>
          <p:cNvPr id="15" name="Picture 14" descr="A picture containing cup, indoor, food, dessert&#10;&#10;Description automatically generated">
            <a:extLst>
              <a:ext uri="{FF2B5EF4-FFF2-40B4-BE49-F238E27FC236}">
                <a16:creationId xmlns:a16="http://schemas.microsoft.com/office/drawing/2014/main" id="{DE8792EF-EF47-4E86-A049-CB9CCE5C7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8" y="4565650"/>
            <a:ext cx="1816100" cy="1177925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E31325-E63D-484A-952B-D9691C8EE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" y="0"/>
            <a:ext cx="1881051" cy="1567543"/>
          </a:xfrm>
          <a:prstGeom prst="rect">
            <a:avLst/>
          </a:prstGeom>
        </p:spPr>
      </p:pic>
      <p:pic>
        <p:nvPicPr>
          <p:cNvPr id="21" name="Picture 2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F14FFE5-4F57-4F40-A100-3F24D6073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5"/>
            <a:ext cx="2030194" cy="806515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9C87FE5F-DD0C-4A60-9D88-3D30D7D862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5" y="5888693"/>
            <a:ext cx="4891490" cy="8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Earth with flight-paths highlighted on top">
            <a:extLst>
              <a:ext uri="{FF2B5EF4-FFF2-40B4-BE49-F238E27FC236}">
                <a16:creationId xmlns:a16="http://schemas.microsoft.com/office/drawing/2014/main" id="{FF43C497-ED40-5641-B2B1-20E51449F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39981" y="1530221"/>
            <a:ext cx="11759186" cy="443198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E439D-1BC2-4A7B-9D8D-FD2AC97A5014}"/>
              </a:ext>
            </a:extLst>
          </p:cNvPr>
          <p:cNvSpPr txBox="1"/>
          <p:nvPr/>
        </p:nvSpPr>
        <p:spPr>
          <a:xfrm>
            <a:off x="367004" y="1623527"/>
            <a:ext cx="11457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Loch 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(2020)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reveals that there is an Increased global demand for Removable Partial Dentures.</a:t>
            </a:r>
          </a:p>
          <a:p>
            <a:endParaRPr lang="en-GB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“Removable partial dentures (RPDs) remain a widely used treatment option to restore function in partially edentulous patients In the current practice”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Almufleh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. (2020)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“For some many years it has been recognised that a fundamental problem exists among the dental profession when prescribing, designing, and fabricating removable partial dentures”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Lynch 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. (2007)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2589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8904B35-3A90-4132-BACD-C90134B3C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77" y="28505"/>
            <a:ext cx="2789743" cy="110892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7E3D05D-2B9C-4020-8D0C-201CA6906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16" y="1069062"/>
            <a:ext cx="4732940" cy="1692026"/>
          </a:xfrm>
          <a:prstGeom prst="rect">
            <a:avLst/>
          </a:prstGeom>
        </p:spPr>
      </p:pic>
      <p:pic>
        <p:nvPicPr>
          <p:cNvPr id="5" name="Picture 4" descr="A close-up of a doctor holding a patient's hand&#10;&#10;Description automatically generated with low confidence">
            <a:extLst>
              <a:ext uri="{FF2B5EF4-FFF2-40B4-BE49-F238E27FC236}">
                <a16:creationId xmlns:a16="http://schemas.microsoft.com/office/drawing/2014/main" id="{E02FD6B0-C7C5-4E28-856A-41D720167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3228523"/>
            <a:ext cx="5029200" cy="3356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C1AF3F-D5A3-407D-BD20-E808B4C87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57" y="2662578"/>
            <a:ext cx="4656304" cy="3922937"/>
          </a:xfrm>
          <a:prstGeom prst="rect">
            <a:avLst/>
          </a:prstGeom>
        </p:spPr>
      </p:pic>
      <p:pic>
        <p:nvPicPr>
          <p:cNvPr id="3" name="Picture 2" descr="A picture containing weapon&#10;&#10;Description automatically generated">
            <a:extLst>
              <a:ext uri="{FF2B5EF4-FFF2-40B4-BE49-F238E27FC236}">
                <a16:creationId xmlns:a16="http://schemas.microsoft.com/office/drawing/2014/main" id="{6CD5437F-7ED6-400B-8F67-ECA298359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5" y="-737913"/>
            <a:ext cx="6323918" cy="63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7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3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6C249A0-FCD9-4582-BD1F-315A2307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4" y="643467"/>
            <a:ext cx="3009912" cy="2475653"/>
          </a:xfrm>
          <a:prstGeom prst="rect">
            <a:avLst/>
          </a:prstGeom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F5738C58-9107-4FA5-A855-5F27585E5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3" y="3748194"/>
            <a:ext cx="2561275" cy="247163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Diagram, text&#10;&#10;Description automatically generated">
            <a:extLst>
              <a:ext uri="{FF2B5EF4-FFF2-40B4-BE49-F238E27FC236}">
                <a16:creationId xmlns:a16="http://schemas.microsoft.com/office/drawing/2014/main" id="{8063BE47-AE51-463C-B4B7-2AD018FF2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215618"/>
            <a:ext cx="3252903" cy="444082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4ACF118-89B7-4133-9457-BCB3D63BA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797288"/>
            <a:ext cx="3252903" cy="32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5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557B7F9E-F2C9-43C7-B24B-B0B91417B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26"/>
            <a:ext cx="12192000" cy="55655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C26388-BD18-435F-8213-F5F2E358531F}"/>
              </a:ext>
            </a:extLst>
          </p:cNvPr>
          <p:cNvSpPr txBox="1"/>
          <p:nvPr/>
        </p:nvSpPr>
        <p:spPr>
          <a:xfrm>
            <a:off x="419878" y="4544008"/>
            <a:ext cx="464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From two dimensional design to three </a:t>
            </a:r>
            <a:r>
              <a:rPr lang="en-GB" sz="2400" b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dimensional modelling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2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24B3-A978-4110-8BAA-1B02AA31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6" r="2707" b="2"/>
          <a:stretch/>
        </p:blipFill>
        <p:spPr>
          <a:xfrm flipH="1"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EEBE7F1-DB95-4385-9F56-1DD174ABE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r="3983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2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27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99FFAA6-8700-458A-AC0A-C38ACBB04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" y="720725"/>
            <a:ext cx="2541589" cy="1889125"/>
          </a:xfrm>
          <a:prstGeom prst="rect">
            <a:avLst/>
          </a:prstGeom>
        </p:spPr>
      </p:pic>
      <p:pic>
        <p:nvPicPr>
          <p:cNvPr id="17" name="Picture 16" descr="A picture containing accessory, gear&#10;&#10;Description automatically generated">
            <a:extLst>
              <a:ext uri="{FF2B5EF4-FFF2-40B4-BE49-F238E27FC236}">
                <a16:creationId xmlns:a16="http://schemas.microsoft.com/office/drawing/2014/main" id="{02A74AAC-FB0C-40B1-9F5F-C535361CF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2674938"/>
            <a:ext cx="2541588" cy="1987550"/>
          </a:xfrm>
          <a:prstGeom prst="rect">
            <a:avLst/>
          </a:prstGeom>
        </p:spPr>
      </p:pic>
      <p:pic>
        <p:nvPicPr>
          <p:cNvPr id="15" name="Picture 14" descr="A person with no shirt&#10;&#10;Description automatically generated with medium confidence">
            <a:extLst>
              <a:ext uri="{FF2B5EF4-FFF2-40B4-BE49-F238E27FC236}">
                <a16:creationId xmlns:a16="http://schemas.microsoft.com/office/drawing/2014/main" id="{A1845407-6FB5-4B8B-B630-BFFBF1808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4727575"/>
            <a:ext cx="2541588" cy="1403350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9FFC1092-EED2-48C0-BBCB-6010C6DDA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13" y="720725"/>
            <a:ext cx="2232025" cy="1520825"/>
          </a:xfrm>
          <a:prstGeom prst="rect">
            <a:avLst/>
          </a:prstGeom>
        </p:spPr>
      </p:pic>
      <p:pic>
        <p:nvPicPr>
          <p:cNvPr id="11" name="Picture 10" descr="A picture containing indoor, metalware, gear, cookie cutter&#10;&#10;Description automatically generated">
            <a:extLst>
              <a:ext uri="{FF2B5EF4-FFF2-40B4-BE49-F238E27FC236}">
                <a16:creationId xmlns:a16="http://schemas.microsoft.com/office/drawing/2014/main" id="{DE4E935E-267E-4BEE-B8DA-91E5867D5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13" y="2308225"/>
            <a:ext cx="2232025" cy="1524000"/>
          </a:xfrm>
          <a:prstGeom prst="rect">
            <a:avLst/>
          </a:prstGeom>
        </p:spPr>
      </p:pic>
      <p:pic>
        <p:nvPicPr>
          <p:cNvPr id="19" name="Picture 18" descr="A dro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5CCF63D5-1514-4092-8727-81FEC3201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13" y="3897313"/>
            <a:ext cx="2232025" cy="2233613"/>
          </a:xfrm>
          <a:prstGeom prst="rect">
            <a:avLst/>
          </a:prstGeom>
        </p:spPr>
      </p:pic>
      <p:pic>
        <p:nvPicPr>
          <p:cNvPr id="9" name="Picture 8" descr="A picture containing footwear&#10;&#10;Description automatically generated">
            <a:extLst>
              <a:ext uri="{FF2B5EF4-FFF2-40B4-BE49-F238E27FC236}">
                <a16:creationId xmlns:a16="http://schemas.microsoft.com/office/drawing/2014/main" id="{4B3CC637-C54F-4778-8676-F73C18617E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13" y="720725"/>
            <a:ext cx="2143125" cy="1462088"/>
          </a:xfrm>
          <a:prstGeom prst="rect">
            <a:avLst/>
          </a:prstGeom>
        </p:spPr>
      </p:pic>
      <p:pic>
        <p:nvPicPr>
          <p:cNvPr id="13" name="Picture 12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F08F46CB-A0C5-45A6-A71B-4E9D4F1E3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13" y="2247900"/>
            <a:ext cx="2143125" cy="2143125"/>
          </a:xfrm>
          <a:prstGeom prst="rect">
            <a:avLst/>
          </a:prstGeom>
        </p:spPr>
      </p:pic>
      <p:pic>
        <p:nvPicPr>
          <p:cNvPr id="21" name="Picture 20" descr="A picture containing scissors&#10;&#10;Description automatically generated">
            <a:extLst>
              <a:ext uri="{FF2B5EF4-FFF2-40B4-BE49-F238E27FC236}">
                <a16:creationId xmlns:a16="http://schemas.microsoft.com/office/drawing/2014/main" id="{2269C293-85FD-43F4-B3CD-73A8282BFD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13" y="4457700"/>
            <a:ext cx="2143125" cy="1673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3F4B22-47CE-4FF1-80D1-AB56329AF687}"/>
              </a:ext>
            </a:extLst>
          </p:cNvPr>
          <p:cNvSpPr txBox="1"/>
          <p:nvPr/>
        </p:nvSpPr>
        <p:spPr>
          <a:xfrm>
            <a:off x="9261615" y="2959864"/>
            <a:ext cx="26982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“3D printing has moved beyond the early</a:t>
            </a:r>
          </a:p>
          <a:p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adopter phase, but still shows signs of</a:t>
            </a:r>
          </a:p>
          <a:p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growth and expansion into new</a:t>
            </a:r>
          </a:p>
          <a:p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 and applications”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14718-1C29-46D1-9986-C84C98906EA0}"/>
              </a:ext>
            </a:extLst>
          </p:cNvPr>
          <p:cNvSpPr txBox="1"/>
          <p:nvPr/>
        </p:nvSpPr>
        <p:spPr>
          <a:xfrm>
            <a:off x="9261615" y="5754704"/>
            <a:ext cx="182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The 2022 3D Printing Applications Report, </a:t>
            </a:r>
            <a:r>
              <a:rPr lang="en-GB" sz="1200" dirty="0" err="1">
                <a:solidFill>
                  <a:schemeClr val="bg1"/>
                </a:solidFill>
              </a:rPr>
              <a:t>Formlabs</a:t>
            </a:r>
            <a:r>
              <a:rPr lang="en-GB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77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1049</Words>
  <Application>Microsoft Office PowerPoint</Application>
  <PresentationFormat>Widescreen</PresentationFormat>
  <Paragraphs>110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Yu Mincho Demibold</vt:lpstr>
      <vt:lpstr>Arial</vt:lpstr>
      <vt:lpstr>Arial Rounded MT Bold</vt:lpstr>
      <vt:lpstr>Calibri</vt:lpstr>
      <vt:lpstr>Calibri Light</vt:lpstr>
      <vt:lpstr>DaunPenh</vt:lpstr>
      <vt:lpstr>Georgia</vt:lpstr>
      <vt:lpstr>Office Theme</vt:lpstr>
      <vt:lpstr>An Inclusive exploration of CAD/CAM: A Staff/Student Partnership that aims to integrate the Digital Workflow into the Curriculum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Inclusive exploration of CAD/CAM: A Staff/Student Partnership that aims to integrate the Digital Workflow into the Curriculum  Mr Stephen Dunn, Mr Harry Wheeler &amp; Mr Robert McKerlie</dc:title>
  <dc:creator>Stephen Dunn</dc:creator>
  <cp:lastModifiedBy>Stephen Dunn</cp:lastModifiedBy>
  <cp:revision>48</cp:revision>
  <dcterms:created xsi:type="dcterms:W3CDTF">2022-03-08T18:59:17Z</dcterms:created>
  <dcterms:modified xsi:type="dcterms:W3CDTF">2022-03-25T16:31:01Z</dcterms:modified>
</cp:coreProperties>
</file>