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11" r:id="rId5"/>
    <p:sldId id="275" r:id="rId6"/>
    <p:sldId id="274" r:id="rId7"/>
    <p:sldId id="270" r:id="rId8"/>
    <p:sldId id="437" r:id="rId9"/>
    <p:sldId id="272" r:id="rId10"/>
    <p:sldId id="271" r:id="rId11"/>
    <p:sldId id="4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961"/>
    <a:srgbClr val="B06C96"/>
    <a:srgbClr val="006192"/>
    <a:srgbClr val="4472C4"/>
    <a:srgbClr val="00B5D1"/>
    <a:srgbClr val="003865"/>
    <a:srgbClr val="5B4D94"/>
    <a:srgbClr val="98527D"/>
    <a:srgbClr val="0075B0"/>
    <a:srgbClr val="8E3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A1032-4736-43F6-B79D-613669A69312}"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DAA8F-BC13-4C66-8754-D450547DF51A}" type="slidenum">
              <a:rPr lang="en-GB" smtClean="0"/>
              <a:t>‹#›</a:t>
            </a:fld>
            <a:endParaRPr lang="en-GB"/>
          </a:p>
        </p:txBody>
      </p:sp>
    </p:spTree>
    <p:extLst>
      <p:ext uri="{BB962C8B-B14F-4D97-AF65-F5344CB8AC3E}">
        <p14:creationId xmlns:p14="http://schemas.microsoft.com/office/powerpoint/2010/main" val="326528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37473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71596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7">
            <a:extLst>
              <a:ext uri="{FF2B5EF4-FFF2-40B4-BE49-F238E27FC236}">
                <a16:creationId xmlns:a16="http://schemas.microsoft.com/office/drawing/2014/main" id="{E0AB2A13-A900-4831-A33C-084F5C19F922}"/>
              </a:ext>
            </a:extLst>
          </p:cNvPr>
          <p:cNvSpPr>
            <a:spLocks noGrp="1"/>
          </p:cNvSpPr>
          <p:nvPr>
            <p:ph type="title"/>
          </p:nvPr>
        </p:nvSpPr>
        <p:spPr>
          <a:xfrm>
            <a:off x="6340979" y="8575"/>
            <a:ext cx="5850088" cy="40862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4164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a:t>Title here 28pt Arial</a:t>
            </a:r>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a:t>Body text 24pt Arial</a:t>
            </a:r>
          </a:p>
        </p:txBody>
      </p:sp>
    </p:spTree>
    <p:extLst>
      <p:ext uri="{BB962C8B-B14F-4D97-AF65-F5344CB8AC3E}">
        <p14:creationId xmlns:p14="http://schemas.microsoft.com/office/powerpoint/2010/main" val="201273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a:t>Title here 28pt Arial</a:t>
            </a:r>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a:t>Body text 24pt Arial</a:t>
            </a:r>
          </a:p>
        </p:txBody>
      </p:sp>
    </p:spTree>
    <p:extLst>
      <p:ext uri="{BB962C8B-B14F-4D97-AF65-F5344CB8AC3E}">
        <p14:creationId xmlns:p14="http://schemas.microsoft.com/office/powerpoint/2010/main" val="293684583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B558AADA-26D8-44ED-8539-3D1A966A7AA9}"/>
              </a:ext>
            </a:extLst>
          </p:cNvPr>
          <p:cNvGraphicFramePr>
            <a:graphicFrameLocks noGrp="1"/>
          </p:cNvGraphicFramePr>
          <p:nvPr userDrawn="1">
            <p:extLst>
              <p:ext uri="{D42A27DB-BD31-4B8C-83A1-F6EECF244321}">
                <p14:modId xmlns:p14="http://schemas.microsoft.com/office/powerpoint/2010/main" val="2603978737"/>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endParaRPr lang="en-GB" sz="2000">
                        <a:solidFill>
                          <a:schemeClr val="bg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0" name="Picture 9" descr="A close up of a logo&#10;&#10;Description automatically generated">
            <a:extLst>
              <a:ext uri="{FF2B5EF4-FFF2-40B4-BE49-F238E27FC236}">
                <a16:creationId xmlns:a16="http://schemas.microsoft.com/office/drawing/2014/main" id="{0430CE5A-28BD-4F96-BCAC-E25632269CB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0793" b="21665"/>
          <a:stretch/>
        </p:blipFill>
        <p:spPr>
          <a:xfrm>
            <a:off x="0" y="8575"/>
            <a:ext cx="1386239" cy="408623"/>
          </a:xfrm>
          <a:prstGeom prst="rect">
            <a:avLst/>
          </a:prstGeom>
        </p:spPr>
      </p:pic>
      <p:sp>
        <p:nvSpPr>
          <p:cNvPr id="14" name="TextBox 13">
            <a:extLst>
              <a:ext uri="{FF2B5EF4-FFF2-40B4-BE49-F238E27FC236}">
                <a16:creationId xmlns:a16="http://schemas.microsoft.com/office/drawing/2014/main" id="{CD8D5E50-8FE0-4AF3-91A3-C3D9AACB0388}"/>
              </a:ext>
            </a:extLst>
          </p:cNvPr>
          <p:cNvSpPr txBox="1"/>
          <p:nvPr userDrawn="1"/>
        </p:nvSpPr>
        <p:spPr>
          <a:xfrm>
            <a:off x="0" y="6603204"/>
            <a:ext cx="1648208"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DATE: CLASSIFICATION</a:t>
            </a:r>
          </a:p>
        </p:txBody>
      </p:sp>
      <p:sp>
        <p:nvSpPr>
          <p:cNvPr id="16" name="TextBox 15">
            <a:extLst>
              <a:ext uri="{FF2B5EF4-FFF2-40B4-BE49-F238E27FC236}">
                <a16:creationId xmlns:a16="http://schemas.microsoft.com/office/drawing/2014/main" id="{1A33FB93-64AB-4E8B-880E-38C9D9FC55E5}"/>
              </a:ext>
            </a:extLst>
          </p:cNvPr>
          <p:cNvSpPr txBox="1"/>
          <p:nvPr userDrawn="1"/>
        </p:nvSpPr>
        <p:spPr>
          <a:xfrm>
            <a:off x="5766422" y="6611779"/>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a:t>
            </a:fld>
            <a:endParaRPr lang="en-GB" sz="1000">
              <a:solidFill>
                <a:schemeClr val="bg1"/>
              </a:solidFill>
              <a:latin typeface="Arial" panose="020B0604020202020204" pitchFamily="34" charset="0"/>
              <a:cs typeface="Arial" panose="020B0604020202020204" pitchFamily="34" charset="0"/>
            </a:endParaRPr>
          </a:p>
        </p:txBody>
      </p:sp>
      <p:sp>
        <p:nvSpPr>
          <p:cNvPr id="18" name="Title Placeholder 17">
            <a:extLst>
              <a:ext uri="{FF2B5EF4-FFF2-40B4-BE49-F238E27FC236}">
                <a16:creationId xmlns:a16="http://schemas.microsoft.com/office/drawing/2014/main" id="{28D66934-2DBC-412A-AC4C-EDED4208AAFA}"/>
              </a:ext>
            </a:extLst>
          </p:cNvPr>
          <p:cNvSpPr>
            <a:spLocks noGrp="1"/>
          </p:cNvSpPr>
          <p:nvPr>
            <p:ph type="title"/>
          </p:nvPr>
        </p:nvSpPr>
        <p:spPr>
          <a:xfrm>
            <a:off x="6340979" y="8575"/>
            <a:ext cx="5850088" cy="40862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0334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r" defTabSz="914400" rtl="0" eaLnBrk="1" latinLnBrk="0" hangingPunct="1">
        <a:lnSpc>
          <a:spcPct val="90000"/>
        </a:lnSpc>
        <a:spcBef>
          <a:spcPct val="0"/>
        </a:spcBef>
        <a:buNone/>
        <a:defRPr sz="2000" kern="1200" cap="small"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ower of the main building with the city in the background">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8034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34355"/>
            <a:ext cx="2543605" cy="1496239"/>
          </a:xfrm>
          <a:prstGeom prst="rect">
            <a:avLst/>
          </a:prstGeom>
        </p:spPr>
      </p:pic>
      <p:sp>
        <p:nvSpPr>
          <p:cNvPr id="7" name="Title 1">
            <a:extLst>
              <a:ext uri="{FF2B5EF4-FFF2-40B4-BE49-F238E27FC236}">
                <a16:creationId xmlns:a16="http://schemas.microsoft.com/office/drawing/2014/main" id="{B5A592FA-C535-124E-A8E7-844425B8DB50}"/>
              </a:ext>
            </a:extLst>
          </p:cNvPr>
          <p:cNvSpPr>
            <a:spLocks noGrp="1"/>
          </p:cNvSpPr>
          <p:nvPr>
            <p:ph type="title"/>
          </p:nvPr>
        </p:nvSpPr>
        <p:spPr>
          <a:xfrm>
            <a:off x="623396" y="1425185"/>
            <a:ext cx="8335253" cy="1377024"/>
          </a:xfrm>
          <a:prstGeom prst="rect">
            <a:avLst/>
          </a:prstGeom>
        </p:spPr>
        <p:txBody>
          <a:bodyPr>
            <a:normAutofit/>
          </a:bodyPr>
          <a:lstStyle/>
          <a:p>
            <a:pPr algn="l">
              <a:defRPr/>
            </a:pPr>
            <a:r>
              <a:rPr lang="en-US" sz="3600" b="1" cap="none" dirty="0">
                <a:ea typeface="+mj-ea"/>
              </a:rPr>
              <a:t>INNOVATION STRATEGY 2020-2025</a:t>
            </a:r>
          </a:p>
        </p:txBody>
      </p:sp>
      <p:sp>
        <p:nvSpPr>
          <p:cNvPr id="9" name="Content Placeholder 2">
            <a:extLst>
              <a:ext uri="{FF2B5EF4-FFF2-40B4-BE49-F238E27FC236}">
                <a16:creationId xmlns:a16="http://schemas.microsoft.com/office/drawing/2014/main" id="{1650459D-5F1E-5640-87B5-00F2D9510815}"/>
              </a:ext>
            </a:extLst>
          </p:cNvPr>
          <p:cNvSpPr txBox="1">
            <a:spLocks/>
          </p:cNvSpPr>
          <p:nvPr/>
        </p:nvSpPr>
        <p:spPr bwMode="auto">
          <a:xfrm>
            <a:off x="623396" y="2692606"/>
            <a:ext cx="7200900" cy="13440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a:lstStyle>
          <a:p>
            <a:endParaRPr lang="en-US" altLang="en-US" sz="2400" kern="0" dirty="0">
              <a:solidFill>
                <a:srgbClr val="003560"/>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8777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94FAED-0B21-4BEC-9D2A-50A409635ACC}"/>
              </a:ext>
            </a:extLst>
          </p:cNvPr>
          <p:cNvGraphicFramePr>
            <a:graphicFrameLocks noGrp="1"/>
          </p:cNvGraphicFramePr>
          <p:nvPr>
            <p:extLst>
              <p:ext uri="{D42A27DB-BD31-4B8C-83A1-F6EECF244321}">
                <p14:modId xmlns:p14="http://schemas.microsoft.com/office/powerpoint/2010/main" val="1848966341"/>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r>
                        <a:rPr lang="en-GB" sz="2000" cap="all" baseline="0" dirty="0">
                          <a:solidFill>
                            <a:schemeClr val="bg1"/>
                          </a:solidFill>
                          <a:latin typeface="Arial" panose="020B0604020202020204" pitchFamily="34" charset="0"/>
                          <a:cs typeface="Arial" panose="020B0604020202020204" pitchFamily="34" charset="0"/>
                        </a:rPr>
                        <a:t>WHAT IS INNOVATION AND WHAT CONTRIBUTES TO it?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8B45AEC1-9CDF-4A55-9E3B-1FF448B55784}"/>
              </a:ext>
            </a:extLst>
          </p:cNvPr>
          <p:cNvPicPr>
            <a:picLocks noChangeAspect="1"/>
          </p:cNvPicPr>
          <p:nvPr/>
        </p:nvPicPr>
        <p:blipFill rotWithShape="1">
          <a:blip r:embed="rId2">
            <a:extLst>
              <a:ext uri="{28A0092B-C50C-407E-A947-70E740481C1C}">
                <a14:useLocalDpi xmlns:a14="http://schemas.microsoft.com/office/drawing/2010/main" val="0"/>
              </a:ext>
            </a:extLst>
          </a:blip>
          <a:srcRect t="20793" b="21665"/>
          <a:stretch/>
        </p:blipFill>
        <p:spPr>
          <a:xfrm>
            <a:off x="0" y="17354"/>
            <a:ext cx="1386239" cy="408623"/>
          </a:xfrm>
          <a:prstGeom prst="rect">
            <a:avLst/>
          </a:prstGeom>
        </p:spPr>
      </p:pic>
      <p:sp>
        <p:nvSpPr>
          <p:cNvPr id="38" name="TextBox 37">
            <a:extLst>
              <a:ext uri="{FF2B5EF4-FFF2-40B4-BE49-F238E27FC236}">
                <a16:creationId xmlns:a16="http://schemas.microsoft.com/office/drawing/2014/main" id="{AF332B78-450A-4CB3-B61C-91ACF01958E1}"/>
              </a:ext>
            </a:extLst>
          </p:cNvPr>
          <p:cNvSpPr txBox="1"/>
          <p:nvPr/>
        </p:nvSpPr>
        <p:spPr>
          <a:xfrm>
            <a:off x="-1322299" y="4287596"/>
            <a:ext cx="881973" cy="307777"/>
          </a:xfrm>
          <a:prstGeom prst="rect">
            <a:avLst/>
          </a:prstGeom>
          <a:noFill/>
        </p:spPr>
        <p:txBody>
          <a:bodyPr wrap="none" rtlCol="0">
            <a:spAutoFit/>
          </a:bodyPr>
          <a:lstStyle/>
          <a:p>
            <a:pPr algn="ctr"/>
            <a:r>
              <a:rPr lang="en-GB" sz="1400">
                <a:solidFill>
                  <a:schemeClr val="bg1"/>
                </a:solidFill>
                <a:latin typeface="Arial" panose="020B0604020202020204" pitchFamily="34" charset="0"/>
                <a:cs typeface="Arial" panose="020B0604020202020204" pitchFamily="34" charset="0"/>
              </a:rPr>
              <a:t>Planning</a:t>
            </a:r>
          </a:p>
        </p:txBody>
      </p:sp>
      <p:graphicFrame>
        <p:nvGraphicFramePr>
          <p:cNvPr id="47" name="Table 4">
            <a:extLst>
              <a:ext uri="{FF2B5EF4-FFF2-40B4-BE49-F238E27FC236}">
                <a16:creationId xmlns:a16="http://schemas.microsoft.com/office/drawing/2014/main" id="{7F440586-223E-4565-8FB0-5328D46BB0C6}"/>
              </a:ext>
            </a:extLst>
          </p:cNvPr>
          <p:cNvGraphicFramePr>
            <a:graphicFrameLocks noGrp="1"/>
          </p:cNvGraphicFramePr>
          <p:nvPr/>
        </p:nvGraphicFramePr>
        <p:xfrm>
          <a:off x="0" y="6626352"/>
          <a:ext cx="12192000" cy="24384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0">
                <a:tc>
                  <a:txBody>
                    <a:bodyPr/>
                    <a:lstStyle/>
                    <a:p>
                      <a:pPr algn="r"/>
                      <a:r>
                        <a:rPr lang="en-GB" sz="1000" dirty="0">
                          <a:solidFill>
                            <a:schemeClr val="bg1"/>
                          </a:solidFill>
                          <a:latin typeface="Arial" panose="020B0604020202020204" pitchFamily="34" charset="0"/>
                          <a:cs typeface="Arial" panose="020B0604020202020204" pitchFamily="34" charset="0"/>
                        </a:rPr>
                        <a:t>INNOVATION STRATEGY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5961"/>
                    </a:solidFill>
                  </a:tcPr>
                </a:tc>
                <a:extLst>
                  <a:ext uri="{0D108BD9-81ED-4DB2-BD59-A6C34878D82A}">
                    <a16:rowId xmlns:a16="http://schemas.microsoft.com/office/drawing/2014/main" val="959760080"/>
                  </a:ext>
                </a:extLst>
              </a:tr>
            </a:tbl>
          </a:graphicData>
        </a:graphic>
      </p:graphicFrame>
      <p:sp>
        <p:nvSpPr>
          <p:cNvPr id="57" name="TextBox 56">
            <a:extLst>
              <a:ext uri="{FF2B5EF4-FFF2-40B4-BE49-F238E27FC236}">
                <a16:creationId xmlns:a16="http://schemas.microsoft.com/office/drawing/2014/main" id="{25644400-9D21-4908-8FA9-DD4820161474}"/>
              </a:ext>
            </a:extLst>
          </p:cNvPr>
          <p:cNvSpPr txBox="1"/>
          <p:nvPr/>
        </p:nvSpPr>
        <p:spPr>
          <a:xfrm>
            <a:off x="0" y="6615396"/>
            <a:ext cx="154721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16</a:t>
            </a:r>
            <a:r>
              <a:rPr lang="en-GB" sz="1000" baseline="30000" dirty="0">
                <a:solidFill>
                  <a:schemeClr val="bg1"/>
                </a:solidFill>
                <a:latin typeface="Arial" panose="020B0604020202020204" pitchFamily="34" charset="0"/>
                <a:cs typeface="Arial" panose="020B0604020202020204" pitchFamily="34" charset="0"/>
              </a:rPr>
              <a:t>TH</a:t>
            </a:r>
            <a:r>
              <a:rPr lang="en-GB" sz="1000" dirty="0">
                <a:solidFill>
                  <a:schemeClr val="bg1"/>
                </a:solidFill>
                <a:latin typeface="Arial" panose="020B0604020202020204" pitchFamily="34" charset="0"/>
                <a:cs typeface="Arial" panose="020B0604020202020204" pitchFamily="34" charset="0"/>
              </a:rPr>
              <a:t> FEBRUARY 2021</a:t>
            </a:r>
          </a:p>
        </p:txBody>
      </p:sp>
      <p:sp>
        <p:nvSpPr>
          <p:cNvPr id="59" name="TextBox 58">
            <a:extLst>
              <a:ext uri="{FF2B5EF4-FFF2-40B4-BE49-F238E27FC236}">
                <a16:creationId xmlns:a16="http://schemas.microsoft.com/office/drawing/2014/main" id="{9DA29A98-2F40-4402-8057-470CFC45D64A}"/>
              </a:ext>
            </a:extLst>
          </p:cNvPr>
          <p:cNvSpPr txBox="1"/>
          <p:nvPr/>
        </p:nvSpPr>
        <p:spPr>
          <a:xfrm>
            <a:off x="5766422" y="6623971"/>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2</a:t>
            </a:fld>
            <a:endParaRPr lang="en-GB" sz="1000">
              <a:solidFill>
                <a:schemeClr val="bg1"/>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9E7B9DF9-21D3-4309-9FF2-E7B33673CEF4}"/>
              </a:ext>
            </a:extLst>
          </p:cNvPr>
          <p:cNvGrpSpPr/>
          <p:nvPr/>
        </p:nvGrpSpPr>
        <p:grpSpPr>
          <a:xfrm>
            <a:off x="457199" y="868535"/>
            <a:ext cx="5638800" cy="5325013"/>
            <a:chOff x="3866486" y="1323553"/>
            <a:chExt cx="4459029" cy="4210894"/>
          </a:xfrm>
        </p:grpSpPr>
        <p:sp>
          <p:nvSpPr>
            <p:cNvPr id="43" name="Freeform 54">
              <a:extLst>
                <a:ext uri="{FF2B5EF4-FFF2-40B4-BE49-F238E27FC236}">
                  <a16:creationId xmlns:a16="http://schemas.microsoft.com/office/drawing/2014/main" id="{21A844BC-D051-4E7A-9E45-7DD34FE96B4B}"/>
                </a:ext>
              </a:extLst>
            </p:cNvPr>
            <p:cNvSpPr/>
            <p:nvPr/>
          </p:nvSpPr>
          <p:spPr>
            <a:xfrm>
              <a:off x="3866486" y="2640769"/>
              <a:ext cx="2116129" cy="2893678"/>
            </a:xfrm>
            <a:custGeom>
              <a:avLst/>
              <a:gdLst>
                <a:gd name="connsiteX0" fmla="*/ 956854 w 1399483"/>
                <a:gd name="connsiteY0" fmla="*/ 0 h 1913708"/>
                <a:gd name="connsiteX1" fmla="*/ 1329305 w 1399483"/>
                <a:gd name="connsiteY1" fmla="*/ 75194 h 1913708"/>
                <a:gd name="connsiteX2" fmla="*/ 1399483 w 1399483"/>
                <a:gd name="connsiteY2" fmla="*/ 109001 h 1913708"/>
                <a:gd name="connsiteX3" fmla="*/ 1314604 w 1399483"/>
                <a:gd name="connsiteY3" fmla="*/ 174068 h 1913708"/>
                <a:gd name="connsiteX4" fmla="*/ 956854 w 1399483"/>
                <a:gd name="connsiteY4" fmla="*/ 956855 h 1913708"/>
                <a:gd name="connsiteX5" fmla="*/ 958129 w 1399483"/>
                <a:gd name="connsiteY5" fmla="*/ 982104 h 1913708"/>
                <a:gd name="connsiteX6" fmla="*/ 958130 w 1399483"/>
                <a:gd name="connsiteY6" fmla="*/ 982104 h 1913708"/>
                <a:gd name="connsiteX7" fmla="*/ 962200 w 1399483"/>
                <a:gd name="connsiteY7" fmla="*/ 1062700 h 1913708"/>
                <a:gd name="connsiteX8" fmla="*/ 1324045 w 1399483"/>
                <a:gd name="connsiteY8" fmla="*/ 1747721 h 1913708"/>
                <a:gd name="connsiteX9" fmla="*/ 1399377 w 1399483"/>
                <a:gd name="connsiteY9" fmla="*/ 1804758 h 1913708"/>
                <a:gd name="connsiteX10" fmla="*/ 1329305 w 1399483"/>
                <a:gd name="connsiteY10" fmla="*/ 1838514 h 1913708"/>
                <a:gd name="connsiteX11" fmla="*/ 956854 w 1399483"/>
                <a:gd name="connsiteY11" fmla="*/ 1913708 h 1913708"/>
                <a:gd name="connsiteX12" fmla="*/ 0 w 1399483"/>
                <a:gd name="connsiteY12" fmla="*/ 956854 h 1913708"/>
                <a:gd name="connsiteX13" fmla="*/ 956854 w 1399483"/>
                <a:gd name="connsiteY13" fmla="*/ 0 h 1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9483" h="1913708">
                  <a:moveTo>
                    <a:pt x="956854" y="0"/>
                  </a:moveTo>
                  <a:cubicBezTo>
                    <a:pt x="1088968" y="0"/>
                    <a:pt x="1214829" y="26775"/>
                    <a:pt x="1329305" y="75194"/>
                  </a:cubicBezTo>
                  <a:lnTo>
                    <a:pt x="1399483" y="109001"/>
                  </a:lnTo>
                  <a:lnTo>
                    <a:pt x="1314604" y="174068"/>
                  </a:lnTo>
                  <a:cubicBezTo>
                    <a:pt x="1095471" y="363888"/>
                    <a:pt x="956854" y="644184"/>
                    <a:pt x="956854" y="956855"/>
                  </a:cubicBezTo>
                  <a:lnTo>
                    <a:pt x="958129" y="982104"/>
                  </a:lnTo>
                  <a:lnTo>
                    <a:pt x="958130" y="982104"/>
                  </a:lnTo>
                  <a:lnTo>
                    <a:pt x="962200" y="1062700"/>
                  </a:lnTo>
                  <a:cubicBezTo>
                    <a:pt x="990033" y="1336762"/>
                    <a:pt x="1124766" y="1579220"/>
                    <a:pt x="1324045" y="1747721"/>
                  </a:cubicBezTo>
                  <a:lnTo>
                    <a:pt x="1399377" y="1804758"/>
                  </a:lnTo>
                  <a:lnTo>
                    <a:pt x="1329305" y="1838514"/>
                  </a:lnTo>
                  <a:cubicBezTo>
                    <a:pt x="1214829" y="1886933"/>
                    <a:pt x="1088968" y="1913708"/>
                    <a:pt x="956854" y="1913708"/>
                  </a:cubicBezTo>
                  <a:cubicBezTo>
                    <a:pt x="428398" y="1913708"/>
                    <a:pt x="0" y="1485310"/>
                    <a:pt x="0" y="956854"/>
                  </a:cubicBezTo>
                  <a:cubicBezTo>
                    <a:pt x="0" y="428398"/>
                    <a:pt x="428398" y="0"/>
                    <a:pt x="956854" y="0"/>
                  </a:cubicBezTo>
                  <a:close/>
                </a:path>
              </a:pathLst>
            </a:custGeom>
            <a:solidFill>
              <a:srgbClr val="B0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44" name="Freeform 55">
              <a:extLst>
                <a:ext uri="{FF2B5EF4-FFF2-40B4-BE49-F238E27FC236}">
                  <a16:creationId xmlns:a16="http://schemas.microsoft.com/office/drawing/2014/main" id="{783B8CAB-A84B-498F-B102-8B4AAB38365A}"/>
                </a:ext>
              </a:extLst>
            </p:cNvPr>
            <p:cNvSpPr/>
            <p:nvPr/>
          </p:nvSpPr>
          <p:spPr>
            <a:xfrm>
              <a:off x="5436877" y="2868165"/>
              <a:ext cx="2888638" cy="2666282"/>
            </a:xfrm>
            <a:custGeom>
              <a:avLst/>
              <a:gdLst>
                <a:gd name="connsiteX0" fmla="*/ 1467058 w 1910375"/>
                <a:gd name="connsiteY0" fmla="*/ 0 h 1763322"/>
                <a:gd name="connsiteX1" fmla="*/ 1488507 w 1910375"/>
                <a:gd name="connsiteY1" fmla="*/ 13030 h 1763322"/>
                <a:gd name="connsiteX2" fmla="*/ 1910375 w 1910375"/>
                <a:gd name="connsiteY2" fmla="*/ 806468 h 1763322"/>
                <a:gd name="connsiteX3" fmla="*/ 953521 w 1910375"/>
                <a:gd name="connsiteY3" fmla="*/ 1763322 h 1763322"/>
                <a:gd name="connsiteX4" fmla="*/ 1607 w 1910375"/>
                <a:gd name="connsiteY4" fmla="*/ 904301 h 1763322"/>
                <a:gd name="connsiteX5" fmla="*/ 0 w 1910375"/>
                <a:gd name="connsiteY5" fmla="*/ 872480 h 1763322"/>
                <a:gd name="connsiteX6" fmla="*/ 56314 w 1910375"/>
                <a:gd name="connsiteY6" fmla="*/ 898762 h 1763322"/>
                <a:gd name="connsiteX7" fmla="*/ 435907 w 1910375"/>
                <a:gd name="connsiteY7" fmla="*/ 970569 h 1763322"/>
                <a:gd name="connsiteX8" fmla="*/ 929359 w 1910375"/>
                <a:gd name="connsiteY8" fmla="*/ 845622 h 1763322"/>
                <a:gd name="connsiteX9" fmla="*/ 952247 w 1910375"/>
                <a:gd name="connsiteY9" fmla="*/ 831718 h 1763322"/>
                <a:gd name="connsiteX10" fmla="*/ 952247 w 1910375"/>
                <a:gd name="connsiteY10" fmla="*/ 831717 h 1763322"/>
                <a:gd name="connsiteX11" fmla="*/ 1014713 w 1910375"/>
                <a:gd name="connsiteY11" fmla="*/ 793768 h 1763322"/>
                <a:gd name="connsiteX12" fmla="*/ 1462820 w 1910375"/>
                <a:gd name="connsiteY12" fmla="*/ 67189 h 1763322"/>
                <a:gd name="connsiteX13" fmla="*/ 1467058 w 1910375"/>
                <a:gd name="connsiteY13" fmla="*/ 0 h 176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375" h="1763322">
                  <a:moveTo>
                    <a:pt x="1467058" y="0"/>
                  </a:moveTo>
                  <a:lnTo>
                    <a:pt x="1488507" y="13030"/>
                  </a:lnTo>
                  <a:cubicBezTo>
                    <a:pt x="1743032" y="184983"/>
                    <a:pt x="1910375" y="476183"/>
                    <a:pt x="1910375" y="806468"/>
                  </a:cubicBezTo>
                  <a:cubicBezTo>
                    <a:pt x="1910375" y="1334924"/>
                    <a:pt x="1481977" y="1763322"/>
                    <a:pt x="953521" y="1763322"/>
                  </a:cubicBezTo>
                  <a:cubicBezTo>
                    <a:pt x="458094" y="1763322"/>
                    <a:pt x="50608" y="1386801"/>
                    <a:pt x="1607" y="904301"/>
                  </a:cubicBezTo>
                  <a:lnTo>
                    <a:pt x="0" y="872480"/>
                  </a:lnTo>
                  <a:lnTo>
                    <a:pt x="56314" y="898762"/>
                  </a:lnTo>
                  <a:cubicBezTo>
                    <a:pt x="173850" y="945109"/>
                    <a:pt x="301905" y="970569"/>
                    <a:pt x="435907" y="970569"/>
                  </a:cubicBezTo>
                  <a:cubicBezTo>
                    <a:pt x="614577" y="970569"/>
                    <a:pt x="782674" y="925307"/>
                    <a:pt x="929359" y="845622"/>
                  </a:cubicBezTo>
                  <a:lnTo>
                    <a:pt x="952247" y="831718"/>
                  </a:lnTo>
                  <a:lnTo>
                    <a:pt x="952247" y="831717"/>
                  </a:lnTo>
                  <a:lnTo>
                    <a:pt x="1014713" y="793768"/>
                  </a:lnTo>
                  <a:cubicBezTo>
                    <a:pt x="1255665" y="630984"/>
                    <a:pt x="1424401" y="369424"/>
                    <a:pt x="1462820" y="67189"/>
                  </a:cubicBezTo>
                  <a:lnTo>
                    <a:pt x="1467058" y="0"/>
                  </a:lnTo>
                  <a:close/>
                </a:path>
              </a:pathLst>
            </a:custGeom>
            <a:solidFill>
              <a:srgbClr val="00B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45" name="Freeform 56">
              <a:extLst>
                <a:ext uri="{FF2B5EF4-FFF2-40B4-BE49-F238E27FC236}">
                  <a16:creationId xmlns:a16="http://schemas.microsoft.com/office/drawing/2014/main" id="{D447BF40-8CA6-471D-B2A1-03127A59D710}"/>
                </a:ext>
              </a:extLst>
            </p:cNvPr>
            <p:cNvSpPr/>
            <p:nvPr/>
          </p:nvSpPr>
          <p:spPr>
            <a:xfrm>
              <a:off x="4654202" y="1323553"/>
              <a:ext cx="2888638" cy="2666284"/>
            </a:xfrm>
            <a:custGeom>
              <a:avLst/>
              <a:gdLst>
                <a:gd name="connsiteX0" fmla="*/ 953521 w 1910375"/>
                <a:gd name="connsiteY0" fmla="*/ 0 h 1763323"/>
                <a:gd name="connsiteX1" fmla="*/ 1910375 w 1910375"/>
                <a:gd name="connsiteY1" fmla="*/ 956854 h 1763323"/>
                <a:gd name="connsiteX2" fmla="*/ 1488507 w 1910375"/>
                <a:gd name="connsiteY2" fmla="*/ 1750292 h 1763323"/>
                <a:gd name="connsiteX3" fmla="*/ 1467058 w 1910375"/>
                <a:gd name="connsiteY3" fmla="*/ 1763323 h 1763323"/>
                <a:gd name="connsiteX4" fmla="*/ 1462820 w 1910375"/>
                <a:gd name="connsiteY4" fmla="*/ 1696133 h 1763323"/>
                <a:gd name="connsiteX5" fmla="*/ 1014713 w 1910375"/>
                <a:gd name="connsiteY5" fmla="*/ 969554 h 1763323"/>
                <a:gd name="connsiteX6" fmla="*/ 953523 w 1910375"/>
                <a:gd name="connsiteY6" fmla="*/ 932381 h 1763323"/>
                <a:gd name="connsiteX7" fmla="*/ 953522 w 1910375"/>
                <a:gd name="connsiteY7" fmla="*/ 932381 h 1763323"/>
                <a:gd name="connsiteX8" fmla="*/ 929358 w 1910375"/>
                <a:gd name="connsiteY8" fmla="*/ 917701 h 1763323"/>
                <a:gd name="connsiteX9" fmla="*/ 435906 w 1910375"/>
                <a:gd name="connsiteY9" fmla="*/ 792754 h 1763323"/>
                <a:gd name="connsiteX10" fmla="*/ 56313 w 1910375"/>
                <a:gd name="connsiteY10" fmla="*/ 864561 h 1763323"/>
                <a:gd name="connsiteX11" fmla="*/ 0 w 1910375"/>
                <a:gd name="connsiteY11" fmla="*/ 890843 h 1763323"/>
                <a:gd name="connsiteX12" fmla="*/ 1607 w 1910375"/>
                <a:gd name="connsiteY12" fmla="*/ 859021 h 1763323"/>
                <a:gd name="connsiteX13" fmla="*/ 953521 w 1910375"/>
                <a:gd name="connsiteY13" fmla="*/ 0 h 17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375" h="1763323">
                  <a:moveTo>
                    <a:pt x="953521" y="0"/>
                  </a:moveTo>
                  <a:cubicBezTo>
                    <a:pt x="1481977" y="0"/>
                    <a:pt x="1910375" y="428398"/>
                    <a:pt x="1910375" y="956854"/>
                  </a:cubicBezTo>
                  <a:cubicBezTo>
                    <a:pt x="1910375" y="1287139"/>
                    <a:pt x="1743032" y="1578339"/>
                    <a:pt x="1488507" y="1750292"/>
                  </a:cubicBezTo>
                  <a:lnTo>
                    <a:pt x="1467058" y="1763323"/>
                  </a:lnTo>
                  <a:lnTo>
                    <a:pt x="1462820" y="1696133"/>
                  </a:lnTo>
                  <a:cubicBezTo>
                    <a:pt x="1424401" y="1393898"/>
                    <a:pt x="1255665" y="1132338"/>
                    <a:pt x="1014713" y="969554"/>
                  </a:cubicBezTo>
                  <a:lnTo>
                    <a:pt x="953523" y="932381"/>
                  </a:lnTo>
                  <a:lnTo>
                    <a:pt x="953522" y="932381"/>
                  </a:lnTo>
                  <a:lnTo>
                    <a:pt x="929358" y="917701"/>
                  </a:lnTo>
                  <a:cubicBezTo>
                    <a:pt x="782673" y="838017"/>
                    <a:pt x="614576" y="792754"/>
                    <a:pt x="435906" y="792754"/>
                  </a:cubicBezTo>
                  <a:cubicBezTo>
                    <a:pt x="301904" y="792754"/>
                    <a:pt x="173849" y="818215"/>
                    <a:pt x="56313" y="864561"/>
                  </a:cubicBezTo>
                  <a:lnTo>
                    <a:pt x="0" y="890843"/>
                  </a:lnTo>
                  <a:lnTo>
                    <a:pt x="1607" y="859021"/>
                  </a:lnTo>
                  <a:cubicBezTo>
                    <a:pt x="50608" y="376522"/>
                    <a:pt x="458094" y="0"/>
                    <a:pt x="953521" y="0"/>
                  </a:cubicBezTo>
                  <a:close/>
                </a:path>
              </a:pathLst>
            </a:cu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1E66D300-60D9-4095-B0FA-8C56993D6F5E}"/>
                </a:ext>
              </a:extLst>
            </p:cNvPr>
            <p:cNvGrpSpPr/>
            <p:nvPr/>
          </p:nvGrpSpPr>
          <p:grpSpPr>
            <a:xfrm>
              <a:off x="5949099" y="3747812"/>
              <a:ext cx="1951116" cy="1721706"/>
              <a:chOff x="5949099" y="3747812"/>
              <a:chExt cx="1951116" cy="1721706"/>
            </a:xfrm>
          </p:grpSpPr>
          <p:grpSp>
            <p:nvGrpSpPr>
              <p:cNvPr id="60" name="Group 59">
                <a:extLst>
                  <a:ext uri="{FF2B5EF4-FFF2-40B4-BE49-F238E27FC236}">
                    <a16:creationId xmlns:a16="http://schemas.microsoft.com/office/drawing/2014/main" id="{A5A7E4E1-0958-424F-9705-0B97E1E07C83}"/>
                  </a:ext>
                </a:extLst>
              </p:cNvPr>
              <p:cNvGrpSpPr/>
              <p:nvPr/>
            </p:nvGrpSpPr>
            <p:grpSpPr>
              <a:xfrm>
                <a:off x="5949099" y="4399916"/>
                <a:ext cx="1951116" cy="1069602"/>
                <a:chOff x="1374652" y="4200617"/>
                <a:chExt cx="2322488" cy="1069602"/>
              </a:xfrm>
            </p:grpSpPr>
            <p:sp>
              <p:nvSpPr>
                <p:cNvPr id="62" name="Rectangle 61">
                  <a:extLst>
                    <a:ext uri="{FF2B5EF4-FFF2-40B4-BE49-F238E27FC236}">
                      <a16:creationId xmlns:a16="http://schemas.microsoft.com/office/drawing/2014/main" id="{B91E04A5-5187-41C7-8728-B7E549C14753}"/>
                    </a:ext>
                  </a:extLst>
                </p:cNvPr>
                <p:cNvSpPr/>
                <p:nvPr/>
              </p:nvSpPr>
              <p:spPr>
                <a:xfrm>
                  <a:off x="1641111" y="4430550"/>
                  <a:ext cx="1860524" cy="839669"/>
                </a:xfrm>
                <a:prstGeom prst="rect">
                  <a:avLst/>
                </a:prstGeom>
              </p:spPr>
              <p:txBody>
                <a:bodyPr wrap="square">
                  <a:spAutoFit/>
                </a:bodyPr>
                <a:lstStyle/>
                <a:p>
                  <a:pPr algn="ctr"/>
                  <a:r>
                    <a:rPr lang="en-GB" sz="1050" dirty="0">
                      <a:latin typeface="Arial" panose="020B0604020202020204" pitchFamily="34" charset="0"/>
                      <a:cs typeface="Arial" panose="020B0604020202020204" pitchFamily="34" charset="0"/>
                    </a:rPr>
                    <a:t>Social, cultural and economic activities which are aligned with the University’s research and demonstrate potential for application at scale in Glasgow</a:t>
                  </a:r>
                  <a:endParaRPr lang="en-US" sz="1050" dirty="0">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13819B2A-D08A-499E-9819-A48B86F7A0C9}"/>
                    </a:ext>
                  </a:extLst>
                </p:cNvPr>
                <p:cNvSpPr/>
                <p:nvPr/>
              </p:nvSpPr>
              <p:spPr>
                <a:xfrm>
                  <a:off x="1374652" y="4200617"/>
                  <a:ext cx="2322488" cy="292059"/>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Identify new clusters</a:t>
                  </a:r>
                </a:p>
              </p:txBody>
            </p:sp>
          </p:grpSp>
          <p:sp>
            <p:nvSpPr>
              <p:cNvPr id="61" name="TextBox 60">
                <a:extLst>
                  <a:ext uri="{FF2B5EF4-FFF2-40B4-BE49-F238E27FC236}">
                    <a16:creationId xmlns:a16="http://schemas.microsoft.com/office/drawing/2014/main" id="{DE4DFAC1-F010-4890-8C20-401C33F21A0A}"/>
                  </a:ext>
                </a:extLst>
              </p:cNvPr>
              <p:cNvSpPr txBox="1"/>
              <p:nvPr/>
            </p:nvSpPr>
            <p:spPr>
              <a:xfrm>
                <a:off x="7346687" y="3747812"/>
                <a:ext cx="484483" cy="803162"/>
              </a:xfrm>
              <a:prstGeom prst="rect">
                <a:avLst/>
              </a:prstGeom>
              <a:noFill/>
            </p:spPr>
            <p:txBody>
              <a:bodyPr wrap="none" rtlCol="0" anchor="ctr">
                <a:spAutoFit/>
              </a:bodyPr>
              <a:lstStyle/>
              <a:p>
                <a:pPr algn="ctr"/>
                <a:r>
                  <a:rPr lang="en-US" sz="6000" dirty="0">
                    <a:latin typeface="Arial" panose="020B0604020202020204" pitchFamily="34" charset="0"/>
                    <a:cs typeface="Arial" panose="020B0604020202020204" pitchFamily="34" charset="0"/>
                  </a:rPr>
                  <a:t>2</a:t>
                </a:r>
              </a:p>
            </p:txBody>
          </p:sp>
        </p:grpSp>
        <p:grpSp>
          <p:nvGrpSpPr>
            <p:cNvPr id="48" name="Group 47">
              <a:extLst>
                <a:ext uri="{FF2B5EF4-FFF2-40B4-BE49-F238E27FC236}">
                  <a16:creationId xmlns:a16="http://schemas.microsoft.com/office/drawing/2014/main" id="{03D9C0BA-FF95-4E97-AFFD-A1B99C464E47}"/>
                </a:ext>
              </a:extLst>
            </p:cNvPr>
            <p:cNvGrpSpPr/>
            <p:nvPr/>
          </p:nvGrpSpPr>
          <p:grpSpPr>
            <a:xfrm>
              <a:off x="4973086" y="1622443"/>
              <a:ext cx="2474661" cy="1279244"/>
              <a:chOff x="5785341" y="4402423"/>
              <a:chExt cx="2474661" cy="1279244"/>
            </a:xfrm>
          </p:grpSpPr>
          <p:grpSp>
            <p:nvGrpSpPr>
              <p:cNvPr id="54" name="Group 53">
                <a:extLst>
                  <a:ext uri="{FF2B5EF4-FFF2-40B4-BE49-F238E27FC236}">
                    <a16:creationId xmlns:a16="http://schemas.microsoft.com/office/drawing/2014/main" id="{0F65A2A4-7093-43C3-9717-BB7E859ACB3A}"/>
                  </a:ext>
                </a:extLst>
              </p:cNvPr>
              <p:cNvGrpSpPr/>
              <p:nvPr/>
            </p:nvGrpSpPr>
            <p:grpSpPr>
              <a:xfrm>
                <a:off x="6125181" y="4559695"/>
                <a:ext cx="2134821" cy="1121972"/>
                <a:chOff x="1584245" y="4360396"/>
                <a:chExt cx="2541155" cy="1121972"/>
              </a:xfrm>
            </p:grpSpPr>
            <p:sp>
              <p:nvSpPr>
                <p:cNvPr id="56" name="Rectangle 55">
                  <a:extLst>
                    <a:ext uri="{FF2B5EF4-FFF2-40B4-BE49-F238E27FC236}">
                      <a16:creationId xmlns:a16="http://schemas.microsoft.com/office/drawing/2014/main" id="{812A61D2-3F11-4EB4-84EC-5DC442FE3FB6}"/>
                    </a:ext>
                  </a:extLst>
                </p:cNvPr>
                <p:cNvSpPr/>
                <p:nvPr/>
              </p:nvSpPr>
              <p:spPr>
                <a:xfrm>
                  <a:off x="2459146" y="4770475"/>
                  <a:ext cx="1666254" cy="711893"/>
                </a:xfrm>
                <a:prstGeom prst="rect">
                  <a:avLst/>
                </a:prstGeom>
              </p:spPr>
              <p:txBody>
                <a:bodyPr wrap="square">
                  <a:spAutoFit/>
                </a:bodyPr>
                <a:lstStyle/>
                <a:p>
                  <a:pPr algn="r"/>
                  <a:r>
                    <a:rPr lang="en-GB" sz="1050" dirty="0">
                      <a:solidFill>
                        <a:schemeClr val="bg1"/>
                      </a:solidFill>
                      <a:latin typeface="Arial" panose="020B0604020202020204" pitchFamily="34" charset="0"/>
                      <a:cs typeface="Arial" panose="020B0604020202020204" pitchFamily="34" charset="0"/>
                    </a:rPr>
                    <a:t>Ideas that can be formed economic and/or social spin-outs, ventures or enterprises and locate and grow in Glasgow</a:t>
                  </a:r>
                  <a:endParaRPr lang="en-US" sz="1050" dirty="0">
                    <a:solidFill>
                      <a:schemeClr val="bg1"/>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286ED859-2266-4028-A633-3D1B4C8D8969}"/>
                    </a:ext>
                  </a:extLst>
                </p:cNvPr>
                <p:cNvSpPr/>
                <p:nvPr/>
              </p:nvSpPr>
              <p:spPr>
                <a:xfrm>
                  <a:off x="1584245" y="4360396"/>
                  <a:ext cx="1948279" cy="511103"/>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Quality &amp; volume</a:t>
                  </a:r>
                </a:p>
                <a:p>
                  <a:r>
                    <a:rPr lang="en-US" b="1" dirty="0">
                      <a:solidFill>
                        <a:schemeClr val="bg1"/>
                      </a:solidFill>
                      <a:latin typeface="Arial" panose="020B0604020202020204" pitchFamily="34" charset="0"/>
                      <a:cs typeface="Arial" panose="020B0604020202020204" pitchFamily="34" charset="0"/>
                    </a:rPr>
                    <a:t>of ideas</a:t>
                  </a:r>
                </a:p>
              </p:txBody>
            </p:sp>
          </p:grpSp>
          <p:sp>
            <p:nvSpPr>
              <p:cNvPr id="55" name="TextBox 54">
                <a:extLst>
                  <a:ext uri="{FF2B5EF4-FFF2-40B4-BE49-F238E27FC236}">
                    <a16:creationId xmlns:a16="http://schemas.microsoft.com/office/drawing/2014/main" id="{4DA2FBE7-0CE9-4B2B-80AF-66D7B9A3829E}"/>
                  </a:ext>
                </a:extLst>
              </p:cNvPr>
              <p:cNvSpPr txBox="1"/>
              <p:nvPr/>
            </p:nvSpPr>
            <p:spPr>
              <a:xfrm>
                <a:off x="5785341" y="4402423"/>
                <a:ext cx="484483" cy="803162"/>
              </a:xfrm>
              <a:prstGeom prst="rect">
                <a:avLst/>
              </a:prstGeom>
              <a:noFill/>
            </p:spPr>
            <p:txBody>
              <a:bodyPr wrap="none" rtlCol="0" anchor="ctr">
                <a:spAutoFit/>
              </a:bodyPr>
              <a:lstStyle/>
              <a:p>
                <a:pPr algn="ctr"/>
                <a:r>
                  <a:rPr lang="en-US" sz="6000" dirty="0">
                    <a:solidFill>
                      <a:schemeClr val="bg1"/>
                    </a:solidFill>
                    <a:latin typeface="Arial" panose="020B0604020202020204" pitchFamily="34" charset="0"/>
                    <a:cs typeface="Arial" panose="020B0604020202020204" pitchFamily="34" charset="0"/>
                  </a:rPr>
                  <a:t>1</a:t>
                </a:r>
              </a:p>
            </p:txBody>
          </p:sp>
        </p:grpSp>
        <p:grpSp>
          <p:nvGrpSpPr>
            <p:cNvPr id="49" name="Group 48">
              <a:extLst>
                <a:ext uri="{FF2B5EF4-FFF2-40B4-BE49-F238E27FC236}">
                  <a16:creationId xmlns:a16="http://schemas.microsoft.com/office/drawing/2014/main" id="{E5F5A173-8BBE-49A5-9E20-603076B64A5F}"/>
                </a:ext>
              </a:extLst>
            </p:cNvPr>
            <p:cNvGrpSpPr/>
            <p:nvPr/>
          </p:nvGrpSpPr>
          <p:grpSpPr>
            <a:xfrm>
              <a:off x="3969993" y="3238174"/>
              <a:ext cx="1269437" cy="1319588"/>
              <a:chOff x="5477756" y="1144226"/>
              <a:chExt cx="1269437" cy="1319588"/>
            </a:xfrm>
          </p:grpSpPr>
          <p:grpSp>
            <p:nvGrpSpPr>
              <p:cNvPr id="50" name="Group 49">
                <a:extLst>
                  <a:ext uri="{FF2B5EF4-FFF2-40B4-BE49-F238E27FC236}">
                    <a16:creationId xmlns:a16="http://schemas.microsoft.com/office/drawing/2014/main" id="{760B36AE-A811-407B-9E91-2D79E05657F6}"/>
                  </a:ext>
                </a:extLst>
              </p:cNvPr>
              <p:cNvGrpSpPr/>
              <p:nvPr/>
            </p:nvGrpSpPr>
            <p:grpSpPr>
              <a:xfrm>
                <a:off x="5477756" y="1777539"/>
                <a:ext cx="1269437" cy="686275"/>
                <a:chOff x="2006703" y="4271453"/>
                <a:chExt cx="1511059" cy="686275"/>
              </a:xfrm>
            </p:grpSpPr>
            <p:sp>
              <p:nvSpPr>
                <p:cNvPr id="52" name="Rectangle 51">
                  <a:extLst>
                    <a:ext uri="{FF2B5EF4-FFF2-40B4-BE49-F238E27FC236}">
                      <a16:creationId xmlns:a16="http://schemas.microsoft.com/office/drawing/2014/main" id="{2F03E07A-FEF5-4230-8F82-9B1765336A00}"/>
                    </a:ext>
                  </a:extLst>
                </p:cNvPr>
                <p:cNvSpPr/>
                <p:nvPr/>
              </p:nvSpPr>
              <p:spPr>
                <a:xfrm>
                  <a:off x="2006703" y="4501386"/>
                  <a:ext cx="1503822" cy="456342"/>
                </a:xfrm>
                <a:prstGeom prst="rect">
                  <a:avLst/>
                </a:prstGeom>
              </p:spPr>
              <p:txBody>
                <a:bodyPr wrap="square">
                  <a:spAutoFit/>
                </a:bodyPr>
                <a:lstStyle/>
                <a:p>
                  <a:pPr algn="ctr"/>
                  <a:r>
                    <a:rPr lang="en-US" sz="1050" dirty="0">
                      <a:solidFill>
                        <a:schemeClr val="bg1"/>
                      </a:solidFill>
                      <a:latin typeface="Arial" panose="020B0604020202020204" pitchFamily="34" charset="0"/>
                      <a:cs typeface="Arial" panose="020B0604020202020204" pitchFamily="34" charset="0"/>
                    </a:rPr>
                    <a:t>Co-create with the communities in the Innovation District</a:t>
                  </a:r>
                </a:p>
              </p:txBody>
            </p:sp>
            <p:sp>
              <p:nvSpPr>
                <p:cNvPr id="53" name="Rectangle 52">
                  <a:extLst>
                    <a:ext uri="{FF2B5EF4-FFF2-40B4-BE49-F238E27FC236}">
                      <a16:creationId xmlns:a16="http://schemas.microsoft.com/office/drawing/2014/main" id="{3180C7F1-2571-4EC4-BF5A-5065E971A772}"/>
                    </a:ext>
                  </a:extLst>
                </p:cNvPr>
                <p:cNvSpPr/>
                <p:nvPr/>
              </p:nvSpPr>
              <p:spPr>
                <a:xfrm>
                  <a:off x="2136824" y="4271453"/>
                  <a:ext cx="1380938" cy="292059"/>
                </a:xfrm>
                <a:prstGeom prst="rect">
                  <a:avLst/>
                </a:prstGeom>
              </p:spPr>
              <p:txBody>
                <a:bodyPr wrap="none">
                  <a:spAutoFit/>
                </a:bodyPr>
                <a:lstStyle/>
                <a:p>
                  <a:pPr algn="ctr"/>
                  <a:r>
                    <a:rPr lang="en-US" b="1" dirty="0">
                      <a:solidFill>
                        <a:schemeClr val="bg1"/>
                      </a:solidFill>
                      <a:latin typeface="Arial" panose="020B0604020202020204" pitchFamily="34" charset="0"/>
                      <a:cs typeface="Arial" panose="020B0604020202020204" pitchFamily="34" charset="0"/>
                    </a:rPr>
                    <a:t>Co-creation</a:t>
                  </a:r>
                </a:p>
              </p:txBody>
            </p:sp>
          </p:grpSp>
          <p:sp>
            <p:nvSpPr>
              <p:cNvPr id="51" name="TextBox 50">
                <a:extLst>
                  <a:ext uri="{FF2B5EF4-FFF2-40B4-BE49-F238E27FC236}">
                    <a16:creationId xmlns:a16="http://schemas.microsoft.com/office/drawing/2014/main" id="{4CAEFB6E-6A4A-4FF6-9E84-D7DA902F40A8}"/>
                  </a:ext>
                </a:extLst>
              </p:cNvPr>
              <p:cNvSpPr txBox="1"/>
              <p:nvPr/>
            </p:nvSpPr>
            <p:spPr>
              <a:xfrm>
                <a:off x="5867193" y="1144226"/>
                <a:ext cx="484483" cy="803162"/>
              </a:xfrm>
              <a:prstGeom prst="rect">
                <a:avLst/>
              </a:prstGeom>
              <a:noFill/>
            </p:spPr>
            <p:txBody>
              <a:bodyPr wrap="none" rtlCol="0" anchor="ctr">
                <a:spAutoFit/>
              </a:bodyPr>
              <a:lstStyle/>
              <a:p>
                <a:pPr algn="ctr"/>
                <a:r>
                  <a:rPr lang="en-US" sz="6000" dirty="0">
                    <a:solidFill>
                      <a:schemeClr val="bg1"/>
                    </a:solidFill>
                    <a:latin typeface="Arial" panose="020B0604020202020204" pitchFamily="34" charset="0"/>
                    <a:cs typeface="Arial" panose="020B0604020202020204" pitchFamily="34" charset="0"/>
                  </a:rPr>
                  <a:t>3</a:t>
                </a:r>
              </a:p>
            </p:txBody>
          </p:sp>
        </p:grpSp>
      </p:grpSp>
      <p:sp>
        <p:nvSpPr>
          <p:cNvPr id="67" name="TextBox 66">
            <a:extLst>
              <a:ext uri="{FF2B5EF4-FFF2-40B4-BE49-F238E27FC236}">
                <a16:creationId xmlns:a16="http://schemas.microsoft.com/office/drawing/2014/main" id="{753A1C7C-5A32-4FBD-8841-B5B8AB03E4D5}"/>
              </a:ext>
            </a:extLst>
          </p:cNvPr>
          <p:cNvSpPr txBox="1"/>
          <p:nvPr/>
        </p:nvSpPr>
        <p:spPr>
          <a:xfrm>
            <a:off x="6425577" y="1246505"/>
            <a:ext cx="5411007" cy="4708981"/>
          </a:xfrm>
          <a:prstGeom prst="rect">
            <a:avLst/>
          </a:prstGeom>
          <a:noFill/>
        </p:spPr>
        <p:txBody>
          <a:bodyPr wrap="square">
            <a:spAutoFit/>
          </a:bodyPr>
          <a:lstStyle/>
          <a:p>
            <a:pPr algn="ctr"/>
            <a:r>
              <a:rPr lang="en-GB" sz="2000" b="1" dirty="0">
                <a:solidFill>
                  <a:srgbClr val="000000"/>
                </a:solidFill>
                <a:effectLst/>
                <a:latin typeface="Arial" panose="020B0604020202020204" pitchFamily="34" charset="0"/>
                <a:ea typeface="Gill Sans MT" panose="020B0502020104020203" pitchFamily="34" charset="0"/>
              </a:rPr>
              <a:t>Innovation is the realisation of ideas into new processes, methods, products and services. </a:t>
            </a:r>
          </a:p>
          <a:p>
            <a:pPr algn="ctr"/>
            <a:endParaRPr lang="en-GB" sz="2000" b="1" dirty="0">
              <a:solidFill>
                <a:srgbClr val="000000"/>
              </a:solidFill>
              <a:latin typeface="Arial" panose="020B0604020202020204" pitchFamily="34" charset="0"/>
              <a:ea typeface="Gill Sans MT" panose="020B0502020104020203" pitchFamily="34" charset="0"/>
            </a:endParaRPr>
          </a:p>
          <a:p>
            <a:pPr algn="ctr"/>
            <a:r>
              <a:rPr lang="en-GB" sz="2000" dirty="0">
                <a:solidFill>
                  <a:srgbClr val="000000"/>
                </a:solidFill>
                <a:effectLst/>
                <a:latin typeface="Arial" panose="020B0604020202020204" pitchFamily="34" charset="0"/>
                <a:ea typeface="Gill Sans MT" panose="020B0502020104020203" pitchFamily="34" charset="0"/>
              </a:rPr>
              <a:t>Building on the </a:t>
            </a:r>
            <a:r>
              <a:rPr lang="en-GB" sz="2000" dirty="0" err="1">
                <a:solidFill>
                  <a:srgbClr val="000000"/>
                </a:solidFill>
                <a:effectLst/>
                <a:latin typeface="Arial" panose="020B0604020202020204" pitchFamily="34" charset="0"/>
                <a:ea typeface="Gill Sans MT" panose="020B0502020104020203" pitchFamily="34" charset="0"/>
              </a:rPr>
              <a:t>Muscatelli</a:t>
            </a:r>
            <a:r>
              <a:rPr lang="en-GB" sz="2000" dirty="0">
                <a:solidFill>
                  <a:srgbClr val="000000"/>
                </a:solidFill>
                <a:effectLst/>
                <a:latin typeface="Arial" panose="020B0604020202020204" pitchFamily="34" charset="0"/>
                <a:ea typeface="Gill Sans MT" panose="020B0502020104020203" pitchFamily="34" charset="0"/>
              </a:rPr>
              <a:t> and Logan Reviews, this presentation lays out the UofG Innovation Eco-System and breaks down each component part into the outcomes and tasks required.  To achieve this and place the University at the heart of entrepreneurship in Glasgow will require building capacity and capability as well as capital investment to create partnership hubs with our commercial partners.</a:t>
            </a:r>
          </a:p>
          <a:p>
            <a:pPr algn="ctr"/>
            <a:endParaRPr lang="en-GB" sz="2000" dirty="0"/>
          </a:p>
        </p:txBody>
      </p:sp>
    </p:spTree>
    <p:extLst>
      <p:ext uri="{BB962C8B-B14F-4D97-AF65-F5344CB8AC3E}">
        <p14:creationId xmlns:p14="http://schemas.microsoft.com/office/powerpoint/2010/main" val="271350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94FAED-0B21-4BEC-9D2A-50A409635ACC}"/>
              </a:ext>
            </a:extLst>
          </p:cNvPr>
          <p:cNvGraphicFramePr>
            <a:graphicFrameLocks noGrp="1"/>
          </p:cNvGraphicFramePr>
          <p:nvPr>
            <p:extLst>
              <p:ext uri="{D42A27DB-BD31-4B8C-83A1-F6EECF244321}">
                <p14:modId xmlns:p14="http://schemas.microsoft.com/office/powerpoint/2010/main" val="2932673241"/>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r>
                        <a:rPr lang="en-GB" sz="2000" cap="all" baseline="0" dirty="0">
                          <a:solidFill>
                            <a:schemeClr val="bg1"/>
                          </a:solidFill>
                          <a:latin typeface="Arial" panose="020B0604020202020204" pitchFamily="34" charset="0"/>
                          <a:cs typeface="Arial" panose="020B0604020202020204" pitchFamily="34" charset="0"/>
                        </a:rPr>
                        <a:t>USING innovation TO STRENGTHEN ENTREPREUNERSHIP</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8B45AEC1-9CDF-4A55-9E3B-1FF448B55784}"/>
              </a:ext>
            </a:extLst>
          </p:cNvPr>
          <p:cNvPicPr>
            <a:picLocks noChangeAspect="1"/>
          </p:cNvPicPr>
          <p:nvPr/>
        </p:nvPicPr>
        <p:blipFill rotWithShape="1">
          <a:blip r:embed="rId2">
            <a:extLst>
              <a:ext uri="{28A0092B-C50C-407E-A947-70E740481C1C}">
                <a14:useLocalDpi xmlns:a14="http://schemas.microsoft.com/office/drawing/2010/main" val="0"/>
              </a:ext>
            </a:extLst>
          </a:blip>
          <a:srcRect t="20793" b="21665"/>
          <a:stretch/>
        </p:blipFill>
        <p:spPr>
          <a:xfrm>
            <a:off x="0" y="17354"/>
            <a:ext cx="1386239" cy="408623"/>
          </a:xfrm>
          <a:prstGeom prst="rect">
            <a:avLst/>
          </a:prstGeom>
        </p:spPr>
      </p:pic>
      <p:sp>
        <p:nvSpPr>
          <p:cNvPr id="38" name="TextBox 37">
            <a:extLst>
              <a:ext uri="{FF2B5EF4-FFF2-40B4-BE49-F238E27FC236}">
                <a16:creationId xmlns:a16="http://schemas.microsoft.com/office/drawing/2014/main" id="{AF332B78-450A-4CB3-B61C-91ACF01958E1}"/>
              </a:ext>
            </a:extLst>
          </p:cNvPr>
          <p:cNvSpPr txBox="1"/>
          <p:nvPr/>
        </p:nvSpPr>
        <p:spPr>
          <a:xfrm>
            <a:off x="-1322299" y="4287596"/>
            <a:ext cx="881973" cy="307777"/>
          </a:xfrm>
          <a:prstGeom prst="rect">
            <a:avLst/>
          </a:prstGeom>
          <a:noFill/>
        </p:spPr>
        <p:txBody>
          <a:bodyPr wrap="none" rtlCol="0">
            <a:spAutoFit/>
          </a:bodyPr>
          <a:lstStyle/>
          <a:p>
            <a:pPr algn="ctr"/>
            <a:r>
              <a:rPr lang="en-GB" sz="1400">
                <a:solidFill>
                  <a:schemeClr val="bg1"/>
                </a:solidFill>
                <a:latin typeface="Arial" panose="020B0604020202020204" pitchFamily="34" charset="0"/>
                <a:cs typeface="Arial" panose="020B0604020202020204" pitchFamily="34" charset="0"/>
              </a:rPr>
              <a:t>Planning</a:t>
            </a:r>
          </a:p>
        </p:txBody>
      </p:sp>
      <p:grpSp>
        <p:nvGrpSpPr>
          <p:cNvPr id="78" name="Group 77">
            <a:extLst>
              <a:ext uri="{FF2B5EF4-FFF2-40B4-BE49-F238E27FC236}">
                <a16:creationId xmlns:a16="http://schemas.microsoft.com/office/drawing/2014/main" id="{B608D739-7866-459F-B1C5-56F977C1C48E}"/>
              </a:ext>
            </a:extLst>
          </p:cNvPr>
          <p:cNvGrpSpPr/>
          <p:nvPr/>
        </p:nvGrpSpPr>
        <p:grpSpPr>
          <a:xfrm>
            <a:off x="3291254" y="1462271"/>
            <a:ext cx="5151148" cy="4129064"/>
            <a:chOff x="2275705" y="1828360"/>
            <a:chExt cx="4576080" cy="3668100"/>
          </a:xfrm>
        </p:grpSpPr>
        <p:sp>
          <p:nvSpPr>
            <p:cNvPr id="124" name="Oval 123">
              <a:extLst>
                <a:ext uri="{FF2B5EF4-FFF2-40B4-BE49-F238E27FC236}">
                  <a16:creationId xmlns:a16="http://schemas.microsoft.com/office/drawing/2014/main" id="{E1BF84C3-324C-46A9-9617-2BC0BFABDCCC}"/>
                </a:ext>
              </a:extLst>
            </p:cNvPr>
            <p:cNvSpPr>
              <a:spLocks noChangeArrowheads="1"/>
            </p:cNvSpPr>
            <p:nvPr/>
          </p:nvSpPr>
          <p:spPr bwMode="auto">
            <a:xfrm>
              <a:off x="3617216" y="2720260"/>
              <a:ext cx="1891277" cy="1887089"/>
            </a:xfrm>
            <a:prstGeom prst="ellipse">
              <a:avLst/>
            </a:prstGeom>
            <a:solidFill>
              <a:schemeClr val="bg2">
                <a:lumMod val="50000"/>
              </a:schemeClr>
            </a:solidFill>
            <a:ln w="0">
              <a:noFill/>
              <a:prstDash val="solid"/>
              <a:round/>
              <a:headEnd/>
              <a:tailEnd/>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Transfer Office</a:t>
              </a:r>
            </a:p>
          </p:txBody>
        </p:sp>
        <p:sp>
          <p:nvSpPr>
            <p:cNvPr id="125" name="Freeform: Shape 124">
              <a:extLst>
                <a:ext uri="{FF2B5EF4-FFF2-40B4-BE49-F238E27FC236}">
                  <a16:creationId xmlns:a16="http://schemas.microsoft.com/office/drawing/2014/main" id="{11CC967E-2C1B-4E7F-A6A6-F1CD7C9EA8A4}"/>
                </a:ext>
              </a:extLst>
            </p:cNvPr>
            <p:cNvSpPr>
              <a:spLocks/>
            </p:cNvSpPr>
            <p:nvPr/>
          </p:nvSpPr>
          <p:spPr bwMode="auto">
            <a:xfrm>
              <a:off x="2673891" y="1828360"/>
              <a:ext cx="3779283" cy="3668100"/>
            </a:xfrm>
            <a:custGeom>
              <a:avLst/>
              <a:gdLst>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857881 w 4298405"/>
                <a:gd name="connsiteY10" fmla="*/ 3933787 h 4171951"/>
                <a:gd name="connsiteX11" fmla="*/ 3905483 w 4298405"/>
                <a:gd name="connsiteY11" fmla="*/ 1315894 h 4171951"/>
                <a:gd name="connsiteX12" fmla="*/ 2882851 w 4298405"/>
                <a:gd name="connsiteY12" fmla="*/ 230481 h 417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8405" h="4171951">
                  <a:moveTo>
                    <a:pt x="1320167" y="6351"/>
                  </a:moveTo>
                  <a:lnTo>
                    <a:pt x="1414038" y="236832"/>
                  </a:lnTo>
                  <a:cubicBezTo>
                    <a:pt x="950396" y="443904"/>
                    <a:pt x="583480" y="833876"/>
                    <a:pt x="392501" y="1322245"/>
                  </a:cubicBezTo>
                  <a:cubicBezTo>
                    <a:pt x="-8688" y="2347895"/>
                    <a:pt x="459906" y="3520095"/>
                    <a:pt x="1438982" y="3940138"/>
                  </a:cubicBezTo>
                  <a:lnTo>
                    <a:pt x="1348348" y="4171951"/>
                  </a:lnTo>
                  <a:cubicBezTo>
                    <a:pt x="818443" y="3946989"/>
                    <a:pt x="395548" y="3512482"/>
                    <a:pt x="172200" y="2963590"/>
                  </a:cubicBezTo>
                  <a:cubicBezTo>
                    <a:pt x="-294299" y="1816513"/>
                    <a:pt x="219611" y="492626"/>
                    <a:pt x="1320167" y="6351"/>
                  </a:cubicBezTo>
                  <a:close/>
                  <a:moveTo>
                    <a:pt x="2976823" y="0"/>
                  </a:moveTo>
                  <a:cubicBezTo>
                    <a:pt x="4078558" y="486275"/>
                    <a:pt x="4593019" y="1810162"/>
                    <a:pt x="4126021" y="2957239"/>
                  </a:cubicBezTo>
                  <a:cubicBezTo>
                    <a:pt x="3902433" y="3506131"/>
                    <a:pt x="3479085" y="3940638"/>
                    <a:pt x="2948612" y="4165600"/>
                  </a:cubicBezTo>
                  <a:lnTo>
                    <a:pt x="2857881" y="3933787"/>
                  </a:lnTo>
                  <a:cubicBezTo>
                    <a:pt x="3838006" y="3513744"/>
                    <a:pt x="4307102" y="2341544"/>
                    <a:pt x="3905483" y="1315894"/>
                  </a:cubicBezTo>
                  <a:cubicBezTo>
                    <a:pt x="3714299" y="827525"/>
                    <a:pt x="3346991" y="437553"/>
                    <a:pt x="2882851" y="230481"/>
                  </a:cubicBezTo>
                  <a:close/>
                </a:path>
              </a:pathLst>
            </a:custGeom>
            <a:gradFill>
              <a:gsLst>
                <a:gs pos="0">
                  <a:srgbClr val="EFEDEE">
                    <a:alpha val="0"/>
                  </a:srgbClr>
                </a:gs>
                <a:gs pos="68000">
                  <a:srgbClr val="EFEDEE"/>
                </a:gs>
                <a:gs pos="100000">
                  <a:schemeClr val="tx1"/>
                </a:gs>
              </a:gsLst>
              <a:path path="circle">
                <a:fillToRect l="50000" t="50000" r="50000" b="50000"/>
              </a:path>
            </a:gradFill>
            <a:ln w="0">
              <a:noFill/>
              <a:prstDash val="solid"/>
              <a:round/>
              <a:headEnd/>
              <a:tailEnd/>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4E3DDD9A-CEED-474E-AAA8-1D70EF9464F1}"/>
                </a:ext>
              </a:extLst>
            </p:cNvPr>
            <p:cNvSpPr>
              <a:spLocks noChangeArrowheads="1"/>
            </p:cNvSpPr>
            <p:nvPr/>
          </p:nvSpPr>
          <p:spPr bwMode="auto">
            <a:xfrm>
              <a:off x="5450569" y="2005623"/>
              <a:ext cx="1010398" cy="1010542"/>
            </a:xfrm>
            <a:custGeom>
              <a:avLst/>
              <a:gdLst>
                <a:gd name="connsiteX0" fmla="*/ 573718 w 1149187"/>
                <a:gd name="connsiteY0" fmla="*/ 0 h 1149350"/>
                <a:gd name="connsiteX1" fmla="*/ 1149187 w 1149187"/>
                <a:gd name="connsiteY1" fmla="*/ 574675 h 1149350"/>
                <a:gd name="connsiteX2" fmla="*/ 573718 w 1149187"/>
                <a:gd name="connsiteY2" fmla="*/ 1149350 h 1149350"/>
                <a:gd name="connsiteX3" fmla="*/ 490027 w 1149187"/>
                <a:gd name="connsiteY3" fmla="*/ 1140925 h 1149350"/>
                <a:gd name="connsiteX4" fmla="*/ 468404 w 1149187"/>
                <a:gd name="connsiteY4" fmla="*/ 1096138 h 1149350"/>
                <a:gd name="connsiteX5" fmla="*/ 60454 w 1149187"/>
                <a:gd name="connsiteY5" fmla="*/ 602436 h 1149350"/>
                <a:gd name="connsiteX6" fmla="*/ 0 w 1149187"/>
                <a:gd name="connsiteY6" fmla="*/ 557330 h 1149350"/>
                <a:gd name="connsiteX7" fmla="*/ 9941 w 1149187"/>
                <a:gd name="connsiteY7" fmla="*/ 458858 h 1149350"/>
                <a:gd name="connsiteX8" fmla="*/ 573718 w 1149187"/>
                <a:gd name="connsiteY8" fmla="*/ 0 h 1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187" h="1149350">
                  <a:moveTo>
                    <a:pt x="573718" y="0"/>
                  </a:moveTo>
                  <a:cubicBezTo>
                    <a:pt x="891541" y="0"/>
                    <a:pt x="1149187" y="257291"/>
                    <a:pt x="1149187" y="574675"/>
                  </a:cubicBezTo>
                  <a:cubicBezTo>
                    <a:pt x="1149187" y="892059"/>
                    <a:pt x="891541" y="1149350"/>
                    <a:pt x="573718" y="1149350"/>
                  </a:cubicBezTo>
                  <a:lnTo>
                    <a:pt x="490027" y="1140925"/>
                  </a:lnTo>
                  <a:lnTo>
                    <a:pt x="468404" y="1096138"/>
                  </a:lnTo>
                  <a:cubicBezTo>
                    <a:pt x="365117" y="906425"/>
                    <a:pt x="226136" y="738866"/>
                    <a:pt x="60454" y="602436"/>
                  </a:cubicBezTo>
                  <a:lnTo>
                    <a:pt x="0" y="557330"/>
                  </a:lnTo>
                  <a:lnTo>
                    <a:pt x="9941" y="458858"/>
                  </a:lnTo>
                  <a:cubicBezTo>
                    <a:pt x="63601" y="196989"/>
                    <a:pt x="295623" y="0"/>
                    <a:pt x="573718" y="0"/>
                  </a:cubicBezTo>
                  <a:close/>
                </a:path>
              </a:pathLst>
            </a:custGeom>
            <a:solidFill>
              <a:srgbClr val="4472C4"/>
            </a:solidFill>
            <a:ln w="0">
              <a:noFill/>
              <a:prstDash val="solid"/>
              <a:round/>
              <a:headEnd/>
              <a:tailEnd/>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44E11107-A24D-4A41-951D-814DAF37799C}"/>
                </a:ext>
              </a:extLst>
            </p:cNvPr>
            <p:cNvSpPr>
              <a:spLocks noChangeArrowheads="1"/>
            </p:cNvSpPr>
            <p:nvPr/>
          </p:nvSpPr>
          <p:spPr bwMode="auto">
            <a:xfrm>
              <a:off x="5991366" y="3155743"/>
              <a:ext cx="860419" cy="1011939"/>
            </a:xfrm>
            <a:custGeom>
              <a:avLst/>
              <a:gdLst>
                <a:gd name="connsiteX0" fmla="*/ 402344 w 978607"/>
                <a:gd name="connsiteY0" fmla="*/ 0 h 1150938"/>
                <a:gd name="connsiteX1" fmla="*/ 978607 w 978607"/>
                <a:gd name="connsiteY1" fmla="*/ 575469 h 1150938"/>
                <a:gd name="connsiteX2" fmla="*/ 402344 w 978607"/>
                <a:gd name="connsiteY2" fmla="*/ 1150938 h 1150938"/>
                <a:gd name="connsiteX3" fmla="*/ 80150 w 978607"/>
                <a:gd name="connsiteY3" fmla="*/ 1052657 h 1150938"/>
                <a:gd name="connsiteX4" fmla="*/ 4387 w 978607"/>
                <a:gd name="connsiteY4" fmla="*/ 990233 h 1150938"/>
                <a:gd name="connsiteX5" fmla="*/ 21692 w 978607"/>
                <a:gd name="connsiteY5" fmla="*/ 923082 h 1150938"/>
                <a:gd name="connsiteX6" fmla="*/ 55769 w 978607"/>
                <a:gd name="connsiteY6" fmla="*/ 585788 h 1150938"/>
                <a:gd name="connsiteX7" fmla="*/ 21692 w 978607"/>
                <a:gd name="connsiteY7" fmla="*/ 248494 h 1150938"/>
                <a:gd name="connsiteX8" fmla="*/ 0 w 978607"/>
                <a:gd name="connsiteY8" fmla="*/ 164320 h 1150938"/>
                <a:gd name="connsiteX9" fmla="*/ 80150 w 978607"/>
                <a:gd name="connsiteY9" fmla="*/ 98281 h 1150938"/>
                <a:gd name="connsiteX10" fmla="*/ 402344 w 978607"/>
                <a:gd name="connsiteY10" fmla="*/ 0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7" h="1150938">
                  <a:moveTo>
                    <a:pt x="402344" y="0"/>
                  </a:moveTo>
                  <a:cubicBezTo>
                    <a:pt x="720605" y="0"/>
                    <a:pt x="978607" y="257646"/>
                    <a:pt x="978607" y="575469"/>
                  </a:cubicBezTo>
                  <a:cubicBezTo>
                    <a:pt x="978607" y="893292"/>
                    <a:pt x="720605" y="1150938"/>
                    <a:pt x="402344" y="1150938"/>
                  </a:cubicBezTo>
                  <a:cubicBezTo>
                    <a:pt x="282996" y="1150938"/>
                    <a:pt x="172122" y="1114707"/>
                    <a:pt x="80150" y="1052657"/>
                  </a:cubicBezTo>
                  <a:lnTo>
                    <a:pt x="4387" y="990233"/>
                  </a:lnTo>
                  <a:lnTo>
                    <a:pt x="21692" y="923082"/>
                  </a:lnTo>
                  <a:cubicBezTo>
                    <a:pt x="44035" y="814133"/>
                    <a:pt x="55769" y="701328"/>
                    <a:pt x="55769" y="585788"/>
                  </a:cubicBezTo>
                  <a:cubicBezTo>
                    <a:pt x="55769" y="470248"/>
                    <a:pt x="44035" y="357443"/>
                    <a:pt x="21692" y="248494"/>
                  </a:cubicBezTo>
                  <a:lnTo>
                    <a:pt x="0" y="164320"/>
                  </a:lnTo>
                  <a:lnTo>
                    <a:pt x="80150" y="98281"/>
                  </a:lnTo>
                  <a:cubicBezTo>
                    <a:pt x="172122" y="36232"/>
                    <a:pt x="282996" y="0"/>
                    <a:pt x="402344" y="0"/>
                  </a:cubicBezTo>
                  <a:close/>
                </a:path>
              </a:pathLst>
            </a:custGeom>
            <a:solidFill>
              <a:srgbClr val="0087F6"/>
            </a:solidFill>
            <a:ln w="0">
              <a:noFill/>
              <a:prstDash val="solid"/>
              <a:round/>
              <a:headEnd/>
              <a:tailEnd/>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FFB20F13-0532-4BD3-901B-2AEC661BE70A}"/>
                </a:ext>
              </a:extLst>
            </p:cNvPr>
            <p:cNvSpPr>
              <a:spLocks noChangeArrowheads="1"/>
            </p:cNvSpPr>
            <p:nvPr/>
          </p:nvSpPr>
          <p:spPr bwMode="auto">
            <a:xfrm>
              <a:off x="5450762" y="4322612"/>
              <a:ext cx="1010205" cy="1011939"/>
            </a:xfrm>
            <a:custGeom>
              <a:avLst/>
              <a:gdLst>
                <a:gd name="connsiteX0" fmla="*/ 573497 w 1148966"/>
                <a:gd name="connsiteY0" fmla="*/ 0 h 1150938"/>
                <a:gd name="connsiteX1" fmla="*/ 1148966 w 1148966"/>
                <a:gd name="connsiteY1" fmla="*/ 575469 h 1150938"/>
                <a:gd name="connsiteX2" fmla="*/ 573497 w 1148966"/>
                <a:gd name="connsiteY2" fmla="*/ 1150938 h 1150938"/>
                <a:gd name="connsiteX3" fmla="*/ 9720 w 1148966"/>
                <a:gd name="connsiteY3" fmla="*/ 691446 h 1150938"/>
                <a:gd name="connsiteX4" fmla="*/ 0 w 1148966"/>
                <a:gd name="connsiteY4" fmla="*/ 595032 h 1150938"/>
                <a:gd name="connsiteX5" fmla="*/ 60233 w 1148966"/>
                <a:gd name="connsiteY5" fmla="*/ 550090 h 1150938"/>
                <a:gd name="connsiteX6" fmla="*/ 468183 w 1148966"/>
                <a:gd name="connsiteY6" fmla="*/ 56388 h 1150938"/>
                <a:gd name="connsiteX7" fmla="*/ 491412 w 1148966"/>
                <a:gd name="connsiteY7" fmla="*/ 8275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66" h="1150938">
                  <a:moveTo>
                    <a:pt x="573497" y="0"/>
                  </a:moveTo>
                  <a:cubicBezTo>
                    <a:pt x="891320" y="0"/>
                    <a:pt x="1148966" y="257646"/>
                    <a:pt x="1148966" y="575469"/>
                  </a:cubicBezTo>
                  <a:cubicBezTo>
                    <a:pt x="1148966" y="893292"/>
                    <a:pt x="891320" y="1150938"/>
                    <a:pt x="573497" y="1150938"/>
                  </a:cubicBezTo>
                  <a:cubicBezTo>
                    <a:pt x="295402" y="1150938"/>
                    <a:pt x="63380" y="953678"/>
                    <a:pt x="9720" y="691446"/>
                  </a:cubicBezTo>
                  <a:lnTo>
                    <a:pt x="0" y="595032"/>
                  </a:lnTo>
                  <a:lnTo>
                    <a:pt x="60233" y="550090"/>
                  </a:lnTo>
                  <a:cubicBezTo>
                    <a:pt x="225915" y="413660"/>
                    <a:pt x="364896" y="246102"/>
                    <a:pt x="468183" y="56388"/>
                  </a:cubicBezTo>
                  <a:lnTo>
                    <a:pt x="491412" y="8275"/>
                  </a:lnTo>
                  <a:close/>
                </a:path>
              </a:pathLst>
            </a:custGeom>
            <a:solidFill>
              <a:srgbClr val="003865"/>
            </a:solidFill>
            <a:ln w="0">
              <a:noFill/>
              <a:prstDash val="solid"/>
              <a:round/>
              <a:headEnd/>
              <a:tailEnd/>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917E8FBC-BE87-44FD-A662-2B01776B5569}"/>
                </a:ext>
              </a:extLst>
            </p:cNvPr>
            <p:cNvSpPr>
              <a:spLocks noChangeArrowheads="1"/>
            </p:cNvSpPr>
            <p:nvPr/>
          </p:nvSpPr>
          <p:spPr bwMode="auto">
            <a:xfrm flipH="1">
              <a:off x="2666105" y="2011207"/>
              <a:ext cx="1009317" cy="1010542"/>
            </a:xfrm>
            <a:custGeom>
              <a:avLst/>
              <a:gdLst>
                <a:gd name="connsiteX0" fmla="*/ 573718 w 1149187"/>
                <a:gd name="connsiteY0" fmla="*/ 0 h 1149350"/>
                <a:gd name="connsiteX1" fmla="*/ 1149187 w 1149187"/>
                <a:gd name="connsiteY1" fmla="*/ 574675 h 1149350"/>
                <a:gd name="connsiteX2" fmla="*/ 573718 w 1149187"/>
                <a:gd name="connsiteY2" fmla="*/ 1149350 h 1149350"/>
                <a:gd name="connsiteX3" fmla="*/ 490027 w 1149187"/>
                <a:gd name="connsiteY3" fmla="*/ 1140925 h 1149350"/>
                <a:gd name="connsiteX4" fmla="*/ 468404 w 1149187"/>
                <a:gd name="connsiteY4" fmla="*/ 1096138 h 1149350"/>
                <a:gd name="connsiteX5" fmla="*/ 60454 w 1149187"/>
                <a:gd name="connsiteY5" fmla="*/ 602436 h 1149350"/>
                <a:gd name="connsiteX6" fmla="*/ 0 w 1149187"/>
                <a:gd name="connsiteY6" fmla="*/ 557330 h 1149350"/>
                <a:gd name="connsiteX7" fmla="*/ 9941 w 1149187"/>
                <a:gd name="connsiteY7" fmla="*/ 458858 h 1149350"/>
                <a:gd name="connsiteX8" fmla="*/ 573718 w 1149187"/>
                <a:gd name="connsiteY8" fmla="*/ 0 h 1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187" h="1149350">
                  <a:moveTo>
                    <a:pt x="573718" y="0"/>
                  </a:moveTo>
                  <a:cubicBezTo>
                    <a:pt x="891541" y="0"/>
                    <a:pt x="1149187" y="257291"/>
                    <a:pt x="1149187" y="574675"/>
                  </a:cubicBezTo>
                  <a:cubicBezTo>
                    <a:pt x="1149187" y="892059"/>
                    <a:pt x="891541" y="1149350"/>
                    <a:pt x="573718" y="1149350"/>
                  </a:cubicBezTo>
                  <a:lnTo>
                    <a:pt x="490027" y="1140925"/>
                  </a:lnTo>
                  <a:lnTo>
                    <a:pt x="468404" y="1096138"/>
                  </a:lnTo>
                  <a:cubicBezTo>
                    <a:pt x="365117" y="906425"/>
                    <a:pt x="226136" y="738866"/>
                    <a:pt x="60454" y="602436"/>
                  </a:cubicBezTo>
                  <a:lnTo>
                    <a:pt x="0" y="557330"/>
                  </a:lnTo>
                  <a:lnTo>
                    <a:pt x="9941" y="458858"/>
                  </a:lnTo>
                  <a:cubicBezTo>
                    <a:pt x="63601" y="196989"/>
                    <a:pt x="295623" y="0"/>
                    <a:pt x="573718" y="0"/>
                  </a:cubicBezTo>
                  <a:close/>
                </a:path>
              </a:pathLst>
            </a:custGeom>
            <a:solidFill>
              <a:srgbClr val="00B5D1"/>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702C8AFC-BFFB-4C30-BAD3-40DBF2AA798F}"/>
                </a:ext>
              </a:extLst>
            </p:cNvPr>
            <p:cNvSpPr>
              <a:spLocks noChangeArrowheads="1"/>
            </p:cNvSpPr>
            <p:nvPr/>
          </p:nvSpPr>
          <p:spPr bwMode="auto">
            <a:xfrm flipH="1">
              <a:off x="2275705" y="3161326"/>
              <a:ext cx="859499" cy="1011939"/>
            </a:xfrm>
            <a:custGeom>
              <a:avLst/>
              <a:gdLst>
                <a:gd name="connsiteX0" fmla="*/ 402344 w 978607"/>
                <a:gd name="connsiteY0" fmla="*/ 0 h 1150938"/>
                <a:gd name="connsiteX1" fmla="*/ 978607 w 978607"/>
                <a:gd name="connsiteY1" fmla="*/ 575469 h 1150938"/>
                <a:gd name="connsiteX2" fmla="*/ 402344 w 978607"/>
                <a:gd name="connsiteY2" fmla="*/ 1150938 h 1150938"/>
                <a:gd name="connsiteX3" fmla="*/ 80150 w 978607"/>
                <a:gd name="connsiteY3" fmla="*/ 1052657 h 1150938"/>
                <a:gd name="connsiteX4" fmla="*/ 4387 w 978607"/>
                <a:gd name="connsiteY4" fmla="*/ 990233 h 1150938"/>
                <a:gd name="connsiteX5" fmla="*/ 21692 w 978607"/>
                <a:gd name="connsiteY5" fmla="*/ 923082 h 1150938"/>
                <a:gd name="connsiteX6" fmla="*/ 55769 w 978607"/>
                <a:gd name="connsiteY6" fmla="*/ 585788 h 1150938"/>
                <a:gd name="connsiteX7" fmla="*/ 21692 w 978607"/>
                <a:gd name="connsiteY7" fmla="*/ 248494 h 1150938"/>
                <a:gd name="connsiteX8" fmla="*/ 0 w 978607"/>
                <a:gd name="connsiteY8" fmla="*/ 164320 h 1150938"/>
                <a:gd name="connsiteX9" fmla="*/ 80150 w 978607"/>
                <a:gd name="connsiteY9" fmla="*/ 98281 h 1150938"/>
                <a:gd name="connsiteX10" fmla="*/ 402344 w 978607"/>
                <a:gd name="connsiteY10" fmla="*/ 0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7" h="1150938">
                  <a:moveTo>
                    <a:pt x="402344" y="0"/>
                  </a:moveTo>
                  <a:cubicBezTo>
                    <a:pt x="720605" y="0"/>
                    <a:pt x="978607" y="257646"/>
                    <a:pt x="978607" y="575469"/>
                  </a:cubicBezTo>
                  <a:cubicBezTo>
                    <a:pt x="978607" y="893292"/>
                    <a:pt x="720605" y="1150938"/>
                    <a:pt x="402344" y="1150938"/>
                  </a:cubicBezTo>
                  <a:cubicBezTo>
                    <a:pt x="282996" y="1150938"/>
                    <a:pt x="172122" y="1114707"/>
                    <a:pt x="80150" y="1052657"/>
                  </a:cubicBezTo>
                  <a:lnTo>
                    <a:pt x="4387" y="990233"/>
                  </a:lnTo>
                  <a:lnTo>
                    <a:pt x="21692" y="923082"/>
                  </a:lnTo>
                  <a:cubicBezTo>
                    <a:pt x="44035" y="814133"/>
                    <a:pt x="55769" y="701328"/>
                    <a:pt x="55769" y="585788"/>
                  </a:cubicBezTo>
                  <a:cubicBezTo>
                    <a:pt x="55769" y="470248"/>
                    <a:pt x="44035" y="357443"/>
                    <a:pt x="21692" y="248494"/>
                  </a:cubicBezTo>
                  <a:lnTo>
                    <a:pt x="0" y="164320"/>
                  </a:lnTo>
                  <a:lnTo>
                    <a:pt x="80150" y="98281"/>
                  </a:lnTo>
                  <a:cubicBezTo>
                    <a:pt x="172122" y="36232"/>
                    <a:pt x="282996" y="0"/>
                    <a:pt x="402344" y="0"/>
                  </a:cubicBezTo>
                  <a:close/>
                </a:path>
              </a:pathLst>
            </a:custGeom>
            <a:solidFill>
              <a:srgbClr val="B06C96"/>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3F153DC1-62BC-4701-84F7-E172D7C9BAAF}"/>
                </a:ext>
              </a:extLst>
            </p:cNvPr>
            <p:cNvSpPr>
              <a:spLocks noChangeArrowheads="1"/>
            </p:cNvSpPr>
            <p:nvPr/>
          </p:nvSpPr>
          <p:spPr bwMode="auto">
            <a:xfrm flipH="1">
              <a:off x="2666105" y="4328196"/>
              <a:ext cx="1009123" cy="1011939"/>
            </a:xfrm>
            <a:custGeom>
              <a:avLst/>
              <a:gdLst>
                <a:gd name="connsiteX0" fmla="*/ 573497 w 1148966"/>
                <a:gd name="connsiteY0" fmla="*/ 0 h 1150938"/>
                <a:gd name="connsiteX1" fmla="*/ 1148966 w 1148966"/>
                <a:gd name="connsiteY1" fmla="*/ 575469 h 1150938"/>
                <a:gd name="connsiteX2" fmla="*/ 573497 w 1148966"/>
                <a:gd name="connsiteY2" fmla="*/ 1150938 h 1150938"/>
                <a:gd name="connsiteX3" fmla="*/ 9720 w 1148966"/>
                <a:gd name="connsiteY3" fmla="*/ 691446 h 1150938"/>
                <a:gd name="connsiteX4" fmla="*/ 0 w 1148966"/>
                <a:gd name="connsiteY4" fmla="*/ 595032 h 1150938"/>
                <a:gd name="connsiteX5" fmla="*/ 60233 w 1148966"/>
                <a:gd name="connsiteY5" fmla="*/ 550090 h 1150938"/>
                <a:gd name="connsiteX6" fmla="*/ 468183 w 1148966"/>
                <a:gd name="connsiteY6" fmla="*/ 56388 h 1150938"/>
                <a:gd name="connsiteX7" fmla="*/ 491412 w 1148966"/>
                <a:gd name="connsiteY7" fmla="*/ 8275 h 1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66" h="1150938">
                  <a:moveTo>
                    <a:pt x="573497" y="0"/>
                  </a:moveTo>
                  <a:cubicBezTo>
                    <a:pt x="891320" y="0"/>
                    <a:pt x="1148966" y="257646"/>
                    <a:pt x="1148966" y="575469"/>
                  </a:cubicBezTo>
                  <a:cubicBezTo>
                    <a:pt x="1148966" y="893292"/>
                    <a:pt x="891320" y="1150938"/>
                    <a:pt x="573497" y="1150938"/>
                  </a:cubicBezTo>
                  <a:cubicBezTo>
                    <a:pt x="295402" y="1150938"/>
                    <a:pt x="63380" y="953678"/>
                    <a:pt x="9720" y="691446"/>
                  </a:cubicBezTo>
                  <a:lnTo>
                    <a:pt x="0" y="595032"/>
                  </a:lnTo>
                  <a:lnTo>
                    <a:pt x="60233" y="550090"/>
                  </a:lnTo>
                  <a:cubicBezTo>
                    <a:pt x="225915" y="413660"/>
                    <a:pt x="364896" y="246102"/>
                    <a:pt x="468183" y="56388"/>
                  </a:cubicBezTo>
                  <a:lnTo>
                    <a:pt x="491412" y="8275"/>
                  </a:lnTo>
                  <a:close/>
                </a:path>
              </a:pathLst>
            </a:custGeom>
            <a:solidFill>
              <a:srgbClr val="BE4D00"/>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latin typeface="Arial" panose="020B0604020202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id="{4B86DE11-D20A-4C67-841A-7204DC6AE7B2}"/>
              </a:ext>
            </a:extLst>
          </p:cNvPr>
          <p:cNvGrpSpPr/>
          <p:nvPr/>
        </p:nvGrpSpPr>
        <p:grpSpPr>
          <a:xfrm>
            <a:off x="8584597" y="2732756"/>
            <a:ext cx="3054160" cy="1496460"/>
            <a:chOff x="6974393" y="2956518"/>
            <a:chExt cx="3186764" cy="1329396"/>
          </a:xfrm>
        </p:grpSpPr>
        <p:sp>
          <p:nvSpPr>
            <p:cNvPr id="101" name="TextBox 57">
              <a:extLst>
                <a:ext uri="{FF2B5EF4-FFF2-40B4-BE49-F238E27FC236}">
                  <a16:creationId xmlns:a16="http://schemas.microsoft.com/office/drawing/2014/main" id="{8CF1A47C-D3B2-4890-A00E-FFCA0B1B6D1A}"/>
                </a:ext>
              </a:extLst>
            </p:cNvPr>
            <p:cNvSpPr txBox="1"/>
            <p:nvPr/>
          </p:nvSpPr>
          <p:spPr>
            <a:xfrm>
              <a:off x="6974393" y="2956518"/>
              <a:ext cx="3186764" cy="41012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a:latin typeface="Arial" panose="020B0604020202020204" pitchFamily="34" charset="0"/>
                  <a:cs typeface="Arial" panose="020B0604020202020204" pitchFamily="34" charset="0"/>
                </a:rPr>
                <a:t>Commercialisation</a:t>
              </a:r>
            </a:p>
          </p:txBody>
        </p:sp>
        <p:sp>
          <p:nvSpPr>
            <p:cNvPr id="102" name="TextBox 58">
              <a:extLst>
                <a:ext uri="{FF2B5EF4-FFF2-40B4-BE49-F238E27FC236}">
                  <a16:creationId xmlns:a16="http://schemas.microsoft.com/office/drawing/2014/main" id="{9A0F7DEF-6B61-450B-8D36-40143FAE2948}"/>
                </a:ext>
              </a:extLst>
            </p:cNvPr>
            <p:cNvSpPr txBox="1"/>
            <p:nvPr/>
          </p:nvSpPr>
          <p:spPr>
            <a:xfrm>
              <a:off x="6974393" y="3342627"/>
              <a:ext cx="2194560" cy="94328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0530" algn="l"/>
                </a:tabLst>
              </a:pPr>
              <a:r>
                <a:rPr lang="en-GB" sz="1050" dirty="0">
                  <a:solidFill>
                    <a:schemeClr val="tx1">
                      <a:lumMod val="65000"/>
                      <a:lumOff val="35000"/>
                    </a:schemeClr>
                  </a:solidFill>
                  <a:latin typeface="Arial" panose="020B0604020202020204" pitchFamily="34" charset="0"/>
                  <a:cs typeface="Arial" panose="020B0604020202020204" pitchFamily="34" charset="0"/>
                </a:rPr>
                <a:t>Identify ways to Increase the amount of core university funding supporting commercialisation over time, calibrated against demonstrable progress in growing a project pipeline. </a:t>
              </a:r>
            </a:p>
          </p:txBody>
        </p:sp>
      </p:grpSp>
      <p:grpSp>
        <p:nvGrpSpPr>
          <p:cNvPr id="86" name="Group 85">
            <a:extLst>
              <a:ext uri="{FF2B5EF4-FFF2-40B4-BE49-F238E27FC236}">
                <a16:creationId xmlns:a16="http://schemas.microsoft.com/office/drawing/2014/main" id="{1AFE57CF-51F6-4EE3-881F-302A20BE0926}"/>
              </a:ext>
            </a:extLst>
          </p:cNvPr>
          <p:cNvGrpSpPr/>
          <p:nvPr/>
        </p:nvGrpSpPr>
        <p:grpSpPr>
          <a:xfrm>
            <a:off x="8584597" y="4595373"/>
            <a:ext cx="3234985" cy="1658041"/>
            <a:chOff x="6691482" y="4611683"/>
            <a:chExt cx="2873835" cy="1472939"/>
          </a:xfrm>
        </p:grpSpPr>
        <p:sp>
          <p:nvSpPr>
            <p:cNvPr id="99" name="TextBox 60">
              <a:extLst>
                <a:ext uri="{FF2B5EF4-FFF2-40B4-BE49-F238E27FC236}">
                  <a16:creationId xmlns:a16="http://schemas.microsoft.com/office/drawing/2014/main" id="{F30239CD-EDAA-472C-95D4-D8FC1C8DF45C}"/>
                </a:ext>
              </a:extLst>
            </p:cNvPr>
            <p:cNvSpPr txBox="1"/>
            <p:nvPr/>
          </p:nvSpPr>
          <p:spPr>
            <a:xfrm>
              <a:off x="6691482" y="4611683"/>
              <a:ext cx="2873835" cy="41012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a:latin typeface="Arial" panose="020B0604020202020204" pitchFamily="34" charset="0"/>
                  <a:cs typeface="Arial" panose="020B0604020202020204" pitchFamily="34" charset="0"/>
                </a:rPr>
                <a:t>Innovation District</a:t>
              </a:r>
            </a:p>
          </p:txBody>
        </p:sp>
        <p:sp>
          <p:nvSpPr>
            <p:cNvPr id="100" name="TextBox 61">
              <a:extLst>
                <a:ext uri="{FF2B5EF4-FFF2-40B4-BE49-F238E27FC236}">
                  <a16:creationId xmlns:a16="http://schemas.microsoft.com/office/drawing/2014/main" id="{8D648BDE-2E2A-4226-B096-A3FE85BE2026}"/>
                </a:ext>
              </a:extLst>
            </p:cNvPr>
            <p:cNvSpPr txBox="1"/>
            <p:nvPr/>
          </p:nvSpPr>
          <p:spPr>
            <a:xfrm>
              <a:off x="6691483" y="4997790"/>
              <a:ext cx="2194560" cy="108683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0530" algn="l"/>
                </a:tabLst>
              </a:pPr>
              <a:r>
                <a:rPr lang="en-GB" sz="1050" dirty="0">
                  <a:solidFill>
                    <a:schemeClr val="tx1">
                      <a:lumMod val="65000"/>
                      <a:lumOff val="35000"/>
                    </a:schemeClr>
                  </a:solidFill>
                  <a:latin typeface="Arial" panose="020B0604020202020204" pitchFamily="34" charset="0"/>
                  <a:cs typeface="Arial" panose="020B0604020202020204" pitchFamily="34" charset="0"/>
                </a:rPr>
                <a:t>Bridging the University and GRID will support new industry-university clusters. The TTO will support the development of the clusters through identifying sector experts, intellectual property to be protected and enabling enterprise formation.</a:t>
              </a:r>
            </a:p>
          </p:txBody>
        </p:sp>
      </p:grpSp>
      <p:grpSp>
        <p:nvGrpSpPr>
          <p:cNvPr id="87" name="Group 86">
            <a:extLst>
              <a:ext uri="{FF2B5EF4-FFF2-40B4-BE49-F238E27FC236}">
                <a16:creationId xmlns:a16="http://schemas.microsoft.com/office/drawing/2014/main" id="{45557C8E-21C4-4194-90F2-7CCDD9A0B643}"/>
              </a:ext>
            </a:extLst>
          </p:cNvPr>
          <p:cNvGrpSpPr/>
          <p:nvPr/>
        </p:nvGrpSpPr>
        <p:grpSpPr>
          <a:xfrm>
            <a:off x="1035992" y="2732201"/>
            <a:ext cx="2103242" cy="1496461"/>
            <a:chOff x="249702" y="2956516"/>
            <a:chExt cx="2194560" cy="1329397"/>
          </a:xfrm>
        </p:grpSpPr>
        <p:sp>
          <p:nvSpPr>
            <p:cNvPr id="97" name="TextBox 63">
              <a:extLst>
                <a:ext uri="{FF2B5EF4-FFF2-40B4-BE49-F238E27FC236}">
                  <a16:creationId xmlns:a16="http://schemas.microsoft.com/office/drawing/2014/main" id="{0FE1073E-9388-45B5-BB62-66AA72AEF88F}"/>
                </a:ext>
              </a:extLst>
            </p:cNvPr>
            <p:cNvSpPr txBox="1"/>
            <p:nvPr/>
          </p:nvSpPr>
          <p:spPr>
            <a:xfrm>
              <a:off x="249702" y="2956516"/>
              <a:ext cx="2194560" cy="41012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noProof="1">
                  <a:latin typeface="Arial" panose="020B0604020202020204" pitchFamily="34" charset="0"/>
                  <a:cs typeface="Arial" panose="020B0604020202020204" pitchFamily="34" charset="0"/>
                </a:rPr>
                <a:t>Academics</a:t>
              </a:r>
            </a:p>
          </p:txBody>
        </p:sp>
        <p:sp>
          <p:nvSpPr>
            <p:cNvPr id="98" name="TextBox 64">
              <a:extLst>
                <a:ext uri="{FF2B5EF4-FFF2-40B4-BE49-F238E27FC236}">
                  <a16:creationId xmlns:a16="http://schemas.microsoft.com/office/drawing/2014/main" id="{2CAD4608-3C46-4C50-B962-8573ADCA1D71}"/>
                </a:ext>
              </a:extLst>
            </p:cNvPr>
            <p:cNvSpPr txBox="1"/>
            <p:nvPr/>
          </p:nvSpPr>
          <p:spPr>
            <a:xfrm>
              <a:off x="249702" y="3342626"/>
              <a:ext cx="2194560" cy="94328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noProof="1">
                  <a:solidFill>
                    <a:schemeClr val="tx1">
                      <a:lumMod val="65000"/>
                      <a:lumOff val="35000"/>
                    </a:schemeClr>
                  </a:solidFill>
                  <a:latin typeface="Arial" panose="020B0604020202020204" pitchFamily="34" charset="0"/>
                  <a:cs typeface="Arial" panose="020B0604020202020204" pitchFamily="34" charset="0"/>
                </a:rPr>
                <a:t>Strengthen our capability and awareness in innovation activities related to commercial realisations.  Incentivise academic participation in entrepreneurship and broaden mission driven social enterprise</a:t>
              </a:r>
            </a:p>
          </p:txBody>
        </p:sp>
      </p:grpSp>
      <p:grpSp>
        <p:nvGrpSpPr>
          <p:cNvPr id="88" name="Group 87">
            <a:extLst>
              <a:ext uri="{FF2B5EF4-FFF2-40B4-BE49-F238E27FC236}">
                <a16:creationId xmlns:a16="http://schemas.microsoft.com/office/drawing/2014/main" id="{A91C6D6E-A5D9-46BF-949D-DDF96D839523}"/>
              </a:ext>
            </a:extLst>
          </p:cNvPr>
          <p:cNvGrpSpPr/>
          <p:nvPr/>
        </p:nvGrpSpPr>
        <p:grpSpPr>
          <a:xfrm>
            <a:off x="308918" y="4595368"/>
            <a:ext cx="2830315" cy="1496457"/>
            <a:chOff x="-289528" y="4611683"/>
            <a:chExt cx="2733790" cy="1329395"/>
          </a:xfrm>
        </p:grpSpPr>
        <p:sp>
          <p:nvSpPr>
            <p:cNvPr id="95" name="TextBox 66">
              <a:extLst>
                <a:ext uri="{FF2B5EF4-FFF2-40B4-BE49-F238E27FC236}">
                  <a16:creationId xmlns:a16="http://schemas.microsoft.com/office/drawing/2014/main" id="{1FBEE473-20CF-492D-822C-D06B29AAFB5E}"/>
                </a:ext>
              </a:extLst>
            </p:cNvPr>
            <p:cNvSpPr txBox="1"/>
            <p:nvPr/>
          </p:nvSpPr>
          <p:spPr>
            <a:xfrm>
              <a:off x="-289528" y="4611683"/>
              <a:ext cx="2733790" cy="41012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noProof="1">
                  <a:latin typeface="Arial" panose="020B0604020202020204" pitchFamily="34" charset="0"/>
                  <a:cs typeface="Arial" panose="020B0604020202020204" pitchFamily="34" charset="0"/>
                </a:rPr>
                <a:t>Staff and Students</a:t>
              </a:r>
            </a:p>
          </p:txBody>
        </p:sp>
        <p:sp>
          <p:nvSpPr>
            <p:cNvPr id="96" name="TextBox 67">
              <a:extLst>
                <a:ext uri="{FF2B5EF4-FFF2-40B4-BE49-F238E27FC236}">
                  <a16:creationId xmlns:a16="http://schemas.microsoft.com/office/drawing/2014/main" id="{9B471D50-AE03-499F-BA49-C4D3FE2F37F4}"/>
                </a:ext>
              </a:extLst>
            </p:cNvPr>
            <p:cNvSpPr txBox="1"/>
            <p:nvPr/>
          </p:nvSpPr>
          <p:spPr>
            <a:xfrm>
              <a:off x="249702" y="4997790"/>
              <a:ext cx="2194560" cy="94328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a:solidFill>
                    <a:schemeClr val="tx1">
                      <a:lumMod val="65000"/>
                      <a:lumOff val="35000"/>
                    </a:schemeClr>
                  </a:solidFill>
                  <a:latin typeface="Arial" panose="020B0604020202020204" pitchFamily="34" charset="0"/>
                  <a:cs typeface="Arial" panose="020B0604020202020204" pitchFamily="34" charset="0"/>
                </a:rPr>
                <a:t>Provide training, expert advice, mentoring, competition and event delivery, news and comms, mentorship, IP/finance/legal advice and proof of concept support to students and non-academic staff</a:t>
              </a:r>
              <a:endParaRPr lang="en-US" sz="105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C57D891E-7C1B-43C9-8092-F06E831E1D0F}"/>
              </a:ext>
            </a:extLst>
          </p:cNvPr>
          <p:cNvGrpSpPr/>
          <p:nvPr/>
        </p:nvGrpSpPr>
        <p:grpSpPr>
          <a:xfrm>
            <a:off x="8584597" y="1042263"/>
            <a:ext cx="3234985" cy="1496460"/>
            <a:chOff x="6697327" y="1455242"/>
            <a:chExt cx="2873835" cy="1329397"/>
          </a:xfrm>
        </p:grpSpPr>
        <p:sp>
          <p:nvSpPr>
            <p:cNvPr id="93" name="TextBox 69">
              <a:extLst>
                <a:ext uri="{FF2B5EF4-FFF2-40B4-BE49-F238E27FC236}">
                  <a16:creationId xmlns:a16="http://schemas.microsoft.com/office/drawing/2014/main" id="{844684DD-8237-4886-A19A-EFE5D5626AE4}"/>
                </a:ext>
              </a:extLst>
            </p:cNvPr>
            <p:cNvSpPr txBox="1"/>
            <p:nvPr/>
          </p:nvSpPr>
          <p:spPr>
            <a:xfrm>
              <a:off x="6697327" y="1455242"/>
              <a:ext cx="2873835" cy="41012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noProof="1">
                  <a:latin typeface="Arial" panose="020B0604020202020204" pitchFamily="34" charset="0"/>
                  <a:cs typeface="Arial" panose="020B0604020202020204" pitchFamily="34" charset="0"/>
                </a:rPr>
                <a:t>Funding Opportunties</a:t>
              </a:r>
            </a:p>
          </p:txBody>
        </p:sp>
        <p:sp>
          <p:nvSpPr>
            <p:cNvPr id="94" name="TextBox 70">
              <a:extLst>
                <a:ext uri="{FF2B5EF4-FFF2-40B4-BE49-F238E27FC236}">
                  <a16:creationId xmlns:a16="http://schemas.microsoft.com/office/drawing/2014/main" id="{648DB868-60E1-4ABE-8026-0357F6FC39E0}"/>
                </a:ext>
              </a:extLst>
            </p:cNvPr>
            <p:cNvSpPr txBox="1"/>
            <p:nvPr/>
          </p:nvSpPr>
          <p:spPr>
            <a:xfrm>
              <a:off x="6697329" y="1841351"/>
              <a:ext cx="2194560" cy="94328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chemeClr val="tx1">
                      <a:lumMod val="65000"/>
                      <a:lumOff val="35000"/>
                    </a:schemeClr>
                  </a:solidFill>
                  <a:latin typeface="Arial" panose="020B0604020202020204" pitchFamily="34" charset="0"/>
                  <a:cs typeface="Arial" panose="020B0604020202020204" pitchFamily="34" charset="0"/>
                </a:rPr>
                <a:t>Refine our translation and commercialisation activities and create an investment fund to bridge funding gaps and to co-invest with external investors.. Broker external partnerships and identify funding options</a:t>
              </a:r>
              <a:endParaRPr lang="en-US" sz="105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64C530BA-AE8D-4D4D-814E-A9067528FBBE}"/>
              </a:ext>
            </a:extLst>
          </p:cNvPr>
          <p:cNvGrpSpPr/>
          <p:nvPr/>
        </p:nvGrpSpPr>
        <p:grpSpPr>
          <a:xfrm>
            <a:off x="668888" y="1042263"/>
            <a:ext cx="2470346" cy="1334876"/>
            <a:chOff x="255548" y="1455241"/>
            <a:chExt cx="2194560" cy="1185851"/>
          </a:xfrm>
        </p:grpSpPr>
        <p:sp>
          <p:nvSpPr>
            <p:cNvPr id="91" name="TextBox 101">
              <a:extLst>
                <a:ext uri="{FF2B5EF4-FFF2-40B4-BE49-F238E27FC236}">
                  <a16:creationId xmlns:a16="http://schemas.microsoft.com/office/drawing/2014/main" id="{0EBEF12C-E938-44C0-9B1D-63B6D6586868}"/>
                </a:ext>
              </a:extLst>
            </p:cNvPr>
            <p:cNvSpPr txBox="1"/>
            <p:nvPr/>
          </p:nvSpPr>
          <p:spPr>
            <a:xfrm>
              <a:off x="255548" y="1455241"/>
              <a:ext cx="2194560" cy="41012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noProof="1">
                  <a:latin typeface="Arial" panose="020B0604020202020204" pitchFamily="34" charset="0"/>
                  <a:cs typeface="Arial" panose="020B0604020202020204" pitchFamily="34" charset="0"/>
                </a:rPr>
                <a:t>Colleges</a:t>
              </a:r>
            </a:p>
          </p:txBody>
        </p:sp>
        <p:sp>
          <p:nvSpPr>
            <p:cNvPr id="92" name="TextBox 102">
              <a:extLst>
                <a:ext uri="{FF2B5EF4-FFF2-40B4-BE49-F238E27FC236}">
                  <a16:creationId xmlns:a16="http://schemas.microsoft.com/office/drawing/2014/main" id="{5D84105B-BE8C-4539-A31D-E4514DB0989B}"/>
                </a:ext>
              </a:extLst>
            </p:cNvPr>
            <p:cNvSpPr txBox="1"/>
            <p:nvPr/>
          </p:nvSpPr>
          <p:spPr>
            <a:xfrm>
              <a:off x="255548" y="1841349"/>
              <a:ext cx="2194560" cy="79974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noProof="1">
                  <a:solidFill>
                    <a:schemeClr val="tx1">
                      <a:lumMod val="65000"/>
                      <a:lumOff val="35000"/>
                    </a:schemeClr>
                  </a:solidFill>
                  <a:latin typeface="Arial" panose="020B0604020202020204" pitchFamily="34" charset="0"/>
                  <a:cs typeface="Arial" panose="020B0604020202020204" pitchFamily="34" charset="0"/>
                </a:rPr>
                <a:t>We will support the formation of companies and social enterprises in our current pipeline from the Colleges to increase the number and likelihood of success of the pipeline </a:t>
              </a:r>
            </a:p>
          </p:txBody>
        </p:sp>
      </p:grpSp>
      <p:pic>
        <p:nvPicPr>
          <p:cNvPr id="132" name="Picture 2" descr="Image result for commercial icon">
            <a:extLst>
              <a:ext uri="{FF2B5EF4-FFF2-40B4-BE49-F238E27FC236}">
                <a16:creationId xmlns:a16="http://schemas.microsoft.com/office/drawing/2014/main" id="{10CCD679-71D5-44CB-B018-0426101FEFF0}"/>
              </a:ext>
            </a:extLst>
          </p:cNvPr>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7918" t="19376" r="18626" b="19134"/>
          <a:stretch/>
        </p:blipFill>
        <p:spPr bwMode="auto">
          <a:xfrm>
            <a:off x="7616051" y="3230753"/>
            <a:ext cx="584648" cy="5665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hub icon">
            <a:extLst>
              <a:ext uri="{FF2B5EF4-FFF2-40B4-BE49-F238E27FC236}">
                <a16:creationId xmlns:a16="http://schemas.microsoft.com/office/drawing/2014/main" id="{3D8AC638-21FF-4E8C-8A40-F574B1CBF843}"/>
              </a:ext>
            </a:extLst>
          </p:cNvPr>
          <p:cNvPicPr>
            <a:picLocks noChangeAspect="1" noChangeArrowheads="1"/>
          </p:cNvPicPr>
          <p:nvPr/>
        </p:nvPicPr>
        <p:blipFill rotWithShape="1">
          <a:blip r:embed="rId4">
            <a:clrChange>
              <a:clrFrom>
                <a:srgbClr val="FFFFFF"/>
              </a:clrFrom>
              <a:clrTo>
                <a:srgbClr val="FFFFFF">
                  <a:alpha val="0"/>
                </a:srgbClr>
              </a:clrTo>
            </a:clrChange>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857" t="14054" r="14079" b="23446"/>
          <a:stretch/>
        </p:blipFill>
        <p:spPr bwMode="auto">
          <a:xfrm>
            <a:off x="5442839" y="2697801"/>
            <a:ext cx="863849" cy="8091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deas icon">
            <a:extLst>
              <a:ext uri="{FF2B5EF4-FFF2-40B4-BE49-F238E27FC236}">
                <a16:creationId xmlns:a16="http://schemas.microsoft.com/office/drawing/2014/main" id="{F814FDC8-1833-4292-90F4-ACEE6B1726FF}"/>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7204667" y="1809182"/>
            <a:ext cx="595021" cy="5950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eliver hand icon">
            <a:extLst>
              <a:ext uri="{FF2B5EF4-FFF2-40B4-BE49-F238E27FC236}">
                <a16:creationId xmlns:a16="http://schemas.microsoft.com/office/drawing/2014/main" id="{DED43587-D96C-4B24-82C1-C075E65A2E51}"/>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7166696" y="4568531"/>
            <a:ext cx="612381" cy="61238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Professor female with solid fill">
            <a:extLst>
              <a:ext uri="{FF2B5EF4-FFF2-40B4-BE49-F238E27FC236}">
                <a16:creationId xmlns:a16="http://schemas.microsoft.com/office/drawing/2014/main" id="{60685500-21C1-4950-8443-E2EDE43F5F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08609" y="3166832"/>
            <a:ext cx="653297" cy="653297"/>
          </a:xfrm>
          <a:prstGeom prst="rect">
            <a:avLst/>
          </a:prstGeom>
        </p:spPr>
      </p:pic>
      <p:pic>
        <p:nvPicPr>
          <p:cNvPr id="8" name="Graphic 7" descr="Schoolhouse with solid fill">
            <a:extLst>
              <a:ext uri="{FF2B5EF4-FFF2-40B4-BE49-F238E27FC236}">
                <a16:creationId xmlns:a16="http://schemas.microsoft.com/office/drawing/2014/main" id="{5A22CEDA-5E0D-461D-8AAA-08CF75EF21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37218" y="1729563"/>
            <a:ext cx="794348" cy="794348"/>
          </a:xfrm>
          <a:prstGeom prst="rect">
            <a:avLst/>
          </a:prstGeom>
        </p:spPr>
      </p:pic>
      <p:pic>
        <p:nvPicPr>
          <p:cNvPr id="10" name="Graphic 9" descr="Users with solid fill">
            <a:extLst>
              <a:ext uri="{FF2B5EF4-FFF2-40B4-BE49-F238E27FC236}">
                <a16:creationId xmlns:a16="http://schemas.microsoft.com/office/drawing/2014/main" id="{F554F152-0954-4308-AAA1-DF3641461E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6700" y="4516227"/>
            <a:ext cx="741990" cy="741990"/>
          </a:xfrm>
          <a:prstGeom prst="rect">
            <a:avLst/>
          </a:prstGeom>
        </p:spPr>
      </p:pic>
      <p:graphicFrame>
        <p:nvGraphicFramePr>
          <p:cNvPr id="42" name="Table 4">
            <a:extLst>
              <a:ext uri="{FF2B5EF4-FFF2-40B4-BE49-F238E27FC236}">
                <a16:creationId xmlns:a16="http://schemas.microsoft.com/office/drawing/2014/main" id="{8BFAA433-ECCA-403E-BE5D-9A7C88E3D8EA}"/>
              </a:ext>
            </a:extLst>
          </p:cNvPr>
          <p:cNvGraphicFramePr>
            <a:graphicFrameLocks noGrp="1"/>
          </p:cNvGraphicFramePr>
          <p:nvPr/>
        </p:nvGraphicFramePr>
        <p:xfrm>
          <a:off x="0" y="6626352"/>
          <a:ext cx="12192000" cy="24384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0">
                <a:tc>
                  <a:txBody>
                    <a:bodyPr/>
                    <a:lstStyle/>
                    <a:p>
                      <a:pPr algn="r"/>
                      <a:r>
                        <a:rPr lang="en-GB" sz="1000" dirty="0">
                          <a:solidFill>
                            <a:schemeClr val="bg1"/>
                          </a:solidFill>
                          <a:latin typeface="Arial" panose="020B0604020202020204" pitchFamily="34" charset="0"/>
                          <a:cs typeface="Arial" panose="020B0604020202020204" pitchFamily="34" charset="0"/>
                        </a:rPr>
                        <a:t>INNOVATION STRATEGY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5961"/>
                    </a:solidFill>
                  </a:tcPr>
                </a:tc>
                <a:extLst>
                  <a:ext uri="{0D108BD9-81ED-4DB2-BD59-A6C34878D82A}">
                    <a16:rowId xmlns:a16="http://schemas.microsoft.com/office/drawing/2014/main" val="959760080"/>
                  </a:ext>
                </a:extLst>
              </a:tr>
            </a:tbl>
          </a:graphicData>
        </a:graphic>
      </p:graphicFrame>
      <p:sp>
        <p:nvSpPr>
          <p:cNvPr id="43" name="TextBox 42">
            <a:extLst>
              <a:ext uri="{FF2B5EF4-FFF2-40B4-BE49-F238E27FC236}">
                <a16:creationId xmlns:a16="http://schemas.microsoft.com/office/drawing/2014/main" id="{CCFC6019-021B-4841-BFBC-8887B891FD3C}"/>
              </a:ext>
            </a:extLst>
          </p:cNvPr>
          <p:cNvSpPr txBox="1"/>
          <p:nvPr/>
        </p:nvSpPr>
        <p:spPr>
          <a:xfrm>
            <a:off x="0" y="6615396"/>
            <a:ext cx="154721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16</a:t>
            </a:r>
            <a:r>
              <a:rPr lang="en-GB" sz="1000" baseline="30000" dirty="0">
                <a:solidFill>
                  <a:schemeClr val="bg1"/>
                </a:solidFill>
                <a:latin typeface="Arial" panose="020B0604020202020204" pitchFamily="34" charset="0"/>
                <a:cs typeface="Arial" panose="020B0604020202020204" pitchFamily="34" charset="0"/>
              </a:rPr>
              <a:t>TH</a:t>
            </a:r>
            <a:r>
              <a:rPr lang="en-GB" sz="1000" dirty="0">
                <a:solidFill>
                  <a:schemeClr val="bg1"/>
                </a:solidFill>
                <a:latin typeface="Arial" panose="020B0604020202020204" pitchFamily="34" charset="0"/>
                <a:cs typeface="Arial" panose="020B0604020202020204" pitchFamily="34" charset="0"/>
              </a:rPr>
              <a:t> FEBRUARY 2021</a:t>
            </a:r>
          </a:p>
        </p:txBody>
      </p:sp>
      <p:sp>
        <p:nvSpPr>
          <p:cNvPr id="44" name="TextBox 43">
            <a:extLst>
              <a:ext uri="{FF2B5EF4-FFF2-40B4-BE49-F238E27FC236}">
                <a16:creationId xmlns:a16="http://schemas.microsoft.com/office/drawing/2014/main" id="{9C294C56-3811-43DB-BD7E-530EBC1E4518}"/>
              </a:ext>
            </a:extLst>
          </p:cNvPr>
          <p:cNvSpPr txBox="1"/>
          <p:nvPr/>
        </p:nvSpPr>
        <p:spPr>
          <a:xfrm>
            <a:off x="5766422" y="6623971"/>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3</a:t>
            </a:fld>
            <a:endParaRPr lang="en-GB"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94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94FAED-0B21-4BEC-9D2A-50A409635ACC}"/>
              </a:ext>
            </a:extLst>
          </p:cNvPr>
          <p:cNvGraphicFramePr>
            <a:graphicFrameLocks noGrp="1"/>
          </p:cNvGraphicFramePr>
          <p:nvPr>
            <p:extLst>
              <p:ext uri="{D42A27DB-BD31-4B8C-83A1-F6EECF244321}">
                <p14:modId xmlns:p14="http://schemas.microsoft.com/office/powerpoint/2010/main" val="146620120"/>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r>
                        <a:rPr lang="en-GB" sz="2000" cap="all" baseline="0" dirty="0">
                          <a:solidFill>
                            <a:schemeClr val="bg1"/>
                          </a:solidFill>
                          <a:latin typeface="Arial" panose="020B0604020202020204" pitchFamily="34" charset="0"/>
                          <a:cs typeface="Arial" panose="020B0604020202020204" pitchFamily="34" charset="0"/>
                        </a:rPr>
                        <a:t>WHAT IS OUR INNOVATION STRATEGY ECOSYSTEM?</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8B45AEC1-9CDF-4A55-9E3B-1FF448B55784}"/>
              </a:ext>
            </a:extLst>
          </p:cNvPr>
          <p:cNvPicPr>
            <a:picLocks noChangeAspect="1"/>
          </p:cNvPicPr>
          <p:nvPr/>
        </p:nvPicPr>
        <p:blipFill rotWithShape="1">
          <a:blip r:embed="rId2">
            <a:extLst>
              <a:ext uri="{28A0092B-C50C-407E-A947-70E740481C1C}">
                <a14:useLocalDpi xmlns:a14="http://schemas.microsoft.com/office/drawing/2010/main" val="0"/>
              </a:ext>
            </a:extLst>
          </a:blip>
          <a:srcRect t="20793" b="21665"/>
          <a:stretch/>
        </p:blipFill>
        <p:spPr>
          <a:xfrm>
            <a:off x="0" y="17354"/>
            <a:ext cx="1386239" cy="408623"/>
          </a:xfrm>
          <a:prstGeom prst="rect">
            <a:avLst/>
          </a:prstGeom>
        </p:spPr>
      </p:pic>
      <p:sp>
        <p:nvSpPr>
          <p:cNvPr id="38" name="TextBox 37">
            <a:extLst>
              <a:ext uri="{FF2B5EF4-FFF2-40B4-BE49-F238E27FC236}">
                <a16:creationId xmlns:a16="http://schemas.microsoft.com/office/drawing/2014/main" id="{AF332B78-450A-4CB3-B61C-91ACF01958E1}"/>
              </a:ext>
            </a:extLst>
          </p:cNvPr>
          <p:cNvSpPr txBox="1"/>
          <p:nvPr/>
        </p:nvSpPr>
        <p:spPr>
          <a:xfrm>
            <a:off x="-1322299" y="4287596"/>
            <a:ext cx="881973" cy="307777"/>
          </a:xfrm>
          <a:prstGeom prst="rect">
            <a:avLst/>
          </a:prstGeom>
          <a:noFill/>
        </p:spPr>
        <p:txBody>
          <a:bodyPr wrap="none" rtlCol="0">
            <a:spAutoFit/>
          </a:bodyPr>
          <a:lstStyle/>
          <a:p>
            <a:pPr algn="ctr"/>
            <a:r>
              <a:rPr lang="en-GB" sz="1400">
                <a:solidFill>
                  <a:schemeClr val="bg1"/>
                </a:solidFill>
                <a:latin typeface="Arial" panose="020B0604020202020204" pitchFamily="34" charset="0"/>
                <a:cs typeface="Arial" panose="020B0604020202020204" pitchFamily="34" charset="0"/>
              </a:rPr>
              <a:t>Planning</a:t>
            </a:r>
          </a:p>
        </p:txBody>
      </p:sp>
      <p:grpSp>
        <p:nvGrpSpPr>
          <p:cNvPr id="2" name="Group 1">
            <a:extLst>
              <a:ext uri="{FF2B5EF4-FFF2-40B4-BE49-F238E27FC236}">
                <a16:creationId xmlns:a16="http://schemas.microsoft.com/office/drawing/2014/main" id="{6B7DCD60-3956-4827-95AF-3901585CD9F3}"/>
              </a:ext>
            </a:extLst>
          </p:cNvPr>
          <p:cNvGrpSpPr/>
          <p:nvPr/>
        </p:nvGrpSpPr>
        <p:grpSpPr>
          <a:xfrm>
            <a:off x="890875" y="3690549"/>
            <a:ext cx="10378673" cy="2783407"/>
            <a:chOff x="904963" y="3690549"/>
            <a:chExt cx="9301225" cy="2783407"/>
          </a:xfrm>
        </p:grpSpPr>
        <p:grpSp>
          <p:nvGrpSpPr>
            <p:cNvPr id="28" name="Group 27">
              <a:extLst>
                <a:ext uri="{FF2B5EF4-FFF2-40B4-BE49-F238E27FC236}">
                  <a16:creationId xmlns:a16="http://schemas.microsoft.com/office/drawing/2014/main" id="{A1C328A1-285C-48B9-9639-1BBB9D79755A}"/>
                </a:ext>
              </a:extLst>
            </p:cNvPr>
            <p:cNvGrpSpPr/>
            <p:nvPr/>
          </p:nvGrpSpPr>
          <p:grpSpPr>
            <a:xfrm>
              <a:off x="2838422" y="3690549"/>
              <a:ext cx="1713719" cy="2783407"/>
              <a:chOff x="2961990" y="3911198"/>
              <a:chExt cx="1713719" cy="2783407"/>
            </a:xfrm>
          </p:grpSpPr>
          <p:sp>
            <p:nvSpPr>
              <p:cNvPr id="63" name="TextBox 62">
                <a:extLst>
                  <a:ext uri="{FF2B5EF4-FFF2-40B4-BE49-F238E27FC236}">
                    <a16:creationId xmlns:a16="http://schemas.microsoft.com/office/drawing/2014/main" id="{9439BF99-8D69-4F25-A6BB-A3FBEEBA5F93}"/>
                  </a:ext>
                </a:extLst>
              </p:cNvPr>
              <p:cNvSpPr txBox="1"/>
              <p:nvPr/>
            </p:nvSpPr>
            <p:spPr>
              <a:xfrm>
                <a:off x="2961990" y="3911198"/>
                <a:ext cx="1713719" cy="646331"/>
              </a:xfrm>
              <a:prstGeom prst="rect">
                <a:avLst/>
              </a:prstGeom>
              <a:noFill/>
            </p:spPr>
            <p:txBody>
              <a:bodyPr wrap="square" lIns="0" rIns="0" rtlCol="0" anchor="b">
                <a:spAutoFit/>
              </a:bodyPr>
              <a:lstStyle/>
              <a:p>
                <a:pPr algn="ctr"/>
                <a:r>
                  <a:rPr lang="en-US" b="1" noProof="1">
                    <a:latin typeface="Arial" panose="020B0604020202020204" pitchFamily="34" charset="0"/>
                    <a:cs typeface="Arial" panose="020B0604020202020204" pitchFamily="34" charset="0"/>
                  </a:rPr>
                  <a:t>Innovation Clusters</a:t>
                </a:r>
              </a:p>
            </p:txBody>
          </p:sp>
          <p:sp>
            <p:nvSpPr>
              <p:cNvPr id="65" name="TextBox 64">
                <a:extLst>
                  <a:ext uri="{FF2B5EF4-FFF2-40B4-BE49-F238E27FC236}">
                    <a16:creationId xmlns:a16="http://schemas.microsoft.com/office/drawing/2014/main" id="{9D2B77E7-A1B8-4C89-820C-CF31E54BDD83}"/>
                  </a:ext>
                </a:extLst>
              </p:cNvPr>
              <p:cNvSpPr txBox="1"/>
              <p:nvPr/>
            </p:nvSpPr>
            <p:spPr>
              <a:xfrm>
                <a:off x="2961990" y="4570947"/>
                <a:ext cx="1713719" cy="2123658"/>
              </a:xfrm>
              <a:prstGeom prst="rect">
                <a:avLst/>
              </a:prstGeom>
              <a:noFill/>
            </p:spPr>
            <p:txBody>
              <a:bodyPr wrap="square" lIns="0" rIns="0" rtlCol="0" anchor="t">
                <a:spAutoFit/>
              </a:bodyPr>
              <a:lstStyle/>
              <a:p>
                <a:pPr algn="ctr"/>
                <a:r>
                  <a:rPr lang="en-GB" sz="1100" dirty="0">
                    <a:latin typeface="Arial" panose="020B0604020202020204" pitchFamily="34" charset="0"/>
                    <a:cs typeface="Arial" panose="020B0604020202020204" pitchFamily="34" charset="0"/>
                  </a:rPr>
                  <a:t>Once opportunities have been identified with Colleges, we will work with sector experts to define the tools needed for their development.  </a:t>
                </a:r>
                <a:r>
                  <a:rPr lang="en-GB" sz="1100" dirty="0">
                    <a:effectLst/>
                    <a:latin typeface="Arial" panose="020B0604020202020204" pitchFamily="34" charset="0"/>
                    <a:ea typeface="Calibri" panose="020F0502020204030204" pitchFamily="34" charset="0"/>
                    <a:cs typeface="Arial" panose="020B0604020202020204" pitchFamily="34" charset="0"/>
                  </a:rPr>
                  <a:t>We will define the tools needed for their development, identify leadership, clarify missions, broker external partnerships and identify funding options. </a:t>
                </a:r>
                <a:endParaRPr lang="en-US" sz="11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3FEFE807-FA99-4E5A-A0B4-6028FC926376}"/>
                </a:ext>
              </a:extLst>
            </p:cNvPr>
            <p:cNvGrpSpPr/>
            <p:nvPr/>
          </p:nvGrpSpPr>
          <p:grpSpPr>
            <a:xfrm>
              <a:off x="4698716" y="3690549"/>
              <a:ext cx="1713719" cy="2106299"/>
              <a:chOff x="4822284" y="3911198"/>
              <a:chExt cx="1713719" cy="2106299"/>
            </a:xfrm>
          </p:grpSpPr>
          <p:sp>
            <p:nvSpPr>
              <p:cNvPr id="76" name="TextBox 75">
                <a:extLst>
                  <a:ext uri="{FF2B5EF4-FFF2-40B4-BE49-F238E27FC236}">
                    <a16:creationId xmlns:a16="http://schemas.microsoft.com/office/drawing/2014/main" id="{03367434-3EF7-42A0-8CCB-0757651D3957}"/>
                  </a:ext>
                </a:extLst>
              </p:cNvPr>
              <p:cNvSpPr txBox="1"/>
              <p:nvPr/>
            </p:nvSpPr>
            <p:spPr>
              <a:xfrm>
                <a:off x="4822284" y="3911198"/>
                <a:ext cx="1713719" cy="646331"/>
              </a:xfrm>
              <a:prstGeom prst="rect">
                <a:avLst/>
              </a:prstGeom>
              <a:noFill/>
            </p:spPr>
            <p:txBody>
              <a:bodyPr wrap="square" lIns="0" rIns="0" rtlCol="0" anchor="b">
                <a:spAutoFit/>
              </a:bodyPr>
              <a:lstStyle/>
              <a:p>
                <a:pPr algn="ctr"/>
                <a:r>
                  <a:rPr lang="en-US" b="1" noProof="1">
                    <a:latin typeface="Arial" panose="020B0604020202020204" pitchFamily="34" charset="0"/>
                    <a:cs typeface="Arial" panose="020B0604020202020204" pitchFamily="34" charset="0"/>
                  </a:rPr>
                  <a:t>Co-location and GRID</a:t>
                </a:r>
              </a:p>
            </p:txBody>
          </p:sp>
          <p:sp>
            <p:nvSpPr>
              <p:cNvPr id="77" name="TextBox 76">
                <a:extLst>
                  <a:ext uri="{FF2B5EF4-FFF2-40B4-BE49-F238E27FC236}">
                    <a16:creationId xmlns:a16="http://schemas.microsoft.com/office/drawing/2014/main" id="{0300490A-74C6-47B5-BC2F-2D9D7200DA91}"/>
                  </a:ext>
                </a:extLst>
              </p:cNvPr>
              <p:cNvSpPr txBox="1"/>
              <p:nvPr/>
            </p:nvSpPr>
            <p:spPr>
              <a:xfrm>
                <a:off x="4822284" y="4570947"/>
                <a:ext cx="1713719" cy="1446550"/>
              </a:xfrm>
              <a:prstGeom prst="rect">
                <a:avLst/>
              </a:prstGeom>
              <a:noFill/>
            </p:spPr>
            <p:txBody>
              <a:bodyPr wrap="square" lIns="0" rIns="0" rtlCol="0" anchor="t">
                <a:spAutoFit/>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An innovation ecosystem is place-based.  It requires co-location of different stakeholders in order to generate the cross-fertilisation that enables translation of research into benefits. </a:t>
                </a:r>
                <a:endParaRPr lang="en-US" sz="11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AF50999-919F-4101-88E9-405A7BB6A051}"/>
                </a:ext>
              </a:extLst>
            </p:cNvPr>
            <p:cNvGrpSpPr/>
            <p:nvPr/>
          </p:nvGrpSpPr>
          <p:grpSpPr>
            <a:xfrm>
              <a:off x="904963" y="3829048"/>
              <a:ext cx="1713719" cy="2306354"/>
              <a:chOff x="1028531" y="4049697"/>
              <a:chExt cx="1713719" cy="2306354"/>
            </a:xfrm>
          </p:grpSpPr>
          <p:sp>
            <p:nvSpPr>
              <p:cNvPr id="79" name="TextBox 78">
                <a:extLst>
                  <a:ext uri="{FF2B5EF4-FFF2-40B4-BE49-F238E27FC236}">
                    <a16:creationId xmlns:a16="http://schemas.microsoft.com/office/drawing/2014/main" id="{F93CBC37-C18E-4603-B41B-5C9292A10CDE}"/>
                  </a:ext>
                </a:extLst>
              </p:cNvPr>
              <p:cNvSpPr txBox="1"/>
              <p:nvPr/>
            </p:nvSpPr>
            <p:spPr>
              <a:xfrm>
                <a:off x="1028531" y="4049697"/>
                <a:ext cx="1713719" cy="369332"/>
              </a:xfrm>
              <a:prstGeom prst="rect">
                <a:avLst/>
              </a:prstGeom>
              <a:noFill/>
            </p:spPr>
            <p:txBody>
              <a:bodyPr wrap="square" lIns="0" rIns="0" rtlCol="0" anchor="b">
                <a:spAutoFit/>
              </a:bodyPr>
              <a:lstStyle/>
              <a:p>
                <a:pPr algn="ctr"/>
                <a:r>
                  <a:rPr lang="en-US" b="1" noProof="1">
                    <a:latin typeface="Arial" panose="020B0604020202020204" pitchFamily="34" charset="0"/>
                    <a:cs typeface="Arial" panose="020B0604020202020204" pitchFamily="34" charset="0"/>
                  </a:rPr>
                  <a:t>Soft Support</a:t>
                </a:r>
              </a:p>
            </p:txBody>
          </p:sp>
          <p:sp>
            <p:nvSpPr>
              <p:cNvPr id="80" name="TextBox 79">
                <a:extLst>
                  <a:ext uri="{FF2B5EF4-FFF2-40B4-BE49-F238E27FC236}">
                    <a16:creationId xmlns:a16="http://schemas.microsoft.com/office/drawing/2014/main" id="{30F347DF-8EBF-4FD8-ABEB-0F78E0C2C768}"/>
                  </a:ext>
                </a:extLst>
              </p:cNvPr>
              <p:cNvSpPr txBox="1"/>
              <p:nvPr/>
            </p:nvSpPr>
            <p:spPr>
              <a:xfrm>
                <a:off x="1028531" y="4570947"/>
                <a:ext cx="1713719" cy="1785104"/>
              </a:xfrm>
              <a:prstGeom prst="rect">
                <a:avLst/>
              </a:prstGeom>
              <a:noFill/>
            </p:spPr>
            <p:txBody>
              <a:bodyPr wrap="square" lIns="0" rIns="0" rtlCol="0" anchor="t">
                <a:spAutoFit/>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We need the ability to support the formation of companies and social enterprises in our current pipeline from the colleges. ‘Soft support’ includes the elements that a new venture, enterprise, spin-out, licence agreement needs</a:t>
                </a:r>
                <a:endParaRPr lang="en-US" sz="11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7E6A3D04-BC78-49DC-98AB-AEE5587C5511}"/>
                </a:ext>
              </a:extLst>
            </p:cNvPr>
            <p:cNvGrpSpPr/>
            <p:nvPr/>
          </p:nvGrpSpPr>
          <p:grpSpPr>
            <a:xfrm>
              <a:off x="6559009" y="3829048"/>
              <a:ext cx="1713721" cy="1798523"/>
              <a:chOff x="6682577" y="4049697"/>
              <a:chExt cx="1713721" cy="1798523"/>
            </a:xfrm>
          </p:grpSpPr>
          <p:sp>
            <p:nvSpPr>
              <p:cNvPr id="82" name="TextBox 81">
                <a:extLst>
                  <a:ext uri="{FF2B5EF4-FFF2-40B4-BE49-F238E27FC236}">
                    <a16:creationId xmlns:a16="http://schemas.microsoft.com/office/drawing/2014/main" id="{41DF91C3-7AFD-491D-BD50-B36E45A2E093}"/>
                  </a:ext>
                </a:extLst>
              </p:cNvPr>
              <p:cNvSpPr txBox="1"/>
              <p:nvPr/>
            </p:nvSpPr>
            <p:spPr>
              <a:xfrm>
                <a:off x="6682579" y="4049697"/>
                <a:ext cx="1713719" cy="369332"/>
              </a:xfrm>
              <a:prstGeom prst="rect">
                <a:avLst/>
              </a:prstGeom>
              <a:noFill/>
            </p:spPr>
            <p:txBody>
              <a:bodyPr wrap="square" lIns="0" rIns="0" rtlCol="0" anchor="b">
                <a:spAutoFit/>
              </a:bodyPr>
              <a:lstStyle/>
              <a:p>
                <a:pPr algn="ctr"/>
                <a:r>
                  <a:rPr lang="en-US" b="1" noProof="1">
                    <a:latin typeface="Arial" panose="020B0604020202020204" pitchFamily="34" charset="0"/>
                    <a:cs typeface="Arial" panose="020B0604020202020204" pitchFamily="34" charset="0"/>
                  </a:rPr>
                  <a:t>Investment</a:t>
                </a:r>
              </a:p>
            </p:txBody>
          </p:sp>
          <p:sp>
            <p:nvSpPr>
              <p:cNvPr id="83" name="TextBox 82">
                <a:extLst>
                  <a:ext uri="{FF2B5EF4-FFF2-40B4-BE49-F238E27FC236}">
                    <a16:creationId xmlns:a16="http://schemas.microsoft.com/office/drawing/2014/main" id="{4D419167-4C18-4D7E-953A-CF137ABBAB97}"/>
                  </a:ext>
                </a:extLst>
              </p:cNvPr>
              <p:cNvSpPr txBox="1"/>
              <p:nvPr/>
            </p:nvSpPr>
            <p:spPr>
              <a:xfrm>
                <a:off x="6682577" y="4570947"/>
                <a:ext cx="1713719" cy="1277273"/>
              </a:xfrm>
              <a:prstGeom prst="rect">
                <a:avLst/>
              </a:prstGeom>
              <a:noFill/>
            </p:spPr>
            <p:txBody>
              <a:bodyPr wrap="square" lIns="0" rIns="0" rtlCol="0" anchor="t">
                <a:spAutoFit/>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Funding for the ecosystem will be generated from internal and external sources, including from mission-driven funding streams that form part of the R&amp;D Roadmap. </a:t>
                </a:r>
                <a:endParaRPr lang="en-US" sz="11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CD13DDE-DEF4-4E4E-99D3-54AE1B7DEDEB}"/>
                </a:ext>
              </a:extLst>
            </p:cNvPr>
            <p:cNvGrpSpPr/>
            <p:nvPr/>
          </p:nvGrpSpPr>
          <p:grpSpPr>
            <a:xfrm>
              <a:off x="8492469" y="3690549"/>
              <a:ext cx="1713719" cy="2691074"/>
              <a:chOff x="8616037" y="3911198"/>
              <a:chExt cx="1713719" cy="2691074"/>
            </a:xfrm>
          </p:grpSpPr>
          <p:sp>
            <p:nvSpPr>
              <p:cNvPr id="85" name="TextBox 84">
                <a:extLst>
                  <a:ext uri="{FF2B5EF4-FFF2-40B4-BE49-F238E27FC236}">
                    <a16:creationId xmlns:a16="http://schemas.microsoft.com/office/drawing/2014/main" id="{4807E2D6-6B85-494C-9E4D-7AE1DFA0226F}"/>
                  </a:ext>
                </a:extLst>
              </p:cNvPr>
              <p:cNvSpPr txBox="1"/>
              <p:nvPr/>
            </p:nvSpPr>
            <p:spPr>
              <a:xfrm>
                <a:off x="8616037" y="3911198"/>
                <a:ext cx="1713719" cy="646331"/>
              </a:xfrm>
              <a:prstGeom prst="rect">
                <a:avLst/>
              </a:prstGeom>
              <a:noFill/>
            </p:spPr>
            <p:txBody>
              <a:bodyPr wrap="square" lIns="0" rIns="0" rtlCol="0" anchor="b">
                <a:spAutoFit/>
              </a:bodyPr>
              <a:lstStyle/>
              <a:p>
                <a:pPr algn="ctr"/>
                <a:r>
                  <a:rPr lang="en-US" b="1" noProof="1">
                    <a:latin typeface="Arial" panose="020B0604020202020204" pitchFamily="34" charset="0"/>
                    <a:cs typeface="Arial" panose="020B0604020202020204" pitchFamily="34" charset="0"/>
                  </a:rPr>
                  <a:t>Communication &amp; Culture</a:t>
                </a:r>
              </a:p>
            </p:txBody>
          </p:sp>
          <p:sp>
            <p:nvSpPr>
              <p:cNvPr id="86" name="TextBox 85">
                <a:extLst>
                  <a:ext uri="{FF2B5EF4-FFF2-40B4-BE49-F238E27FC236}">
                    <a16:creationId xmlns:a16="http://schemas.microsoft.com/office/drawing/2014/main" id="{A24531BA-533A-46AA-AB31-006BB81CDCBE}"/>
                  </a:ext>
                </a:extLst>
              </p:cNvPr>
              <p:cNvSpPr txBox="1"/>
              <p:nvPr/>
            </p:nvSpPr>
            <p:spPr>
              <a:xfrm>
                <a:off x="8616037" y="4570947"/>
                <a:ext cx="1713719" cy="2031325"/>
              </a:xfrm>
              <a:prstGeom prst="rect">
                <a:avLst/>
              </a:prstGeom>
              <a:noFill/>
            </p:spPr>
            <p:txBody>
              <a:bodyPr wrap="square" lIns="0" rIns="0" rtlCol="0" anchor="t">
                <a:spAutoFit/>
              </a:bodyPr>
              <a:lstStyle/>
              <a:p>
                <a:pPr algn="ctr"/>
                <a:r>
                  <a:rPr lang="en-GB" sz="1050" dirty="0">
                    <a:latin typeface="Arial" panose="020B0604020202020204" pitchFamily="34" charset="0"/>
                    <a:cs typeface="Arial" panose="020B0604020202020204" pitchFamily="34" charset="0"/>
                  </a:rPr>
                  <a:t>Engage with the research community to address the uncertainty and relevance of innovation activities to the University and the potential options for their careers. This will include more frequent communication from SMG, review of </a:t>
                </a:r>
                <a:r>
                  <a:rPr lang="en-GB" sz="1050" dirty="0">
                    <a:effectLst/>
                    <a:latin typeface="Arial" panose="020B0604020202020204" pitchFamily="34" charset="0"/>
                    <a:ea typeface="Calibri" panose="020F0502020204030204" pitchFamily="34" charset="0"/>
                    <a:cs typeface="Arial" panose="020B0604020202020204" pitchFamily="34" charset="0"/>
                  </a:rPr>
                  <a:t>review of policies and practices to include and to recognise the value of such activities</a:t>
                </a:r>
                <a:endParaRPr lang="en-US" sz="1050" noProof="1">
                  <a:solidFill>
                    <a:schemeClr val="tx1">
                      <a:lumMod val="65000"/>
                      <a:lumOff val="35000"/>
                    </a:schemeClr>
                  </a:solidFill>
                  <a:latin typeface="Arial" panose="020B0604020202020204" pitchFamily="34" charset="0"/>
                  <a:cs typeface="Arial" panose="020B0604020202020204" pitchFamily="34" charset="0"/>
                </a:endParaRPr>
              </a:p>
            </p:txBody>
          </p:sp>
        </p:grpSp>
      </p:grpSp>
      <p:sp>
        <p:nvSpPr>
          <p:cNvPr id="87" name="Freeform: Shape 86">
            <a:extLst>
              <a:ext uri="{FF2B5EF4-FFF2-40B4-BE49-F238E27FC236}">
                <a16:creationId xmlns:a16="http://schemas.microsoft.com/office/drawing/2014/main" id="{B1D44E91-244E-43D1-A318-2354702F191C}"/>
              </a:ext>
            </a:extLst>
          </p:cNvPr>
          <p:cNvSpPr>
            <a:spLocks noChangeAspect="1"/>
          </p:cNvSpPr>
          <p:nvPr/>
        </p:nvSpPr>
        <p:spPr>
          <a:xfrm>
            <a:off x="432485" y="957459"/>
            <a:ext cx="2901916" cy="2590317"/>
          </a:xfrm>
          <a:custGeom>
            <a:avLst/>
            <a:gdLst>
              <a:gd name="connsiteX0" fmla="*/ 839068 w 2847821"/>
              <a:gd name="connsiteY0" fmla="*/ 0 h 2542032"/>
              <a:gd name="connsiteX1" fmla="*/ 2007190 w 2847821"/>
              <a:gd name="connsiteY1" fmla="*/ 0 h 2542032"/>
              <a:gd name="connsiteX2" fmla="*/ 2232470 w 2847821"/>
              <a:gd name="connsiteY2" fmla="*/ 129398 h 2542032"/>
              <a:gd name="connsiteX3" fmla="*/ 2335280 w 2847821"/>
              <a:gd name="connsiteY3" fmla="*/ 307575 h 2542032"/>
              <a:gd name="connsiteX4" fmla="*/ 2417701 w 2847821"/>
              <a:gd name="connsiteY4" fmla="*/ 450416 h 2542032"/>
              <a:gd name="connsiteX5" fmla="*/ 2373280 w 2847821"/>
              <a:gd name="connsiteY5" fmla="*/ 527401 h 2542032"/>
              <a:gd name="connsiteX6" fmla="*/ 2306404 w 2847821"/>
              <a:gd name="connsiteY6" fmla="*/ 643303 h 2542032"/>
              <a:gd name="connsiteX7" fmla="*/ 2283956 w 2847821"/>
              <a:gd name="connsiteY7" fmla="*/ 682207 h 2542032"/>
              <a:gd name="connsiteX8" fmla="*/ 2259543 w 2847821"/>
              <a:gd name="connsiteY8" fmla="*/ 639898 h 2542032"/>
              <a:gd name="connsiteX9" fmla="*/ 2085066 w 2847821"/>
              <a:gd name="connsiteY9" fmla="*/ 337518 h 2542032"/>
              <a:gd name="connsiteX10" fmla="*/ 1900856 w 2847821"/>
              <a:gd name="connsiteY10" fmla="*/ 231710 h 2542032"/>
              <a:gd name="connsiteX11" fmla="*/ 945686 w 2847821"/>
              <a:gd name="connsiteY11" fmla="*/ 231710 h 2542032"/>
              <a:gd name="connsiteX12" fmla="*/ 761474 w 2847821"/>
              <a:gd name="connsiteY12" fmla="*/ 337518 h 2542032"/>
              <a:gd name="connsiteX13" fmla="*/ 367956 w 2847821"/>
              <a:gd name="connsiteY13" fmla="*/ 1019514 h 2542032"/>
              <a:gd name="connsiteX14" fmla="*/ 331765 w 2847821"/>
              <a:gd name="connsiteY14" fmla="*/ 1082235 h 2542032"/>
              <a:gd name="connsiteX15" fmla="*/ 331766 w 2847821"/>
              <a:gd name="connsiteY15" fmla="*/ 1082235 h 2542032"/>
              <a:gd name="connsiteX16" fmla="*/ 283889 w 2847821"/>
              <a:gd name="connsiteY16" fmla="*/ 1165208 h 2542032"/>
              <a:gd name="connsiteX17" fmla="*/ 283889 w 2847821"/>
              <a:gd name="connsiteY17" fmla="*/ 1376823 h 2542032"/>
              <a:gd name="connsiteX18" fmla="*/ 761474 w 2847821"/>
              <a:gd name="connsiteY18" fmla="*/ 2204513 h 2542032"/>
              <a:gd name="connsiteX19" fmla="*/ 945686 w 2847821"/>
              <a:gd name="connsiteY19" fmla="*/ 2310320 h 2542032"/>
              <a:gd name="connsiteX20" fmla="*/ 1900856 w 2847821"/>
              <a:gd name="connsiteY20" fmla="*/ 2310320 h 2542032"/>
              <a:gd name="connsiteX21" fmla="*/ 2085066 w 2847821"/>
              <a:gd name="connsiteY21" fmla="*/ 2204513 h 2542032"/>
              <a:gd name="connsiteX22" fmla="*/ 2562653 w 2847821"/>
              <a:gd name="connsiteY22" fmla="*/ 1376823 h 2542032"/>
              <a:gd name="connsiteX23" fmla="*/ 2562653 w 2847821"/>
              <a:gd name="connsiteY23" fmla="*/ 1165208 h 2542032"/>
              <a:gd name="connsiteX24" fmla="*/ 2522659 w 2847821"/>
              <a:gd name="connsiteY24" fmla="*/ 1095897 h 2542032"/>
              <a:gd name="connsiteX25" fmla="*/ 2514776 w 2847821"/>
              <a:gd name="connsiteY25" fmla="*/ 1082235 h 2542032"/>
              <a:gd name="connsiteX26" fmla="*/ 2505710 w 2847821"/>
              <a:gd name="connsiteY26" fmla="*/ 1066522 h 2542032"/>
              <a:gd name="connsiteX27" fmla="*/ 2477653 w 2847821"/>
              <a:gd name="connsiteY27" fmla="*/ 1017898 h 2542032"/>
              <a:gd name="connsiteX28" fmla="*/ 2463621 w 2847821"/>
              <a:gd name="connsiteY28" fmla="*/ 993580 h 2542032"/>
              <a:gd name="connsiteX29" fmla="*/ 2505480 w 2847821"/>
              <a:gd name="connsiteY29" fmla="*/ 921035 h 2542032"/>
              <a:gd name="connsiteX30" fmla="*/ 2569259 w 2847821"/>
              <a:gd name="connsiteY30" fmla="*/ 810501 h 2542032"/>
              <a:gd name="connsiteX31" fmla="*/ 2597366 w 2847821"/>
              <a:gd name="connsiteY31" fmla="*/ 761790 h 2542032"/>
              <a:gd name="connsiteX32" fmla="*/ 2626741 w 2847821"/>
              <a:gd name="connsiteY32" fmla="*/ 812698 h 2542032"/>
              <a:gd name="connsiteX33" fmla="*/ 2770197 w 2847821"/>
              <a:gd name="connsiteY33" fmla="*/ 1061318 h 2542032"/>
              <a:gd name="connsiteX34" fmla="*/ 2782267 w 2847821"/>
              <a:gd name="connsiteY34" fmla="*/ 1082235 h 2542032"/>
              <a:gd name="connsiteX35" fmla="*/ 2782268 w 2847821"/>
              <a:gd name="connsiteY35" fmla="*/ 1082235 h 2542032"/>
              <a:gd name="connsiteX36" fmla="*/ 2785733 w 2847821"/>
              <a:gd name="connsiteY36" fmla="*/ 1088241 h 2542032"/>
              <a:gd name="connsiteX37" fmla="*/ 2816533 w 2847821"/>
              <a:gd name="connsiteY37" fmla="*/ 1141620 h 2542032"/>
              <a:gd name="connsiteX38" fmla="*/ 2816533 w 2847821"/>
              <a:gd name="connsiteY38" fmla="*/ 1400415 h 2542032"/>
              <a:gd name="connsiteX39" fmla="*/ 2232470 w 2847821"/>
              <a:gd name="connsiteY39" fmla="*/ 2412636 h 2542032"/>
              <a:gd name="connsiteX40" fmla="*/ 2007190 w 2847821"/>
              <a:gd name="connsiteY40" fmla="*/ 2542032 h 2542032"/>
              <a:gd name="connsiteX41" fmla="*/ 839068 w 2847821"/>
              <a:gd name="connsiteY41" fmla="*/ 2542032 h 2542032"/>
              <a:gd name="connsiteX42" fmla="*/ 613786 w 2847821"/>
              <a:gd name="connsiteY42" fmla="*/ 2412636 h 2542032"/>
              <a:gd name="connsiteX43" fmla="*/ 29724 w 2847821"/>
              <a:gd name="connsiteY43" fmla="*/ 1400415 h 2542032"/>
              <a:gd name="connsiteX44" fmla="*/ 29724 w 2847821"/>
              <a:gd name="connsiteY44" fmla="*/ 1141620 h 2542032"/>
              <a:gd name="connsiteX45" fmla="*/ 63990 w 2847821"/>
              <a:gd name="connsiteY45" fmla="*/ 1082235 h 2542032"/>
              <a:gd name="connsiteX46" fmla="*/ 132534 w 2847821"/>
              <a:gd name="connsiteY46" fmla="*/ 963443 h 2542032"/>
              <a:gd name="connsiteX47" fmla="*/ 613786 w 2847821"/>
              <a:gd name="connsiteY47" fmla="*/ 129398 h 2542032"/>
              <a:gd name="connsiteX48" fmla="*/ 839068 w 2847821"/>
              <a:gd name="connsiteY48"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47821" h="2542032">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417701" y="450416"/>
                </a:lnTo>
                <a:lnTo>
                  <a:pt x="2373280" y="527401"/>
                </a:lnTo>
                <a:cubicBezTo>
                  <a:pt x="2352747" y="562987"/>
                  <a:pt x="2330502" y="601539"/>
                  <a:pt x="2306404" y="643303"/>
                </a:cubicBezTo>
                <a:lnTo>
                  <a:pt x="2283956" y="682207"/>
                </a:lnTo>
                <a:lnTo>
                  <a:pt x="2259543" y="639898"/>
                </a:lnTo>
                <a:cubicBezTo>
                  <a:pt x="2209943" y="553938"/>
                  <a:pt x="2152227" y="453912"/>
                  <a:pt x="2085066" y="337518"/>
                </a:cubicBez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367956" y="1019514"/>
                </a:cubicBezTo>
                <a:lnTo>
                  <a:pt x="331765" y="1082235"/>
                </a:lnTo>
                <a:lnTo>
                  <a:pt x="331766" y="1082235"/>
                </a:lnTo>
                <a:lnTo>
                  <a:pt x="283889" y="1165208"/>
                </a:lnTo>
                <a:cubicBezTo>
                  <a:pt x="251482" y="1223232"/>
                  <a:pt x="251482" y="1318800"/>
                  <a:pt x="283889" y="1376823"/>
                </a:cubicBezTo>
                <a:cubicBezTo>
                  <a:pt x="283889" y="1376823"/>
                  <a:pt x="283889" y="1376823"/>
                  <a:pt x="761474" y="2204513"/>
                </a:cubicBezTo>
                <a:cubicBezTo>
                  <a:pt x="795588" y="2262537"/>
                  <a:pt x="87916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59" y="1095897"/>
                </a:cubicBezTo>
                <a:lnTo>
                  <a:pt x="2514776" y="1082235"/>
                </a:lnTo>
                <a:lnTo>
                  <a:pt x="2505710" y="1066522"/>
                </a:lnTo>
                <a:cubicBezTo>
                  <a:pt x="2497575" y="1052424"/>
                  <a:pt x="2488278" y="1036312"/>
                  <a:pt x="2477653" y="1017898"/>
                </a:cubicBezTo>
                <a:lnTo>
                  <a:pt x="2463621" y="993580"/>
                </a:lnTo>
                <a:lnTo>
                  <a:pt x="2505480" y="921035"/>
                </a:lnTo>
                <a:cubicBezTo>
                  <a:pt x="2528334" y="881429"/>
                  <a:pt x="2549554" y="844651"/>
                  <a:pt x="2569259" y="810501"/>
                </a:cubicBezTo>
                <a:lnTo>
                  <a:pt x="2597366" y="761790"/>
                </a:lnTo>
                <a:lnTo>
                  <a:pt x="2626741" y="812698"/>
                </a:lnTo>
                <a:cubicBezTo>
                  <a:pt x="2697913" y="936044"/>
                  <a:pt x="2742396" y="1013136"/>
                  <a:pt x="2770197" y="1061318"/>
                </a:cubicBezTo>
                <a:lnTo>
                  <a:pt x="2782267" y="1082235"/>
                </a:lnTo>
                <a:lnTo>
                  <a:pt x="2782268" y="1082235"/>
                </a:lnTo>
                <a:lnTo>
                  <a:pt x="2785733" y="1088241"/>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29724" y="1400415"/>
                  <a:pt x="29724" y="1400415"/>
                  <a:pt x="29724" y="1400415"/>
                </a:cubicBezTo>
                <a:cubicBezTo>
                  <a:pt x="-9908" y="1329455"/>
                  <a:pt x="-9908" y="1212579"/>
                  <a:pt x="29724" y="1141620"/>
                </a:cubicBezTo>
                <a:lnTo>
                  <a:pt x="63990" y="1082235"/>
                </a:lnTo>
                <a:lnTo>
                  <a:pt x="132534" y="963443"/>
                </a:lnTo>
                <a:cubicBezTo>
                  <a:pt x="613786" y="129398"/>
                  <a:pt x="613786" y="129398"/>
                  <a:pt x="613786" y="129398"/>
                </a:cubicBezTo>
                <a:cubicBezTo>
                  <a:pt x="655505" y="58438"/>
                  <a:pt x="757716" y="0"/>
                  <a:pt x="839068" y="0"/>
                </a:cubicBezTo>
                <a:close/>
              </a:path>
            </a:pathLst>
          </a:custGeom>
          <a:solidFill>
            <a:srgbClr val="0053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4800" dirty="0">
              <a:solidFill>
                <a:schemeClr val="tx1"/>
              </a:solidFill>
              <a:latin typeface="Arial" panose="020B0604020202020204" pitchFamily="34" charset="0"/>
              <a:cs typeface="Arial" panose="020B0604020202020204" pitchFamily="34" charset="0"/>
            </a:endParaRPr>
          </a:p>
        </p:txBody>
      </p:sp>
      <p:sp>
        <p:nvSpPr>
          <p:cNvPr id="88" name="Freeform: Shape 87">
            <a:extLst>
              <a:ext uri="{FF2B5EF4-FFF2-40B4-BE49-F238E27FC236}">
                <a16:creationId xmlns:a16="http://schemas.microsoft.com/office/drawing/2014/main" id="{73542A65-BE49-4EA3-8C76-2771D51E5D8D}"/>
              </a:ext>
            </a:extLst>
          </p:cNvPr>
          <p:cNvSpPr/>
          <p:nvPr/>
        </p:nvSpPr>
        <p:spPr>
          <a:xfrm>
            <a:off x="8726790" y="957459"/>
            <a:ext cx="2901916" cy="2590317"/>
          </a:xfrm>
          <a:custGeom>
            <a:avLst/>
            <a:gdLst>
              <a:gd name="connsiteX0" fmla="*/ 839068 w 2847821"/>
              <a:gd name="connsiteY0" fmla="*/ 0 h 2542032"/>
              <a:gd name="connsiteX1" fmla="*/ 2007190 w 2847821"/>
              <a:gd name="connsiteY1" fmla="*/ 0 h 2542032"/>
              <a:gd name="connsiteX2" fmla="*/ 2232470 w 2847821"/>
              <a:gd name="connsiteY2" fmla="*/ 129398 h 2542032"/>
              <a:gd name="connsiteX3" fmla="*/ 2816533 w 2847821"/>
              <a:gd name="connsiteY3" fmla="*/ 1141620 h 2542032"/>
              <a:gd name="connsiteX4" fmla="*/ 2816533 w 2847821"/>
              <a:gd name="connsiteY4" fmla="*/ 1400415 h 2542032"/>
              <a:gd name="connsiteX5" fmla="*/ 2232470 w 2847821"/>
              <a:gd name="connsiteY5" fmla="*/ 2412636 h 2542032"/>
              <a:gd name="connsiteX6" fmla="*/ 2007190 w 2847821"/>
              <a:gd name="connsiteY6" fmla="*/ 2542032 h 2542032"/>
              <a:gd name="connsiteX7" fmla="*/ 839068 w 2847821"/>
              <a:gd name="connsiteY7" fmla="*/ 2542032 h 2542032"/>
              <a:gd name="connsiteX8" fmla="*/ 613786 w 2847821"/>
              <a:gd name="connsiteY8" fmla="*/ 2412636 h 2542032"/>
              <a:gd name="connsiteX9" fmla="*/ 510976 w 2847821"/>
              <a:gd name="connsiteY9" fmla="*/ 2234459 h 2542032"/>
              <a:gd name="connsiteX10" fmla="*/ 504214 w 2847821"/>
              <a:gd name="connsiteY10" fmla="*/ 2222739 h 2542032"/>
              <a:gd name="connsiteX11" fmla="*/ 504213 w 2847821"/>
              <a:gd name="connsiteY11" fmla="*/ 2222739 h 2542032"/>
              <a:gd name="connsiteX12" fmla="*/ 428556 w 2847821"/>
              <a:gd name="connsiteY12" fmla="*/ 2091619 h 2542032"/>
              <a:gd name="connsiteX13" fmla="*/ 472977 w 2847821"/>
              <a:gd name="connsiteY13" fmla="*/ 2014633 h 2542032"/>
              <a:gd name="connsiteX14" fmla="*/ 539853 w 2847821"/>
              <a:gd name="connsiteY14" fmla="*/ 1898732 h 2542032"/>
              <a:gd name="connsiteX15" fmla="*/ 562445 w 2847821"/>
              <a:gd name="connsiteY15" fmla="*/ 1859580 h 2542032"/>
              <a:gd name="connsiteX16" fmla="*/ 586998 w 2847821"/>
              <a:gd name="connsiteY16" fmla="*/ 1902133 h 2542032"/>
              <a:gd name="connsiteX17" fmla="*/ 761474 w 2847821"/>
              <a:gd name="connsiteY17" fmla="*/ 2204513 h 2542032"/>
              <a:gd name="connsiteX18" fmla="*/ 776505 w 2847821"/>
              <a:gd name="connsiteY18" fmla="*/ 2222739 h 2542032"/>
              <a:gd name="connsiteX19" fmla="*/ 795295 w 2847821"/>
              <a:gd name="connsiteY19" fmla="*/ 2245524 h 2542032"/>
              <a:gd name="connsiteX20" fmla="*/ 945686 w 2847821"/>
              <a:gd name="connsiteY20" fmla="*/ 2310320 h 2542032"/>
              <a:gd name="connsiteX21" fmla="*/ 1900856 w 2847821"/>
              <a:gd name="connsiteY21" fmla="*/ 2310320 h 2542032"/>
              <a:gd name="connsiteX22" fmla="*/ 2085066 w 2847821"/>
              <a:gd name="connsiteY22" fmla="*/ 2204513 h 2542032"/>
              <a:gd name="connsiteX23" fmla="*/ 2562653 w 2847821"/>
              <a:gd name="connsiteY23" fmla="*/ 1376823 h 2542032"/>
              <a:gd name="connsiteX24" fmla="*/ 2562653 w 2847821"/>
              <a:gd name="connsiteY24" fmla="*/ 1165208 h 2542032"/>
              <a:gd name="connsiteX25" fmla="*/ 2085066 w 2847821"/>
              <a:gd name="connsiteY25" fmla="*/ 337518 h 2542032"/>
              <a:gd name="connsiteX26" fmla="*/ 1900856 w 2847821"/>
              <a:gd name="connsiteY26" fmla="*/ 231710 h 2542032"/>
              <a:gd name="connsiteX27" fmla="*/ 945686 w 2847821"/>
              <a:gd name="connsiteY27" fmla="*/ 231710 h 2542032"/>
              <a:gd name="connsiteX28" fmla="*/ 761474 w 2847821"/>
              <a:gd name="connsiteY28" fmla="*/ 337518 h 2542032"/>
              <a:gd name="connsiteX29" fmla="*/ 283889 w 2847821"/>
              <a:gd name="connsiteY29" fmla="*/ 1165208 h 2542032"/>
              <a:gd name="connsiteX30" fmla="*/ 259584 w 2847821"/>
              <a:gd name="connsiteY30" fmla="*/ 1271016 h 2542032"/>
              <a:gd name="connsiteX31" fmla="*/ 264263 w 2847821"/>
              <a:gd name="connsiteY31" fmla="*/ 1314464 h 2542032"/>
              <a:gd name="connsiteX32" fmla="*/ 265660 w 2847821"/>
              <a:gd name="connsiteY32" fmla="*/ 1327439 h 2542032"/>
              <a:gd name="connsiteX33" fmla="*/ 283889 w 2847821"/>
              <a:gd name="connsiteY33" fmla="*/ 1376823 h 2542032"/>
              <a:gd name="connsiteX34" fmla="*/ 368889 w 2847821"/>
              <a:gd name="connsiteY34" fmla="*/ 1524134 h 2542032"/>
              <a:gd name="connsiteX35" fmla="*/ 382921 w 2847821"/>
              <a:gd name="connsiteY35" fmla="*/ 1548452 h 2542032"/>
              <a:gd name="connsiteX36" fmla="*/ 341061 w 2847821"/>
              <a:gd name="connsiteY36" fmla="*/ 1620997 h 2542032"/>
              <a:gd name="connsiteX37" fmla="*/ 277282 w 2847821"/>
              <a:gd name="connsiteY37" fmla="*/ 1731531 h 2542032"/>
              <a:gd name="connsiteX38" fmla="*/ 249032 w 2847821"/>
              <a:gd name="connsiteY38" fmla="*/ 1780491 h 2542032"/>
              <a:gd name="connsiteX39" fmla="*/ 219516 w 2847821"/>
              <a:gd name="connsiteY39" fmla="*/ 1729337 h 2542032"/>
              <a:gd name="connsiteX40" fmla="*/ 29724 w 2847821"/>
              <a:gd name="connsiteY40" fmla="*/ 1400415 h 2542032"/>
              <a:gd name="connsiteX41" fmla="*/ 7431 w 2847821"/>
              <a:gd name="connsiteY41" fmla="*/ 1340021 h 2542032"/>
              <a:gd name="connsiteX42" fmla="*/ 4679 w 2847821"/>
              <a:gd name="connsiteY42" fmla="*/ 1314464 h 2542032"/>
              <a:gd name="connsiteX43" fmla="*/ 0 w 2847821"/>
              <a:gd name="connsiteY43" fmla="*/ 1271017 h 2542032"/>
              <a:gd name="connsiteX44" fmla="*/ 29724 w 2847821"/>
              <a:gd name="connsiteY44" fmla="*/ 1141620 h 2542032"/>
              <a:gd name="connsiteX45" fmla="*/ 613786 w 2847821"/>
              <a:gd name="connsiteY45" fmla="*/ 129398 h 2542032"/>
              <a:gd name="connsiteX46" fmla="*/ 839068 w 2847821"/>
              <a:gd name="connsiteY46"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47821" h="2542032">
                <a:moveTo>
                  <a:pt x="839068" y="0"/>
                </a:moveTo>
                <a:cubicBezTo>
                  <a:pt x="2007190" y="0"/>
                  <a:pt x="2007190" y="0"/>
                  <a:pt x="2007190" y="0"/>
                </a:cubicBezTo>
                <a:cubicBezTo>
                  <a:pt x="2090628" y="0"/>
                  <a:pt x="2190752" y="58438"/>
                  <a:pt x="2232470" y="129398"/>
                </a:cubicBez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085066" y="337518"/>
                </a:cubicBez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latin typeface="Arial" panose="020B0604020202020204" pitchFamily="34" charset="0"/>
              <a:cs typeface="Arial" panose="020B0604020202020204" pitchFamily="34" charset="0"/>
            </a:endParaRPr>
          </a:p>
        </p:txBody>
      </p:sp>
      <p:sp>
        <p:nvSpPr>
          <p:cNvPr id="89" name="Freeform: Shape 88">
            <a:extLst>
              <a:ext uri="{FF2B5EF4-FFF2-40B4-BE49-F238E27FC236}">
                <a16:creationId xmlns:a16="http://schemas.microsoft.com/office/drawing/2014/main" id="{BFA54603-0E73-464C-AA7F-B2A80EB1DCBE}"/>
              </a:ext>
            </a:extLst>
          </p:cNvPr>
          <p:cNvSpPr/>
          <p:nvPr/>
        </p:nvSpPr>
        <p:spPr>
          <a:xfrm>
            <a:off x="2506061" y="957459"/>
            <a:ext cx="2901916" cy="2590317"/>
          </a:xfrm>
          <a:custGeom>
            <a:avLst/>
            <a:gdLst>
              <a:gd name="connsiteX0" fmla="*/ 2597367 w 2847821"/>
              <a:gd name="connsiteY0" fmla="*/ 761789 h 2542032"/>
              <a:gd name="connsiteX1" fmla="*/ 2613504 w 2847821"/>
              <a:gd name="connsiteY1" fmla="*/ 789755 h 2542032"/>
              <a:gd name="connsiteX2" fmla="*/ 2766966 w 2847821"/>
              <a:gd name="connsiteY2" fmla="*/ 1055714 h 2542032"/>
              <a:gd name="connsiteX3" fmla="*/ 2789968 w 2847821"/>
              <a:gd name="connsiteY3" fmla="*/ 1095578 h 2542032"/>
              <a:gd name="connsiteX4" fmla="*/ 2789967 w 2847821"/>
              <a:gd name="connsiteY4" fmla="*/ 1095578 h 2542032"/>
              <a:gd name="connsiteX5" fmla="*/ 2798709 w 2847821"/>
              <a:gd name="connsiteY5" fmla="*/ 1110730 h 2542032"/>
              <a:gd name="connsiteX6" fmla="*/ 2816533 w 2847821"/>
              <a:gd name="connsiteY6" fmla="*/ 1141620 h 2542032"/>
              <a:gd name="connsiteX7" fmla="*/ 2816533 w 2847821"/>
              <a:gd name="connsiteY7" fmla="*/ 1400415 h 2542032"/>
              <a:gd name="connsiteX8" fmla="*/ 2232470 w 2847821"/>
              <a:gd name="connsiteY8" fmla="*/ 2412636 h 2542032"/>
              <a:gd name="connsiteX9" fmla="*/ 2007190 w 2847821"/>
              <a:gd name="connsiteY9" fmla="*/ 2542032 h 2542032"/>
              <a:gd name="connsiteX10" fmla="*/ 839068 w 2847821"/>
              <a:gd name="connsiteY10" fmla="*/ 2542032 h 2542032"/>
              <a:gd name="connsiteX11" fmla="*/ 613786 w 2847821"/>
              <a:gd name="connsiteY11" fmla="*/ 2412636 h 2542032"/>
              <a:gd name="connsiteX12" fmla="*/ 510976 w 2847821"/>
              <a:gd name="connsiteY12" fmla="*/ 2234459 h 2542032"/>
              <a:gd name="connsiteX13" fmla="*/ 504214 w 2847821"/>
              <a:gd name="connsiteY13" fmla="*/ 2222739 h 2542032"/>
              <a:gd name="connsiteX14" fmla="*/ 504213 w 2847821"/>
              <a:gd name="connsiteY14" fmla="*/ 2222739 h 2542032"/>
              <a:gd name="connsiteX15" fmla="*/ 428556 w 2847821"/>
              <a:gd name="connsiteY15" fmla="*/ 2091619 h 2542032"/>
              <a:gd name="connsiteX16" fmla="*/ 472977 w 2847821"/>
              <a:gd name="connsiteY16" fmla="*/ 2014633 h 2542032"/>
              <a:gd name="connsiteX17" fmla="*/ 539853 w 2847821"/>
              <a:gd name="connsiteY17" fmla="*/ 1898732 h 2542032"/>
              <a:gd name="connsiteX18" fmla="*/ 562445 w 2847821"/>
              <a:gd name="connsiteY18" fmla="*/ 1859580 h 2542032"/>
              <a:gd name="connsiteX19" fmla="*/ 586998 w 2847821"/>
              <a:gd name="connsiteY19" fmla="*/ 1902133 h 2542032"/>
              <a:gd name="connsiteX20" fmla="*/ 761474 w 2847821"/>
              <a:gd name="connsiteY20" fmla="*/ 2204513 h 2542032"/>
              <a:gd name="connsiteX21" fmla="*/ 776505 w 2847821"/>
              <a:gd name="connsiteY21" fmla="*/ 2222739 h 2542032"/>
              <a:gd name="connsiteX22" fmla="*/ 795295 w 2847821"/>
              <a:gd name="connsiteY22" fmla="*/ 2245524 h 2542032"/>
              <a:gd name="connsiteX23" fmla="*/ 945686 w 2847821"/>
              <a:gd name="connsiteY23" fmla="*/ 2310320 h 2542032"/>
              <a:gd name="connsiteX24" fmla="*/ 1900856 w 2847821"/>
              <a:gd name="connsiteY24" fmla="*/ 2310320 h 2542032"/>
              <a:gd name="connsiteX25" fmla="*/ 2085066 w 2847821"/>
              <a:gd name="connsiteY25" fmla="*/ 2204513 h 2542032"/>
              <a:gd name="connsiteX26" fmla="*/ 2562653 w 2847821"/>
              <a:gd name="connsiteY26" fmla="*/ 1376823 h 2542032"/>
              <a:gd name="connsiteX27" fmla="*/ 2562653 w 2847821"/>
              <a:gd name="connsiteY27" fmla="*/ 1165208 h 2542032"/>
              <a:gd name="connsiteX28" fmla="*/ 2522660 w 2847821"/>
              <a:gd name="connsiteY28" fmla="*/ 1095897 h 2542032"/>
              <a:gd name="connsiteX29" fmla="*/ 2522476 w 2847821"/>
              <a:gd name="connsiteY29" fmla="*/ 1095578 h 2542032"/>
              <a:gd name="connsiteX30" fmla="*/ 2522477 w 2847821"/>
              <a:gd name="connsiteY30" fmla="*/ 1095578 h 2542032"/>
              <a:gd name="connsiteX31" fmla="*/ 2510324 w 2847821"/>
              <a:gd name="connsiteY31" fmla="*/ 1074517 h 2542032"/>
              <a:gd name="connsiteX32" fmla="*/ 2484541 w 2847821"/>
              <a:gd name="connsiteY32" fmla="*/ 1029833 h 2542032"/>
              <a:gd name="connsiteX33" fmla="*/ 2463622 w 2847821"/>
              <a:gd name="connsiteY33" fmla="*/ 993578 h 2542032"/>
              <a:gd name="connsiteX34" fmla="*/ 2505481 w 2847821"/>
              <a:gd name="connsiteY34" fmla="*/ 921034 h 2542032"/>
              <a:gd name="connsiteX35" fmla="*/ 2569260 w 2847821"/>
              <a:gd name="connsiteY35" fmla="*/ 810500 h 2542032"/>
              <a:gd name="connsiteX36" fmla="*/ 839068 w 2847821"/>
              <a:gd name="connsiteY36" fmla="*/ 0 h 2542032"/>
              <a:gd name="connsiteX37" fmla="*/ 2007190 w 2847821"/>
              <a:gd name="connsiteY37" fmla="*/ 0 h 2542032"/>
              <a:gd name="connsiteX38" fmla="*/ 2232470 w 2847821"/>
              <a:gd name="connsiteY38" fmla="*/ 129398 h 2542032"/>
              <a:gd name="connsiteX39" fmla="*/ 2335280 w 2847821"/>
              <a:gd name="connsiteY39" fmla="*/ 307575 h 2542032"/>
              <a:gd name="connsiteX40" fmla="*/ 2363523 w 2847821"/>
              <a:gd name="connsiteY40" fmla="*/ 356522 h 2542032"/>
              <a:gd name="connsiteX41" fmla="*/ 2417701 w 2847821"/>
              <a:gd name="connsiteY41" fmla="*/ 450417 h 2542032"/>
              <a:gd name="connsiteX42" fmla="*/ 2373280 w 2847821"/>
              <a:gd name="connsiteY42" fmla="*/ 527402 h 2542032"/>
              <a:gd name="connsiteX43" fmla="*/ 2306404 w 2847821"/>
              <a:gd name="connsiteY43" fmla="*/ 643304 h 2542032"/>
              <a:gd name="connsiteX44" fmla="*/ 2283956 w 2847821"/>
              <a:gd name="connsiteY44" fmla="*/ 682208 h 2542032"/>
              <a:gd name="connsiteX45" fmla="*/ 2242707 w 2847821"/>
              <a:gd name="connsiteY45" fmla="*/ 610720 h 2542032"/>
              <a:gd name="connsiteX46" fmla="*/ 2169134 w 2847821"/>
              <a:gd name="connsiteY46" fmla="*/ 483213 h 2542032"/>
              <a:gd name="connsiteX47" fmla="*/ 2096032 w 2847821"/>
              <a:gd name="connsiteY47" fmla="*/ 356522 h 2542032"/>
              <a:gd name="connsiteX48" fmla="*/ 2085066 w 2847821"/>
              <a:gd name="connsiteY48" fmla="*/ 337518 h 2542032"/>
              <a:gd name="connsiteX49" fmla="*/ 1900856 w 2847821"/>
              <a:gd name="connsiteY49" fmla="*/ 231710 h 2542032"/>
              <a:gd name="connsiteX50" fmla="*/ 945686 w 2847821"/>
              <a:gd name="connsiteY50" fmla="*/ 231710 h 2542032"/>
              <a:gd name="connsiteX51" fmla="*/ 761474 w 2847821"/>
              <a:gd name="connsiteY51" fmla="*/ 337518 h 2542032"/>
              <a:gd name="connsiteX52" fmla="*/ 283889 w 2847821"/>
              <a:gd name="connsiteY52" fmla="*/ 1165208 h 2542032"/>
              <a:gd name="connsiteX53" fmla="*/ 259584 w 2847821"/>
              <a:gd name="connsiteY53" fmla="*/ 1271016 h 2542032"/>
              <a:gd name="connsiteX54" fmla="*/ 264263 w 2847821"/>
              <a:gd name="connsiteY54" fmla="*/ 1314464 h 2542032"/>
              <a:gd name="connsiteX55" fmla="*/ 265660 w 2847821"/>
              <a:gd name="connsiteY55" fmla="*/ 1327439 h 2542032"/>
              <a:gd name="connsiteX56" fmla="*/ 283889 w 2847821"/>
              <a:gd name="connsiteY56" fmla="*/ 1376823 h 2542032"/>
              <a:gd name="connsiteX57" fmla="*/ 368889 w 2847821"/>
              <a:gd name="connsiteY57" fmla="*/ 1524134 h 2542032"/>
              <a:gd name="connsiteX58" fmla="*/ 382921 w 2847821"/>
              <a:gd name="connsiteY58" fmla="*/ 1548452 h 2542032"/>
              <a:gd name="connsiteX59" fmla="*/ 341061 w 2847821"/>
              <a:gd name="connsiteY59" fmla="*/ 1620997 h 2542032"/>
              <a:gd name="connsiteX60" fmla="*/ 277282 w 2847821"/>
              <a:gd name="connsiteY60" fmla="*/ 1731531 h 2542032"/>
              <a:gd name="connsiteX61" fmla="*/ 249032 w 2847821"/>
              <a:gd name="connsiteY61" fmla="*/ 1780491 h 2542032"/>
              <a:gd name="connsiteX62" fmla="*/ 219516 w 2847821"/>
              <a:gd name="connsiteY62" fmla="*/ 1729337 h 2542032"/>
              <a:gd name="connsiteX63" fmla="*/ 29724 w 2847821"/>
              <a:gd name="connsiteY63" fmla="*/ 1400415 h 2542032"/>
              <a:gd name="connsiteX64" fmla="*/ 7431 w 2847821"/>
              <a:gd name="connsiteY64" fmla="*/ 1340021 h 2542032"/>
              <a:gd name="connsiteX65" fmla="*/ 4679 w 2847821"/>
              <a:gd name="connsiteY65" fmla="*/ 1314464 h 2542032"/>
              <a:gd name="connsiteX66" fmla="*/ 0 w 2847821"/>
              <a:gd name="connsiteY66" fmla="*/ 1271017 h 2542032"/>
              <a:gd name="connsiteX67" fmla="*/ 29724 w 2847821"/>
              <a:gd name="connsiteY67" fmla="*/ 1141620 h 2542032"/>
              <a:gd name="connsiteX68" fmla="*/ 613786 w 2847821"/>
              <a:gd name="connsiteY68" fmla="*/ 129398 h 2542032"/>
              <a:gd name="connsiteX69" fmla="*/ 839068 w 2847821"/>
              <a:gd name="connsiteY69"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47821" h="2542032">
                <a:moveTo>
                  <a:pt x="2597367" y="761789"/>
                </a:moveTo>
                <a:lnTo>
                  <a:pt x="2613504" y="789755"/>
                </a:lnTo>
                <a:cubicBezTo>
                  <a:pt x="2689640" y="921704"/>
                  <a:pt x="2737225" y="1004172"/>
                  <a:pt x="2766966" y="1055714"/>
                </a:cubicBezTo>
                <a:lnTo>
                  <a:pt x="2789968" y="1095578"/>
                </a:lnTo>
                <a:lnTo>
                  <a:pt x="2789967" y="1095578"/>
                </a:lnTo>
                <a:lnTo>
                  <a:pt x="2798709" y="1110730"/>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60" y="1095897"/>
                </a:cubicBezTo>
                <a:lnTo>
                  <a:pt x="2522476" y="1095578"/>
                </a:lnTo>
                <a:lnTo>
                  <a:pt x="2522477" y="1095578"/>
                </a:lnTo>
                <a:lnTo>
                  <a:pt x="2510324" y="1074517"/>
                </a:lnTo>
                <a:cubicBezTo>
                  <a:pt x="2502849" y="1061561"/>
                  <a:pt x="2494305" y="1046755"/>
                  <a:pt x="2484541" y="1029833"/>
                </a:cubicBezTo>
                <a:lnTo>
                  <a:pt x="2463622" y="993578"/>
                </a:lnTo>
                <a:lnTo>
                  <a:pt x="2505481" y="921034"/>
                </a:lnTo>
                <a:cubicBezTo>
                  <a:pt x="2528334" y="881428"/>
                  <a:pt x="2549555" y="844650"/>
                  <a:pt x="2569260" y="810500"/>
                </a:cubicBezTo>
                <a:close/>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363523" y="356522"/>
                </a:lnTo>
                <a:lnTo>
                  <a:pt x="2417701" y="450417"/>
                </a:lnTo>
                <a:lnTo>
                  <a:pt x="2373280" y="527402"/>
                </a:lnTo>
                <a:cubicBezTo>
                  <a:pt x="2352747" y="562988"/>
                  <a:pt x="2330502" y="601540"/>
                  <a:pt x="2306404" y="643304"/>
                </a:cubicBezTo>
                <a:lnTo>
                  <a:pt x="2283956" y="682208"/>
                </a:lnTo>
                <a:lnTo>
                  <a:pt x="2242707" y="610720"/>
                </a:lnTo>
                <a:cubicBezTo>
                  <a:pt x="2219854" y="571114"/>
                  <a:pt x="2195369" y="528679"/>
                  <a:pt x="2169134" y="483213"/>
                </a:cubicBezTo>
                <a:lnTo>
                  <a:pt x="2096032" y="356522"/>
                </a:lnTo>
                <a:lnTo>
                  <a:pt x="2085066" y="337518"/>
                </a:ln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00B5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latin typeface="Arial" panose="020B0604020202020204" pitchFamily="34" charset="0"/>
              <a:cs typeface="Arial" panose="020B0604020202020204" pitchFamily="34" charset="0"/>
            </a:endParaRPr>
          </a:p>
        </p:txBody>
      </p:sp>
      <p:sp>
        <p:nvSpPr>
          <p:cNvPr id="90" name="Freeform: Shape 89">
            <a:extLst>
              <a:ext uri="{FF2B5EF4-FFF2-40B4-BE49-F238E27FC236}">
                <a16:creationId xmlns:a16="http://schemas.microsoft.com/office/drawing/2014/main" id="{1DA98553-22A7-4CBB-A1ED-A6CB816DAA93}"/>
              </a:ext>
            </a:extLst>
          </p:cNvPr>
          <p:cNvSpPr/>
          <p:nvPr/>
        </p:nvSpPr>
        <p:spPr>
          <a:xfrm>
            <a:off x="4579637" y="957459"/>
            <a:ext cx="2901916" cy="2590317"/>
          </a:xfrm>
          <a:custGeom>
            <a:avLst/>
            <a:gdLst>
              <a:gd name="connsiteX0" fmla="*/ 2597367 w 2847821"/>
              <a:gd name="connsiteY0" fmla="*/ 761789 h 2542032"/>
              <a:gd name="connsiteX1" fmla="*/ 2613504 w 2847821"/>
              <a:gd name="connsiteY1" fmla="*/ 789755 h 2542032"/>
              <a:gd name="connsiteX2" fmla="*/ 2766966 w 2847821"/>
              <a:gd name="connsiteY2" fmla="*/ 1055714 h 2542032"/>
              <a:gd name="connsiteX3" fmla="*/ 2789968 w 2847821"/>
              <a:gd name="connsiteY3" fmla="*/ 1095578 h 2542032"/>
              <a:gd name="connsiteX4" fmla="*/ 2789967 w 2847821"/>
              <a:gd name="connsiteY4" fmla="*/ 1095578 h 2542032"/>
              <a:gd name="connsiteX5" fmla="*/ 2798709 w 2847821"/>
              <a:gd name="connsiteY5" fmla="*/ 1110730 h 2542032"/>
              <a:gd name="connsiteX6" fmla="*/ 2816533 w 2847821"/>
              <a:gd name="connsiteY6" fmla="*/ 1141620 h 2542032"/>
              <a:gd name="connsiteX7" fmla="*/ 2816533 w 2847821"/>
              <a:gd name="connsiteY7" fmla="*/ 1400415 h 2542032"/>
              <a:gd name="connsiteX8" fmla="*/ 2232470 w 2847821"/>
              <a:gd name="connsiteY8" fmla="*/ 2412636 h 2542032"/>
              <a:gd name="connsiteX9" fmla="*/ 2007190 w 2847821"/>
              <a:gd name="connsiteY9" fmla="*/ 2542032 h 2542032"/>
              <a:gd name="connsiteX10" fmla="*/ 839068 w 2847821"/>
              <a:gd name="connsiteY10" fmla="*/ 2542032 h 2542032"/>
              <a:gd name="connsiteX11" fmla="*/ 613786 w 2847821"/>
              <a:gd name="connsiteY11" fmla="*/ 2412636 h 2542032"/>
              <a:gd name="connsiteX12" fmla="*/ 510976 w 2847821"/>
              <a:gd name="connsiteY12" fmla="*/ 2234459 h 2542032"/>
              <a:gd name="connsiteX13" fmla="*/ 504214 w 2847821"/>
              <a:gd name="connsiteY13" fmla="*/ 2222739 h 2542032"/>
              <a:gd name="connsiteX14" fmla="*/ 504213 w 2847821"/>
              <a:gd name="connsiteY14" fmla="*/ 2222739 h 2542032"/>
              <a:gd name="connsiteX15" fmla="*/ 428556 w 2847821"/>
              <a:gd name="connsiteY15" fmla="*/ 2091619 h 2542032"/>
              <a:gd name="connsiteX16" fmla="*/ 472977 w 2847821"/>
              <a:gd name="connsiteY16" fmla="*/ 2014633 h 2542032"/>
              <a:gd name="connsiteX17" fmla="*/ 539853 w 2847821"/>
              <a:gd name="connsiteY17" fmla="*/ 1898732 h 2542032"/>
              <a:gd name="connsiteX18" fmla="*/ 562445 w 2847821"/>
              <a:gd name="connsiteY18" fmla="*/ 1859580 h 2542032"/>
              <a:gd name="connsiteX19" fmla="*/ 586998 w 2847821"/>
              <a:gd name="connsiteY19" fmla="*/ 1902133 h 2542032"/>
              <a:gd name="connsiteX20" fmla="*/ 761474 w 2847821"/>
              <a:gd name="connsiteY20" fmla="*/ 2204513 h 2542032"/>
              <a:gd name="connsiteX21" fmla="*/ 776505 w 2847821"/>
              <a:gd name="connsiteY21" fmla="*/ 2222739 h 2542032"/>
              <a:gd name="connsiteX22" fmla="*/ 795295 w 2847821"/>
              <a:gd name="connsiteY22" fmla="*/ 2245524 h 2542032"/>
              <a:gd name="connsiteX23" fmla="*/ 945686 w 2847821"/>
              <a:gd name="connsiteY23" fmla="*/ 2310320 h 2542032"/>
              <a:gd name="connsiteX24" fmla="*/ 1900856 w 2847821"/>
              <a:gd name="connsiteY24" fmla="*/ 2310320 h 2542032"/>
              <a:gd name="connsiteX25" fmla="*/ 2085066 w 2847821"/>
              <a:gd name="connsiteY25" fmla="*/ 2204513 h 2542032"/>
              <a:gd name="connsiteX26" fmla="*/ 2562653 w 2847821"/>
              <a:gd name="connsiteY26" fmla="*/ 1376823 h 2542032"/>
              <a:gd name="connsiteX27" fmla="*/ 2562653 w 2847821"/>
              <a:gd name="connsiteY27" fmla="*/ 1165208 h 2542032"/>
              <a:gd name="connsiteX28" fmla="*/ 2522660 w 2847821"/>
              <a:gd name="connsiteY28" fmla="*/ 1095897 h 2542032"/>
              <a:gd name="connsiteX29" fmla="*/ 2522476 w 2847821"/>
              <a:gd name="connsiteY29" fmla="*/ 1095578 h 2542032"/>
              <a:gd name="connsiteX30" fmla="*/ 2522477 w 2847821"/>
              <a:gd name="connsiteY30" fmla="*/ 1095578 h 2542032"/>
              <a:gd name="connsiteX31" fmla="*/ 2510324 w 2847821"/>
              <a:gd name="connsiteY31" fmla="*/ 1074517 h 2542032"/>
              <a:gd name="connsiteX32" fmla="*/ 2484541 w 2847821"/>
              <a:gd name="connsiteY32" fmla="*/ 1029833 h 2542032"/>
              <a:gd name="connsiteX33" fmla="*/ 2463622 w 2847821"/>
              <a:gd name="connsiteY33" fmla="*/ 993578 h 2542032"/>
              <a:gd name="connsiteX34" fmla="*/ 2505481 w 2847821"/>
              <a:gd name="connsiteY34" fmla="*/ 921034 h 2542032"/>
              <a:gd name="connsiteX35" fmla="*/ 2569260 w 2847821"/>
              <a:gd name="connsiteY35" fmla="*/ 810500 h 2542032"/>
              <a:gd name="connsiteX36" fmla="*/ 839068 w 2847821"/>
              <a:gd name="connsiteY36" fmla="*/ 0 h 2542032"/>
              <a:gd name="connsiteX37" fmla="*/ 2007190 w 2847821"/>
              <a:gd name="connsiteY37" fmla="*/ 0 h 2542032"/>
              <a:gd name="connsiteX38" fmla="*/ 2232470 w 2847821"/>
              <a:gd name="connsiteY38" fmla="*/ 129398 h 2542032"/>
              <a:gd name="connsiteX39" fmla="*/ 2335280 w 2847821"/>
              <a:gd name="connsiteY39" fmla="*/ 307575 h 2542032"/>
              <a:gd name="connsiteX40" fmla="*/ 2363523 w 2847821"/>
              <a:gd name="connsiteY40" fmla="*/ 356522 h 2542032"/>
              <a:gd name="connsiteX41" fmla="*/ 2417701 w 2847821"/>
              <a:gd name="connsiteY41" fmla="*/ 450417 h 2542032"/>
              <a:gd name="connsiteX42" fmla="*/ 2373280 w 2847821"/>
              <a:gd name="connsiteY42" fmla="*/ 527402 h 2542032"/>
              <a:gd name="connsiteX43" fmla="*/ 2306404 w 2847821"/>
              <a:gd name="connsiteY43" fmla="*/ 643304 h 2542032"/>
              <a:gd name="connsiteX44" fmla="*/ 2283956 w 2847821"/>
              <a:gd name="connsiteY44" fmla="*/ 682208 h 2542032"/>
              <a:gd name="connsiteX45" fmla="*/ 2242707 w 2847821"/>
              <a:gd name="connsiteY45" fmla="*/ 610720 h 2542032"/>
              <a:gd name="connsiteX46" fmla="*/ 2169134 w 2847821"/>
              <a:gd name="connsiteY46" fmla="*/ 483213 h 2542032"/>
              <a:gd name="connsiteX47" fmla="*/ 2096032 w 2847821"/>
              <a:gd name="connsiteY47" fmla="*/ 356522 h 2542032"/>
              <a:gd name="connsiteX48" fmla="*/ 2085066 w 2847821"/>
              <a:gd name="connsiteY48" fmla="*/ 337518 h 2542032"/>
              <a:gd name="connsiteX49" fmla="*/ 1900856 w 2847821"/>
              <a:gd name="connsiteY49" fmla="*/ 231710 h 2542032"/>
              <a:gd name="connsiteX50" fmla="*/ 945686 w 2847821"/>
              <a:gd name="connsiteY50" fmla="*/ 231710 h 2542032"/>
              <a:gd name="connsiteX51" fmla="*/ 761474 w 2847821"/>
              <a:gd name="connsiteY51" fmla="*/ 337518 h 2542032"/>
              <a:gd name="connsiteX52" fmla="*/ 283889 w 2847821"/>
              <a:gd name="connsiteY52" fmla="*/ 1165208 h 2542032"/>
              <a:gd name="connsiteX53" fmla="*/ 259584 w 2847821"/>
              <a:gd name="connsiteY53" fmla="*/ 1271016 h 2542032"/>
              <a:gd name="connsiteX54" fmla="*/ 264263 w 2847821"/>
              <a:gd name="connsiteY54" fmla="*/ 1314464 h 2542032"/>
              <a:gd name="connsiteX55" fmla="*/ 265660 w 2847821"/>
              <a:gd name="connsiteY55" fmla="*/ 1327439 h 2542032"/>
              <a:gd name="connsiteX56" fmla="*/ 283889 w 2847821"/>
              <a:gd name="connsiteY56" fmla="*/ 1376823 h 2542032"/>
              <a:gd name="connsiteX57" fmla="*/ 368889 w 2847821"/>
              <a:gd name="connsiteY57" fmla="*/ 1524134 h 2542032"/>
              <a:gd name="connsiteX58" fmla="*/ 382921 w 2847821"/>
              <a:gd name="connsiteY58" fmla="*/ 1548452 h 2542032"/>
              <a:gd name="connsiteX59" fmla="*/ 341061 w 2847821"/>
              <a:gd name="connsiteY59" fmla="*/ 1620997 h 2542032"/>
              <a:gd name="connsiteX60" fmla="*/ 277282 w 2847821"/>
              <a:gd name="connsiteY60" fmla="*/ 1731531 h 2542032"/>
              <a:gd name="connsiteX61" fmla="*/ 249032 w 2847821"/>
              <a:gd name="connsiteY61" fmla="*/ 1780491 h 2542032"/>
              <a:gd name="connsiteX62" fmla="*/ 219516 w 2847821"/>
              <a:gd name="connsiteY62" fmla="*/ 1729337 h 2542032"/>
              <a:gd name="connsiteX63" fmla="*/ 29724 w 2847821"/>
              <a:gd name="connsiteY63" fmla="*/ 1400415 h 2542032"/>
              <a:gd name="connsiteX64" fmla="*/ 7431 w 2847821"/>
              <a:gd name="connsiteY64" fmla="*/ 1340021 h 2542032"/>
              <a:gd name="connsiteX65" fmla="*/ 4679 w 2847821"/>
              <a:gd name="connsiteY65" fmla="*/ 1314464 h 2542032"/>
              <a:gd name="connsiteX66" fmla="*/ 0 w 2847821"/>
              <a:gd name="connsiteY66" fmla="*/ 1271017 h 2542032"/>
              <a:gd name="connsiteX67" fmla="*/ 29724 w 2847821"/>
              <a:gd name="connsiteY67" fmla="*/ 1141620 h 2542032"/>
              <a:gd name="connsiteX68" fmla="*/ 613786 w 2847821"/>
              <a:gd name="connsiteY68" fmla="*/ 129398 h 2542032"/>
              <a:gd name="connsiteX69" fmla="*/ 839068 w 2847821"/>
              <a:gd name="connsiteY69"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47821" h="2542032">
                <a:moveTo>
                  <a:pt x="2597367" y="761789"/>
                </a:moveTo>
                <a:lnTo>
                  <a:pt x="2613504" y="789755"/>
                </a:lnTo>
                <a:cubicBezTo>
                  <a:pt x="2689640" y="921704"/>
                  <a:pt x="2737225" y="1004172"/>
                  <a:pt x="2766966" y="1055714"/>
                </a:cubicBezTo>
                <a:lnTo>
                  <a:pt x="2789968" y="1095578"/>
                </a:lnTo>
                <a:lnTo>
                  <a:pt x="2789967" y="1095578"/>
                </a:lnTo>
                <a:lnTo>
                  <a:pt x="2798709" y="1110730"/>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60" y="1095897"/>
                </a:cubicBezTo>
                <a:lnTo>
                  <a:pt x="2522476" y="1095578"/>
                </a:lnTo>
                <a:lnTo>
                  <a:pt x="2522477" y="1095578"/>
                </a:lnTo>
                <a:lnTo>
                  <a:pt x="2510324" y="1074517"/>
                </a:lnTo>
                <a:cubicBezTo>
                  <a:pt x="2502849" y="1061561"/>
                  <a:pt x="2494305" y="1046755"/>
                  <a:pt x="2484541" y="1029833"/>
                </a:cubicBezTo>
                <a:lnTo>
                  <a:pt x="2463622" y="993578"/>
                </a:lnTo>
                <a:lnTo>
                  <a:pt x="2505481" y="921034"/>
                </a:lnTo>
                <a:cubicBezTo>
                  <a:pt x="2528334" y="881428"/>
                  <a:pt x="2549555" y="844650"/>
                  <a:pt x="2569260" y="810500"/>
                </a:cubicBezTo>
                <a:close/>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363523" y="356522"/>
                </a:lnTo>
                <a:lnTo>
                  <a:pt x="2417701" y="450417"/>
                </a:lnTo>
                <a:lnTo>
                  <a:pt x="2373280" y="527402"/>
                </a:lnTo>
                <a:cubicBezTo>
                  <a:pt x="2352747" y="562988"/>
                  <a:pt x="2330502" y="601540"/>
                  <a:pt x="2306404" y="643304"/>
                </a:cubicBezTo>
                <a:lnTo>
                  <a:pt x="2283956" y="682208"/>
                </a:lnTo>
                <a:lnTo>
                  <a:pt x="2242707" y="610720"/>
                </a:lnTo>
                <a:cubicBezTo>
                  <a:pt x="2219854" y="571114"/>
                  <a:pt x="2195369" y="528679"/>
                  <a:pt x="2169134" y="483213"/>
                </a:cubicBezTo>
                <a:lnTo>
                  <a:pt x="2096032" y="356522"/>
                </a:lnTo>
                <a:lnTo>
                  <a:pt x="2085066" y="337518"/>
                </a:ln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B06C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latin typeface="Arial" panose="020B0604020202020204" pitchFamily="34" charset="0"/>
              <a:cs typeface="Arial" panose="020B0604020202020204" pitchFamily="34" charset="0"/>
            </a:endParaRPr>
          </a:p>
        </p:txBody>
      </p:sp>
      <p:sp>
        <p:nvSpPr>
          <p:cNvPr id="91" name="Freeform: Shape 90">
            <a:extLst>
              <a:ext uri="{FF2B5EF4-FFF2-40B4-BE49-F238E27FC236}">
                <a16:creationId xmlns:a16="http://schemas.microsoft.com/office/drawing/2014/main" id="{12D35393-962E-4C1A-ABA2-02F8C7656F08}"/>
              </a:ext>
            </a:extLst>
          </p:cNvPr>
          <p:cNvSpPr/>
          <p:nvPr/>
        </p:nvSpPr>
        <p:spPr>
          <a:xfrm>
            <a:off x="6653215" y="957459"/>
            <a:ext cx="2901916" cy="2590317"/>
          </a:xfrm>
          <a:custGeom>
            <a:avLst/>
            <a:gdLst>
              <a:gd name="connsiteX0" fmla="*/ 2597367 w 2847821"/>
              <a:gd name="connsiteY0" fmla="*/ 761789 h 2542032"/>
              <a:gd name="connsiteX1" fmla="*/ 2613504 w 2847821"/>
              <a:gd name="connsiteY1" fmla="*/ 789755 h 2542032"/>
              <a:gd name="connsiteX2" fmla="*/ 2766966 w 2847821"/>
              <a:gd name="connsiteY2" fmla="*/ 1055714 h 2542032"/>
              <a:gd name="connsiteX3" fmla="*/ 2789968 w 2847821"/>
              <a:gd name="connsiteY3" fmla="*/ 1095578 h 2542032"/>
              <a:gd name="connsiteX4" fmla="*/ 2789967 w 2847821"/>
              <a:gd name="connsiteY4" fmla="*/ 1095578 h 2542032"/>
              <a:gd name="connsiteX5" fmla="*/ 2798709 w 2847821"/>
              <a:gd name="connsiteY5" fmla="*/ 1110730 h 2542032"/>
              <a:gd name="connsiteX6" fmla="*/ 2816533 w 2847821"/>
              <a:gd name="connsiteY6" fmla="*/ 1141620 h 2542032"/>
              <a:gd name="connsiteX7" fmla="*/ 2816533 w 2847821"/>
              <a:gd name="connsiteY7" fmla="*/ 1400415 h 2542032"/>
              <a:gd name="connsiteX8" fmla="*/ 2232470 w 2847821"/>
              <a:gd name="connsiteY8" fmla="*/ 2412636 h 2542032"/>
              <a:gd name="connsiteX9" fmla="*/ 2007190 w 2847821"/>
              <a:gd name="connsiteY9" fmla="*/ 2542032 h 2542032"/>
              <a:gd name="connsiteX10" fmla="*/ 839068 w 2847821"/>
              <a:gd name="connsiteY10" fmla="*/ 2542032 h 2542032"/>
              <a:gd name="connsiteX11" fmla="*/ 613786 w 2847821"/>
              <a:gd name="connsiteY11" fmla="*/ 2412636 h 2542032"/>
              <a:gd name="connsiteX12" fmla="*/ 510976 w 2847821"/>
              <a:gd name="connsiteY12" fmla="*/ 2234459 h 2542032"/>
              <a:gd name="connsiteX13" fmla="*/ 504214 w 2847821"/>
              <a:gd name="connsiteY13" fmla="*/ 2222739 h 2542032"/>
              <a:gd name="connsiteX14" fmla="*/ 504213 w 2847821"/>
              <a:gd name="connsiteY14" fmla="*/ 2222739 h 2542032"/>
              <a:gd name="connsiteX15" fmla="*/ 428556 w 2847821"/>
              <a:gd name="connsiteY15" fmla="*/ 2091619 h 2542032"/>
              <a:gd name="connsiteX16" fmla="*/ 472977 w 2847821"/>
              <a:gd name="connsiteY16" fmla="*/ 2014633 h 2542032"/>
              <a:gd name="connsiteX17" fmla="*/ 539853 w 2847821"/>
              <a:gd name="connsiteY17" fmla="*/ 1898732 h 2542032"/>
              <a:gd name="connsiteX18" fmla="*/ 562445 w 2847821"/>
              <a:gd name="connsiteY18" fmla="*/ 1859580 h 2542032"/>
              <a:gd name="connsiteX19" fmla="*/ 586998 w 2847821"/>
              <a:gd name="connsiteY19" fmla="*/ 1902133 h 2542032"/>
              <a:gd name="connsiteX20" fmla="*/ 761474 w 2847821"/>
              <a:gd name="connsiteY20" fmla="*/ 2204513 h 2542032"/>
              <a:gd name="connsiteX21" fmla="*/ 776505 w 2847821"/>
              <a:gd name="connsiteY21" fmla="*/ 2222739 h 2542032"/>
              <a:gd name="connsiteX22" fmla="*/ 795295 w 2847821"/>
              <a:gd name="connsiteY22" fmla="*/ 2245524 h 2542032"/>
              <a:gd name="connsiteX23" fmla="*/ 945686 w 2847821"/>
              <a:gd name="connsiteY23" fmla="*/ 2310320 h 2542032"/>
              <a:gd name="connsiteX24" fmla="*/ 1900856 w 2847821"/>
              <a:gd name="connsiteY24" fmla="*/ 2310320 h 2542032"/>
              <a:gd name="connsiteX25" fmla="*/ 2085066 w 2847821"/>
              <a:gd name="connsiteY25" fmla="*/ 2204513 h 2542032"/>
              <a:gd name="connsiteX26" fmla="*/ 2562653 w 2847821"/>
              <a:gd name="connsiteY26" fmla="*/ 1376823 h 2542032"/>
              <a:gd name="connsiteX27" fmla="*/ 2562653 w 2847821"/>
              <a:gd name="connsiteY27" fmla="*/ 1165208 h 2542032"/>
              <a:gd name="connsiteX28" fmla="*/ 2522660 w 2847821"/>
              <a:gd name="connsiteY28" fmla="*/ 1095897 h 2542032"/>
              <a:gd name="connsiteX29" fmla="*/ 2522476 w 2847821"/>
              <a:gd name="connsiteY29" fmla="*/ 1095578 h 2542032"/>
              <a:gd name="connsiteX30" fmla="*/ 2522477 w 2847821"/>
              <a:gd name="connsiteY30" fmla="*/ 1095578 h 2542032"/>
              <a:gd name="connsiteX31" fmla="*/ 2510324 w 2847821"/>
              <a:gd name="connsiteY31" fmla="*/ 1074517 h 2542032"/>
              <a:gd name="connsiteX32" fmla="*/ 2484541 w 2847821"/>
              <a:gd name="connsiteY32" fmla="*/ 1029833 h 2542032"/>
              <a:gd name="connsiteX33" fmla="*/ 2463622 w 2847821"/>
              <a:gd name="connsiteY33" fmla="*/ 993578 h 2542032"/>
              <a:gd name="connsiteX34" fmla="*/ 2505481 w 2847821"/>
              <a:gd name="connsiteY34" fmla="*/ 921034 h 2542032"/>
              <a:gd name="connsiteX35" fmla="*/ 2569260 w 2847821"/>
              <a:gd name="connsiteY35" fmla="*/ 810500 h 2542032"/>
              <a:gd name="connsiteX36" fmla="*/ 839068 w 2847821"/>
              <a:gd name="connsiteY36" fmla="*/ 0 h 2542032"/>
              <a:gd name="connsiteX37" fmla="*/ 2007190 w 2847821"/>
              <a:gd name="connsiteY37" fmla="*/ 0 h 2542032"/>
              <a:gd name="connsiteX38" fmla="*/ 2232470 w 2847821"/>
              <a:gd name="connsiteY38" fmla="*/ 129398 h 2542032"/>
              <a:gd name="connsiteX39" fmla="*/ 2335280 w 2847821"/>
              <a:gd name="connsiteY39" fmla="*/ 307575 h 2542032"/>
              <a:gd name="connsiteX40" fmla="*/ 2363523 w 2847821"/>
              <a:gd name="connsiteY40" fmla="*/ 356522 h 2542032"/>
              <a:gd name="connsiteX41" fmla="*/ 2417701 w 2847821"/>
              <a:gd name="connsiteY41" fmla="*/ 450417 h 2542032"/>
              <a:gd name="connsiteX42" fmla="*/ 2373280 w 2847821"/>
              <a:gd name="connsiteY42" fmla="*/ 527402 h 2542032"/>
              <a:gd name="connsiteX43" fmla="*/ 2306404 w 2847821"/>
              <a:gd name="connsiteY43" fmla="*/ 643304 h 2542032"/>
              <a:gd name="connsiteX44" fmla="*/ 2283956 w 2847821"/>
              <a:gd name="connsiteY44" fmla="*/ 682208 h 2542032"/>
              <a:gd name="connsiteX45" fmla="*/ 2242707 w 2847821"/>
              <a:gd name="connsiteY45" fmla="*/ 610720 h 2542032"/>
              <a:gd name="connsiteX46" fmla="*/ 2169134 w 2847821"/>
              <a:gd name="connsiteY46" fmla="*/ 483213 h 2542032"/>
              <a:gd name="connsiteX47" fmla="*/ 2096032 w 2847821"/>
              <a:gd name="connsiteY47" fmla="*/ 356522 h 2542032"/>
              <a:gd name="connsiteX48" fmla="*/ 2085066 w 2847821"/>
              <a:gd name="connsiteY48" fmla="*/ 337518 h 2542032"/>
              <a:gd name="connsiteX49" fmla="*/ 1900856 w 2847821"/>
              <a:gd name="connsiteY49" fmla="*/ 231710 h 2542032"/>
              <a:gd name="connsiteX50" fmla="*/ 945686 w 2847821"/>
              <a:gd name="connsiteY50" fmla="*/ 231710 h 2542032"/>
              <a:gd name="connsiteX51" fmla="*/ 761474 w 2847821"/>
              <a:gd name="connsiteY51" fmla="*/ 337518 h 2542032"/>
              <a:gd name="connsiteX52" fmla="*/ 283889 w 2847821"/>
              <a:gd name="connsiteY52" fmla="*/ 1165208 h 2542032"/>
              <a:gd name="connsiteX53" fmla="*/ 259584 w 2847821"/>
              <a:gd name="connsiteY53" fmla="*/ 1271016 h 2542032"/>
              <a:gd name="connsiteX54" fmla="*/ 264263 w 2847821"/>
              <a:gd name="connsiteY54" fmla="*/ 1314464 h 2542032"/>
              <a:gd name="connsiteX55" fmla="*/ 265660 w 2847821"/>
              <a:gd name="connsiteY55" fmla="*/ 1327439 h 2542032"/>
              <a:gd name="connsiteX56" fmla="*/ 283889 w 2847821"/>
              <a:gd name="connsiteY56" fmla="*/ 1376823 h 2542032"/>
              <a:gd name="connsiteX57" fmla="*/ 368889 w 2847821"/>
              <a:gd name="connsiteY57" fmla="*/ 1524134 h 2542032"/>
              <a:gd name="connsiteX58" fmla="*/ 382921 w 2847821"/>
              <a:gd name="connsiteY58" fmla="*/ 1548452 h 2542032"/>
              <a:gd name="connsiteX59" fmla="*/ 341061 w 2847821"/>
              <a:gd name="connsiteY59" fmla="*/ 1620997 h 2542032"/>
              <a:gd name="connsiteX60" fmla="*/ 277282 w 2847821"/>
              <a:gd name="connsiteY60" fmla="*/ 1731531 h 2542032"/>
              <a:gd name="connsiteX61" fmla="*/ 249032 w 2847821"/>
              <a:gd name="connsiteY61" fmla="*/ 1780491 h 2542032"/>
              <a:gd name="connsiteX62" fmla="*/ 219516 w 2847821"/>
              <a:gd name="connsiteY62" fmla="*/ 1729337 h 2542032"/>
              <a:gd name="connsiteX63" fmla="*/ 29724 w 2847821"/>
              <a:gd name="connsiteY63" fmla="*/ 1400415 h 2542032"/>
              <a:gd name="connsiteX64" fmla="*/ 7431 w 2847821"/>
              <a:gd name="connsiteY64" fmla="*/ 1340021 h 2542032"/>
              <a:gd name="connsiteX65" fmla="*/ 4679 w 2847821"/>
              <a:gd name="connsiteY65" fmla="*/ 1314464 h 2542032"/>
              <a:gd name="connsiteX66" fmla="*/ 0 w 2847821"/>
              <a:gd name="connsiteY66" fmla="*/ 1271017 h 2542032"/>
              <a:gd name="connsiteX67" fmla="*/ 29724 w 2847821"/>
              <a:gd name="connsiteY67" fmla="*/ 1141620 h 2542032"/>
              <a:gd name="connsiteX68" fmla="*/ 613786 w 2847821"/>
              <a:gd name="connsiteY68" fmla="*/ 129398 h 2542032"/>
              <a:gd name="connsiteX69" fmla="*/ 839068 w 2847821"/>
              <a:gd name="connsiteY69" fmla="*/ 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47821" h="2542032">
                <a:moveTo>
                  <a:pt x="2597367" y="761789"/>
                </a:moveTo>
                <a:lnTo>
                  <a:pt x="2613504" y="789755"/>
                </a:lnTo>
                <a:cubicBezTo>
                  <a:pt x="2689640" y="921704"/>
                  <a:pt x="2737225" y="1004172"/>
                  <a:pt x="2766966" y="1055714"/>
                </a:cubicBezTo>
                <a:lnTo>
                  <a:pt x="2789968" y="1095578"/>
                </a:lnTo>
                <a:lnTo>
                  <a:pt x="2789967" y="1095578"/>
                </a:lnTo>
                <a:lnTo>
                  <a:pt x="2798709" y="1110730"/>
                </a:lnTo>
                <a:cubicBezTo>
                  <a:pt x="2816533" y="1141620"/>
                  <a:pt x="2816533" y="1141620"/>
                  <a:pt x="2816533" y="1141620"/>
                </a:cubicBezTo>
                <a:cubicBezTo>
                  <a:pt x="2858251" y="1212579"/>
                  <a:pt x="2858251" y="1329455"/>
                  <a:pt x="2816533" y="1400415"/>
                </a:cubicBezTo>
                <a:cubicBezTo>
                  <a:pt x="2232470" y="2412636"/>
                  <a:pt x="2232470" y="2412636"/>
                  <a:pt x="2232470" y="2412636"/>
                </a:cubicBezTo>
                <a:cubicBezTo>
                  <a:pt x="2190752" y="2483595"/>
                  <a:pt x="2090628" y="2542032"/>
                  <a:pt x="2007190" y="2542032"/>
                </a:cubicBezTo>
                <a:lnTo>
                  <a:pt x="839068" y="2542032"/>
                </a:lnTo>
                <a:cubicBezTo>
                  <a:pt x="757716" y="2542032"/>
                  <a:pt x="655505" y="2483595"/>
                  <a:pt x="613786" y="2412636"/>
                </a:cubicBezTo>
                <a:cubicBezTo>
                  <a:pt x="577282" y="2349372"/>
                  <a:pt x="543060" y="2290063"/>
                  <a:pt x="510976" y="2234459"/>
                </a:cubicBezTo>
                <a:lnTo>
                  <a:pt x="504214" y="2222739"/>
                </a:lnTo>
                <a:lnTo>
                  <a:pt x="504213" y="2222739"/>
                </a:lnTo>
                <a:lnTo>
                  <a:pt x="428556" y="2091619"/>
                </a:lnTo>
                <a:lnTo>
                  <a:pt x="472977" y="2014633"/>
                </a:lnTo>
                <a:cubicBezTo>
                  <a:pt x="493510" y="1979047"/>
                  <a:pt x="515755" y="1940496"/>
                  <a:pt x="539853" y="1898732"/>
                </a:cubicBezTo>
                <a:lnTo>
                  <a:pt x="562445" y="1859580"/>
                </a:lnTo>
                <a:lnTo>
                  <a:pt x="586998" y="1902133"/>
                </a:lnTo>
                <a:cubicBezTo>
                  <a:pt x="636598" y="1988093"/>
                  <a:pt x="694314" y="2088119"/>
                  <a:pt x="761474" y="2204513"/>
                </a:cubicBezTo>
                <a:lnTo>
                  <a:pt x="776505" y="2222739"/>
                </a:lnTo>
                <a:lnTo>
                  <a:pt x="795295" y="2245524"/>
                </a:lnTo>
                <a:cubicBezTo>
                  <a:pt x="836311" y="2283442"/>
                  <a:pt x="895796" y="2310320"/>
                  <a:pt x="945686" y="2310320"/>
                </a:cubicBezTo>
                <a:lnTo>
                  <a:pt x="1900856" y="2310320"/>
                </a:lnTo>
                <a:cubicBezTo>
                  <a:pt x="1969083" y="2310320"/>
                  <a:pt x="2050954" y="2262537"/>
                  <a:pt x="2085066" y="2204513"/>
                </a:cubicBezTo>
                <a:cubicBezTo>
                  <a:pt x="2085066" y="2204513"/>
                  <a:pt x="2085066" y="2204513"/>
                  <a:pt x="2562653" y="1376823"/>
                </a:cubicBezTo>
                <a:cubicBezTo>
                  <a:pt x="2596766" y="1318800"/>
                  <a:pt x="2596766" y="1223232"/>
                  <a:pt x="2562653" y="1165208"/>
                </a:cubicBezTo>
                <a:cubicBezTo>
                  <a:pt x="2562653" y="1165208"/>
                  <a:pt x="2562653" y="1165208"/>
                  <a:pt x="2522660" y="1095897"/>
                </a:cubicBezTo>
                <a:lnTo>
                  <a:pt x="2522476" y="1095578"/>
                </a:lnTo>
                <a:lnTo>
                  <a:pt x="2522477" y="1095578"/>
                </a:lnTo>
                <a:lnTo>
                  <a:pt x="2510324" y="1074517"/>
                </a:lnTo>
                <a:cubicBezTo>
                  <a:pt x="2502849" y="1061561"/>
                  <a:pt x="2494305" y="1046755"/>
                  <a:pt x="2484541" y="1029833"/>
                </a:cubicBezTo>
                <a:lnTo>
                  <a:pt x="2463622" y="993578"/>
                </a:lnTo>
                <a:lnTo>
                  <a:pt x="2505481" y="921034"/>
                </a:lnTo>
                <a:cubicBezTo>
                  <a:pt x="2528334" y="881428"/>
                  <a:pt x="2549555" y="844650"/>
                  <a:pt x="2569260" y="810500"/>
                </a:cubicBezTo>
                <a:close/>
                <a:moveTo>
                  <a:pt x="839068" y="0"/>
                </a:moveTo>
                <a:cubicBezTo>
                  <a:pt x="2007190" y="0"/>
                  <a:pt x="2007190" y="0"/>
                  <a:pt x="2007190" y="0"/>
                </a:cubicBezTo>
                <a:cubicBezTo>
                  <a:pt x="2090628" y="0"/>
                  <a:pt x="2190752" y="58438"/>
                  <a:pt x="2232470" y="129398"/>
                </a:cubicBezTo>
                <a:cubicBezTo>
                  <a:pt x="2268974" y="192662"/>
                  <a:pt x="2303197" y="251972"/>
                  <a:pt x="2335280" y="307575"/>
                </a:cubicBezTo>
                <a:lnTo>
                  <a:pt x="2363523" y="356522"/>
                </a:lnTo>
                <a:lnTo>
                  <a:pt x="2417701" y="450417"/>
                </a:lnTo>
                <a:lnTo>
                  <a:pt x="2373280" y="527402"/>
                </a:lnTo>
                <a:cubicBezTo>
                  <a:pt x="2352747" y="562988"/>
                  <a:pt x="2330502" y="601540"/>
                  <a:pt x="2306404" y="643304"/>
                </a:cubicBezTo>
                <a:lnTo>
                  <a:pt x="2283956" y="682208"/>
                </a:lnTo>
                <a:lnTo>
                  <a:pt x="2242707" y="610720"/>
                </a:lnTo>
                <a:cubicBezTo>
                  <a:pt x="2219854" y="571114"/>
                  <a:pt x="2195369" y="528679"/>
                  <a:pt x="2169134" y="483213"/>
                </a:cubicBezTo>
                <a:lnTo>
                  <a:pt x="2096032" y="356522"/>
                </a:lnTo>
                <a:lnTo>
                  <a:pt x="2085066" y="337518"/>
                </a:lnTo>
                <a:cubicBezTo>
                  <a:pt x="2050954" y="279494"/>
                  <a:pt x="1969083" y="231710"/>
                  <a:pt x="1900856" y="231710"/>
                </a:cubicBezTo>
                <a:cubicBezTo>
                  <a:pt x="1900856" y="231710"/>
                  <a:pt x="1900856" y="231710"/>
                  <a:pt x="945686" y="231710"/>
                </a:cubicBezTo>
                <a:cubicBezTo>
                  <a:pt x="879166" y="231710"/>
                  <a:pt x="795588" y="279494"/>
                  <a:pt x="761474" y="337518"/>
                </a:cubicBezTo>
                <a:cubicBezTo>
                  <a:pt x="761474" y="337518"/>
                  <a:pt x="761474" y="337518"/>
                  <a:pt x="283889" y="1165208"/>
                </a:cubicBezTo>
                <a:cubicBezTo>
                  <a:pt x="267686" y="1194220"/>
                  <a:pt x="259584" y="1232618"/>
                  <a:pt x="259584" y="1271016"/>
                </a:cubicBezTo>
                <a:lnTo>
                  <a:pt x="264263" y="1314464"/>
                </a:lnTo>
                <a:lnTo>
                  <a:pt x="265660" y="1327439"/>
                </a:lnTo>
                <a:cubicBezTo>
                  <a:pt x="269711" y="1345465"/>
                  <a:pt x="275787" y="1362317"/>
                  <a:pt x="283889" y="1376823"/>
                </a:cubicBezTo>
                <a:cubicBezTo>
                  <a:pt x="283889" y="1376823"/>
                  <a:pt x="283889" y="1376823"/>
                  <a:pt x="368889" y="1524134"/>
                </a:cubicBezTo>
                <a:lnTo>
                  <a:pt x="382921" y="1548452"/>
                </a:lnTo>
                <a:lnTo>
                  <a:pt x="341061" y="1620997"/>
                </a:lnTo>
                <a:cubicBezTo>
                  <a:pt x="318208" y="1660604"/>
                  <a:pt x="296987" y="1697381"/>
                  <a:pt x="277282" y="1731531"/>
                </a:cubicBezTo>
                <a:lnTo>
                  <a:pt x="249032" y="1780491"/>
                </a:lnTo>
                <a:lnTo>
                  <a:pt x="219516" y="1729337"/>
                </a:lnTo>
                <a:cubicBezTo>
                  <a:pt x="29724" y="1400415"/>
                  <a:pt x="29724" y="1400415"/>
                  <a:pt x="29724" y="1400415"/>
                </a:cubicBezTo>
                <a:cubicBezTo>
                  <a:pt x="19816" y="1382675"/>
                  <a:pt x="12385" y="1362065"/>
                  <a:pt x="7431" y="1340021"/>
                </a:cubicBezTo>
                <a:lnTo>
                  <a:pt x="4679" y="1314464"/>
                </a:lnTo>
                <a:lnTo>
                  <a:pt x="0" y="1271017"/>
                </a:lnTo>
                <a:cubicBezTo>
                  <a:pt x="0" y="1224058"/>
                  <a:pt x="9908" y="1177100"/>
                  <a:pt x="29724" y="1141620"/>
                </a:cubicBezTo>
                <a:cubicBezTo>
                  <a:pt x="613786" y="129398"/>
                  <a:pt x="613786" y="129398"/>
                  <a:pt x="613786" y="129398"/>
                </a:cubicBezTo>
                <a:cubicBezTo>
                  <a:pt x="655505" y="58438"/>
                  <a:pt x="757716" y="0"/>
                  <a:pt x="839068" y="0"/>
                </a:cubicBezTo>
                <a:close/>
              </a:path>
            </a:pathLst>
          </a:custGeom>
          <a:solidFill>
            <a:srgbClr val="4F59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latin typeface="Arial" panose="020B0604020202020204" pitchFamily="34" charset="0"/>
              <a:cs typeface="Arial" panose="020B0604020202020204" pitchFamily="34" charset="0"/>
            </a:endParaRPr>
          </a:p>
        </p:txBody>
      </p:sp>
      <p:pic>
        <p:nvPicPr>
          <p:cNvPr id="3" name="Graphic 2" descr="Handshake with solid fill">
            <a:extLst>
              <a:ext uri="{FF2B5EF4-FFF2-40B4-BE49-F238E27FC236}">
                <a16:creationId xmlns:a16="http://schemas.microsoft.com/office/drawing/2014/main" id="{FF5DA01F-6374-440A-BEBC-04323E56A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922" y="1631438"/>
            <a:ext cx="1242359" cy="1242359"/>
          </a:xfrm>
          <a:prstGeom prst="rect">
            <a:avLst/>
          </a:prstGeom>
        </p:spPr>
      </p:pic>
      <p:pic>
        <p:nvPicPr>
          <p:cNvPr id="9" name="Graphic 8" descr="Home with solid fill">
            <a:extLst>
              <a:ext uri="{FF2B5EF4-FFF2-40B4-BE49-F238E27FC236}">
                <a16:creationId xmlns:a16="http://schemas.microsoft.com/office/drawing/2014/main" id="{EA7CC662-A1DF-42DD-A4CC-520BE92305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8766" y="1723360"/>
            <a:ext cx="957782" cy="957782"/>
          </a:xfrm>
          <a:prstGeom prst="rect">
            <a:avLst/>
          </a:prstGeom>
        </p:spPr>
      </p:pic>
      <p:pic>
        <p:nvPicPr>
          <p:cNvPr id="14" name="Graphic 13" descr="Cell Tower with solid fill">
            <a:extLst>
              <a:ext uri="{FF2B5EF4-FFF2-40B4-BE49-F238E27FC236}">
                <a16:creationId xmlns:a16="http://schemas.microsoft.com/office/drawing/2014/main" id="{CEFEAB06-F4E7-49B3-94E8-AB3015904D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2709" y="1765563"/>
            <a:ext cx="873378" cy="873378"/>
          </a:xfrm>
          <a:prstGeom prst="rect">
            <a:avLst/>
          </a:prstGeom>
        </p:spPr>
      </p:pic>
      <p:pic>
        <p:nvPicPr>
          <p:cNvPr id="18" name="Graphic 17" descr="Pound with solid fill">
            <a:extLst>
              <a:ext uri="{FF2B5EF4-FFF2-40B4-BE49-F238E27FC236}">
                <a16:creationId xmlns:a16="http://schemas.microsoft.com/office/drawing/2014/main" id="{973EF098-D615-41A9-8F3A-168DE723EB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18199" y="1795321"/>
            <a:ext cx="813859" cy="813859"/>
          </a:xfrm>
          <a:prstGeom prst="rect">
            <a:avLst/>
          </a:prstGeom>
        </p:spPr>
      </p:pic>
      <p:pic>
        <p:nvPicPr>
          <p:cNvPr id="1026" name="Picture 2" descr="Cluster, data, group, organize icon - Free download">
            <a:extLst>
              <a:ext uri="{FF2B5EF4-FFF2-40B4-BE49-F238E27FC236}">
                <a16:creationId xmlns:a16="http://schemas.microsoft.com/office/drawing/2014/main" id="{4E5F5E9A-74F7-4065-9F66-621AB60804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5883" y="1832416"/>
            <a:ext cx="739671" cy="7396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Table 4">
            <a:extLst>
              <a:ext uri="{FF2B5EF4-FFF2-40B4-BE49-F238E27FC236}">
                <a16:creationId xmlns:a16="http://schemas.microsoft.com/office/drawing/2014/main" id="{1F9E7F9E-8E7B-4093-82E9-9037BB399911}"/>
              </a:ext>
            </a:extLst>
          </p:cNvPr>
          <p:cNvGraphicFramePr>
            <a:graphicFrameLocks noGrp="1"/>
          </p:cNvGraphicFramePr>
          <p:nvPr/>
        </p:nvGraphicFramePr>
        <p:xfrm>
          <a:off x="0" y="6626352"/>
          <a:ext cx="12192000" cy="24384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0">
                <a:tc>
                  <a:txBody>
                    <a:bodyPr/>
                    <a:lstStyle/>
                    <a:p>
                      <a:pPr algn="r"/>
                      <a:r>
                        <a:rPr lang="en-GB" sz="1000" dirty="0">
                          <a:solidFill>
                            <a:schemeClr val="bg1"/>
                          </a:solidFill>
                          <a:latin typeface="Arial" panose="020B0604020202020204" pitchFamily="34" charset="0"/>
                          <a:cs typeface="Arial" panose="020B0604020202020204" pitchFamily="34" charset="0"/>
                        </a:rPr>
                        <a:t>INNOVATION STRATEGY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5961"/>
                    </a:solidFill>
                  </a:tcPr>
                </a:tc>
                <a:extLst>
                  <a:ext uri="{0D108BD9-81ED-4DB2-BD59-A6C34878D82A}">
                    <a16:rowId xmlns:a16="http://schemas.microsoft.com/office/drawing/2014/main" val="959760080"/>
                  </a:ext>
                </a:extLst>
              </a:tr>
            </a:tbl>
          </a:graphicData>
        </a:graphic>
      </p:graphicFrame>
      <p:sp>
        <p:nvSpPr>
          <p:cNvPr id="34" name="TextBox 33">
            <a:extLst>
              <a:ext uri="{FF2B5EF4-FFF2-40B4-BE49-F238E27FC236}">
                <a16:creationId xmlns:a16="http://schemas.microsoft.com/office/drawing/2014/main" id="{381E2DCB-2802-469C-BFDB-3C33E6103168}"/>
              </a:ext>
            </a:extLst>
          </p:cNvPr>
          <p:cNvSpPr txBox="1"/>
          <p:nvPr/>
        </p:nvSpPr>
        <p:spPr>
          <a:xfrm>
            <a:off x="0" y="6615396"/>
            <a:ext cx="154721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16</a:t>
            </a:r>
            <a:r>
              <a:rPr lang="en-GB" sz="1000" baseline="30000" dirty="0">
                <a:solidFill>
                  <a:schemeClr val="bg1"/>
                </a:solidFill>
                <a:latin typeface="Arial" panose="020B0604020202020204" pitchFamily="34" charset="0"/>
                <a:cs typeface="Arial" panose="020B0604020202020204" pitchFamily="34" charset="0"/>
              </a:rPr>
              <a:t>TH</a:t>
            </a:r>
            <a:r>
              <a:rPr lang="en-GB" sz="1000" dirty="0">
                <a:solidFill>
                  <a:schemeClr val="bg1"/>
                </a:solidFill>
                <a:latin typeface="Arial" panose="020B0604020202020204" pitchFamily="34" charset="0"/>
                <a:cs typeface="Arial" panose="020B0604020202020204" pitchFamily="34" charset="0"/>
              </a:rPr>
              <a:t> FEBRUARY 2021</a:t>
            </a:r>
          </a:p>
        </p:txBody>
      </p:sp>
      <p:sp>
        <p:nvSpPr>
          <p:cNvPr id="35" name="TextBox 34">
            <a:extLst>
              <a:ext uri="{FF2B5EF4-FFF2-40B4-BE49-F238E27FC236}">
                <a16:creationId xmlns:a16="http://schemas.microsoft.com/office/drawing/2014/main" id="{EBA84E7F-B491-4506-8ED1-56C8F37B0D1C}"/>
              </a:ext>
            </a:extLst>
          </p:cNvPr>
          <p:cNvSpPr txBox="1"/>
          <p:nvPr/>
        </p:nvSpPr>
        <p:spPr>
          <a:xfrm>
            <a:off x="5766422" y="6623971"/>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4</a:t>
            </a:fld>
            <a:endParaRPr lang="en-GB"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7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94FAED-0B21-4BEC-9D2A-50A409635ACC}"/>
              </a:ext>
            </a:extLst>
          </p:cNvPr>
          <p:cNvGraphicFramePr>
            <a:graphicFrameLocks noGrp="1"/>
          </p:cNvGraphicFramePr>
          <p:nvPr>
            <p:extLst>
              <p:ext uri="{D42A27DB-BD31-4B8C-83A1-F6EECF244321}">
                <p14:modId xmlns:p14="http://schemas.microsoft.com/office/powerpoint/2010/main" val="4158128329"/>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r>
                        <a:rPr lang="en-GB" sz="2000" cap="all" baseline="0" dirty="0">
                          <a:solidFill>
                            <a:schemeClr val="bg1"/>
                          </a:solidFill>
                          <a:latin typeface="Arial" panose="020B0604020202020204" pitchFamily="34" charset="0"/>
                          <a:cs typeface="Arial" panose="020B0604020202020204" pitchFamily="34" charset="0"/>
                        </a:rPr>
                        <a:t>TRANSLATING THE STRATEGY INTO DELIVERY PLANS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8B45AEC1-9CDF-4A55-9E3B-1FF448B55784}"/>
              </a:ext>
            </a:extLst>
          </p:cNvPr>
          <p:cNvPicPr>
            <a:picLocks noChangeAspect="1"/>
          </p:cNvPicPr>
          <p:nvPr/>
        </p:nvPicPr>
        <p:blipFill rotWithShape="1">
          <a:blip r:embed="rId2">
            <a:extLst>
              <a:ext uri="{28A0092B-C50C-407E-A947-70E740481C1C}">
                <a14:useLocalDpi xmlns:a14="http://schemas.microsoft.com/office/drawing/2010/main" val="0"/>
              </a:ext>
            </a:extLst>
          </a:blip>
          <a:srcRect t="20793" b="21665"/>
          <a:stretch/>
        </p:blipFill>
        <p:spPr>
          <a:xfrm>
            <a:off x="0" y="17354"/>
            <a:ext cx="1386239" cy="408623"/>
          </a:xfrm>
          <a:prstGeom prst="rect">
            <a:avLst/>
          </a:prstGeom>
        </p:spPr>
      </p:pic>
      <p:graphicFrame>
        <p:nvGraphicFramePr>
          <p:cNvPr id="32" name="Table 4">
            <a:extLst>
              <a:ext uri="{FF2B5EF4-FFF2-40B4-BE49-F238E27FC236}">
                <a16:creationId xmlns:a16="http://schemas.microsoft.com/office/drawing/2014/main" id="{2EA21A5E-77D8-43A9-93C0-0EF52CDF5E9C}"/>
              </a:ext>
            </a:extLst>
          </p:cNvPr>
          <p:cNvGraphicFramePr>
            <a:graphicFrameLocks noGrp="1"/>
          </p:cNvGraphicFramePr>
          <p:nvPr/>
        </p:nvGraphicFramePr>
        <p:xfrm>
          <a:off x="0" y="6626352"/>
          <a:ext cx="12192000" cy="24384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0">
                <a:tc>
                  <a:txBody>
                    <a:bodyPr/>
                    <a:lstStyle/>
                    <a:p>
                      <a:pPr algn="r"/>
                      <a:r>
                        <a:rPr lang="en-GB" sz="1000" dirty="0">
                          <a:solidFill>
                            <a:schemeClr val="bg1"/>
                          </a:solidFill>
                          <a:latin typeface="Arial" panose="020B0604020202020204" pitchFamily="34" charset="0"/>
                          <a:cs typeface="Arial" panose="020B0604020202020204" pitchFamily="34" charset="0"/>
                        </a:rPr>
                        <a:t>INNOVATION STRATEGY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5961"/>
                    </a:solidFill>
                  </a:tcPr>
                </a:tc>
                <a:extLst>
                  <a:ext uri="{0D108BD9-81ED-4DB2-BD59-A6C34878D82A}">
                    <a16:rowId xmlns:a16="http://schemas.microsoft.com/office/drawing/2014/main" val="959760080"/>
                  </a:ext>
                </a:extLst>
              </a:tr>
            </a:tbl>
          </a:graphicData>
        </a:graphic>
      </p:graphicFrame>
      <p:sp>
        <p:nvSpPr>
          <p:cNvPr id="33" name="TextBox 32">
            <a:extLst>
              <a:ext uri="{FF2B5EF4-FFF2-40B4-BE49-F238E27FC236}">
                <a16:creationId xmlns:a16="http://schemas.microsoft.com/office/drawing/2014/main" id="{1D148F59-7430-4B34-9820-6CABA69A4B58}"/>
              </a:ext>
            </a:extLst>
          </p:cNvPr>
          <p:cNvSpPr txBox="1"/>
          <p:nvPr/>
        </p:nvSpPr>
        <p:spPr>
          <a:xfrm>
            <a:off x="0" y="6615396"/>
            <a:ext cx="154721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16</a:t>
            </a:r>
            <a:r>
              <a:rPr lang="en-GB" sz="1000" baseline="30000" dirty="0">
                <a:solidFill>
                  <a:schemeClr val="bg1"/>
                </a:solidFill>
                <a:latin typeface="Arial" panose="020B0604020202020204" pitchFamily="34" charset="0"/>
                <a:cs typeface="Arial" panose="020B0604020202020204" pitchFamily="34" charset="0"/>
              </a:rPr>
              <a:t>TH</a:t>
            </a:r>
            <a:r>
              <a:rPr lang="en-GB" sz="1000" dirty="0">
                <a:solidFill>
                  <a:schemeClr val="bg1"/>
                </a:solidFill>
                <a:latin typeface="Arial" panose="020B0604020202020204" pitchFamily="34" charset="0"/>
                <a:cs typeface="Arial" panose="020B0604020202020204" pitchFamily="34" charset="0"/>
              </a:rPr>
              <a:t> FEBRUARY 2021</a:t>
            </a:r>
          </a:p>
        </p:txBody>
      </p:sp>
      <p:sp>
        <p:nvSpPr>
          <p:cNvPr id="34" name="TextBox 33">
            <a:extLst>
              <a:ext uri="{FF2B5EF4-FFF2-40B4-BE49-F238E27FC236}">
                <a16:creationId xmlns:a16="http://schemas.microsoft.com/office/drawing/2014/main" id="{C7D35728-A9A2-478E-9E20-FDF3D178BEDF}"/>
              </a:ext>
            </a:extLst>
          </p:cNvPr>
          <p:cNvSpPr txBox="1"/>
          <p:nvPr/>
        </p:nvSpPr>
        <p:spPr>
          <a:xfrm>
            <a:off x="5766422" y="6623971"/>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5</a:t>
            </a:fld>
            <a:endParaRPr lang="en-GB" sz="1000">
              <a:solidFill>
                <a:schemeClr val="bg1"/>
              </a:solidFill>
              <a:latin typeface="Arial" panose="020B0604020202020204" pitchFamily="34" charset="0"/>
              <a:cs typeface="Arial" panose="020B0604020202020204" pitchFamily="34" charset="0"/>
            </a:endParaRPr>
          </a:p>
        </p:txBody>
      </p:sp>
      <p:cxnSp>
        <p:nvCxnSpPr>
          <p:cNvPr id="173" name="Straight Connector 172">
            <a:extLst>
              <a:ext uri="{FF2B5EF4-FFF2-40B4-BE49-F238E27FC236}">
                <a16:creationId xmlns:a16="http://schemas.microsoft.com/office/drawing/2014/main" id="{18248E85-C5E6-47A4-98C3-C0EDEF420999}"/>
              </a:ext>
            </a:extLst>
          </p:cNvPr>
          <p:cNvCxnSpPr/>
          <p:nvPr/>
        </p:nvCxnSpPr>
        <p:spPr>
          <a:xfrm>
            <a:off x="480291" y="1025416"/>
            <a:ext cx="11231418" cy="0"/>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5E52AF95-A4C1-4D78-88C5-B6D34736B449}"/>
              </a:ext>
            </a:extLst>
          </p:cNvPr>
          <p:cNvGrpSpPr/>
          <p:nvPr/>
        </p:nvGrpSpPr>
        <p:grpSpPr>
          <a:xfrm>
            <a:off x="480291" y="1509186"/>
            <a:ext cx="1939636" cy="422687"/>
            <a:chOff x="480291" y="2068947"/>
            <a:chExt cx="1939636" cy="1293088"/>
          </a:xfrm>
          <a:solidFill>
            <a:srgbClr val="005398"/>
          </a:solidFill>
        </p:grpSpPr>
        <p:sp>
          <p:nvSpPr>
            <p:cNvPr id="178" name="Rectangle 177">
              <a:extLst>
                <a:ext uri="{FF2B5EF4-FFF2-40B4-BE49-F238E27FC236}">
                  <a16:creationId xmlns:a16="http://schemas.microsoft.com/office/drawing/2014/main" id="{56AB1475-72B0-4C8A-AFA0-CFAEE1654BFB}"/>
                </a:ext>
              </a:extLst>
            </p:cNvPr>
            <p:cNvSpPr/>
            <p:nvPr/>
          </p:nvSpPr>
          <p:spPr>
            <a:xfrm>
              <a:off x="480291" y="2355273"/>
              <a:ext cx="1939636" cy="1006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79" name="Isosceles Triangle 178">
              <a:extLst>
                <a:ext uri="{FF2B5EF4-FFF2-40B4-BE49-F238E27FC236}">
                  <a16:creationId xmlns:a16="http://schemas.microsoft.com/office/drawing/2014/main" id="{75FD53A8-26C5-411A-9DEB-F4A99496DB71}"/>
                </a:ext>
              </a:extLst>
            </p:cNvPr>
            <p:cNvSpPr/>
            <p:nvPr/>
          </p:nvSpPr>
          <p:spPr>
            <a:xfrm>
              <a:off x="1182254" y="2068947"/>
              <a:ext cx="535709" cy="286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176" name="Rectangle 175">
            <a:extLst>
              <a:ext uri="{FF2B5EF4-FFF2-40B4-BE49-F238E27FC236}">
                <a16:creationId xmlns:a16="http://schemas.microsoft.com/office/drawing/2014/main" id="{3CE004BB-45FD-4E8C-9A97-C83EDA0E3195}"/>
              </a:ext>
            </a:extLst>
          </p:cNvPr>
          <p:cNvSpPr/>
          <p:nvPr/>
        </p:nvSpPr>
        <p:spPr>
          <a:xfrm>
            <a:off x="480290" y="1931873"/>
            <a:ext cx="1939636" cy="4418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Aft>
                <a:spcPts val="1200"/>
              </a:spcAft>
            </a:pPr>
            <a:r>
              <a:rPr lang="en-US" b="1" cap="all" noProof="1">
                <a:solidFill>
                  <a:prstClr val="black"/>
                </a:solidFill>
                <a:latin typeface="Arial" panose="020B0604020202020204" pitchFamily="34" charset="0"/>
                <a:cs typeface="Arial" panose="020B0604020202020204" pitchFamily="34" charset="0"/>
              </a:rPr>
              <a:t>Soft Support</a:t>
            </a:r>
          </a:p>
        </p:txBody>
      </p:sp>
      <p:sp>
        <p:nvSpPr>
          <p:cNvPr id="177" name="Rectangle 176">
            <a:extLst>
              <a:ext uri="{FF2B5EF4-FFF2-40B4-BE49-F238E27FC236}">
                <a16:creationId xmlns:a16="http://schemas.microsoft.com/office/drawing/2014/main" id="{84A8B114-AC73-4EA5-9D16-2ED621F44FD7}"/>
              </a:ext>
            </a:extLst>
          </p:cNvPr>
          <p:cNvSpPr/>
          <p:nvPr/>
        </p:nvSpPr>
        <p:spPr>
          <a:xfrm>
            <a:off x="480290" y="6350220"/>
            <a:ext cx="1939636" cy="139996"/>
          </a:xfrm>
          <a:prstGeom prst="rect">
            <a:avLst/>
          </a:prstGeom>
          <a:solidFill>
            <a:srgbClr val="005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181" name="Group 180">
            <a:extLst>
              <a:ext uri="{FF2B5EF4-FFF2-40B4-BE49-F238E27FC236}">
                <a16:creationId xmlns:a16="http://schemas.microsoft.com/office/drawing/2014/main" id="{E7838CD4-EA0C-460B-AD60-53EFDD2E8481}"/>
              </a:ext>
            </a:extLst>
          </p:cNvPr>
          <p:cNvGrpSpPr/>
          <p:nvPr/>
        </p:nvGrpSpPr>
        <p:grpSpPr>
          <a:xfrm>
            <a:off x="2803237" y="1509186"/>
            <a:ext cx="1939636" cy="422687"/>
            <a:chOff x="2803237" y="2068947"/>
            <a:chExt cx="1939636" cy="1293088"/>
          </a:xfrm>
          <a:solidFill>
            <a:srgbClr val="00B5D1"/>
          </a:solidFill>
        </p:grpSpPr>
        <p:sp>
          <p:nvSpPr>
            <p:cNvPr id="184" name="Rectangle 183">
              <a:extLst>
                <a:ext uri="{FF2B5EF4-FFF2-40B4-BE49-F238E27FC236}">
                  <a16:creationId xmlns:a16="http://schemas.microsoft.com/office/drawing/2014/main" id="{F13765D4-C258-4E6B-9EAF-BDDBD70C875D}"/>
                </a:ext>
              </a:extLst>
            </p:cNvPr>
            <p:cNvSpPr/>
            <p:nvPr/>
          </p:nvSpPr>
          <p:spPr>
            <a:xfrm>
              <a:off x="2803237" y="2355273"/>
              <a:ext cx="1939636" cy="1006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85" name="Isosceles Triangle 184">
              <a:extLst>
                <a:ext uri="{FF2B5EF4-FFF2-40B4-BE49-F238E27FC236}">
                  <a16:creationId xmlns:a16="http://schemas.microsoft.com/office/drawing/2014/main" id="{A682F2BD-554F-44CA-85B1-647BB779011F}"/>
                </a:ext>
              </a:extLst>
            </p:cNvPr>
            <p:cNvSpPr/>
            <p:nvPr/>
          </p:nvSpPr>
          <p:spPr>
            <a:xfrm>
              <a:off x="3505200" y="2068947"/>
              <a:ext cx="535709" cy="286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182" name="Rectangle 181">
            <a:extLst>
              <a:ext uri="{FF2B5EF4-FFF2-40B4-BE49-F238E27FC236}">
                <a16:creationId xmlns:a16="http://schemas.microsoft.com/office/drawing/2014/main" id="{96FAB1D8-BFD3-4010-8F7C-8F8D573D10EF}"/>
              </a:ext>
            </a:extLst>
          </p:cNvPr>
          <p:cNvSpPr/>
          <p:nvPr/>
        </p:nvSpPr>
        <p:spPr>
          <a:xfrm>
            <a:off x="2803236" y="1931873"/>
            <a:ext cx="1939636" cy="4418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Aft>
                <a:spcPts val="1200"/>
              </a:spcAft>
            </a:pPr>
            <a:r>
              <a:rPr lang="en-US" b="1" cap="all" noProof="1">
                <a:solidFill>
                  <a:prstClr val="black"/>
                </a:solidFill>
                <a:latin typeface="Arial" panose="020B0604020202020204" pitchFamily="34" charset="0"/>
                <a:cs typeface="Arial" panose="020B0604020202020204" pitchFamily="34" charset="0"/>
              </a:rPr>
              <a:t>INNOVATION CLUSTERS</a:t>
            </a:r>
          </a:p>
        </p:txBody>
      </p:sp>
      <p:sp>
        <p:nvSpPr>
          <p:cNvPr id="183" name="Rectangle 182">
            <a:extLst>
              <a:ext uri="{FF2B5EF4-FFF2-40B4-BE49-F238E27FC236}">
                <a16:creationId xmlns:a16="http://schemas.microsoft.com/office/drawing/2014/main" id="{B64C1F4C-406E-4037-8FFA-8A7F7BBE44A7}"/>
              </a:ext>
            </a:extLst>
          </p:cNvPr>
          <p:cNvSpPr/>
          <p:nvPr/>
        </p:nvSpPr>
        <p:spPr>
          <a:xfrm>
            <a:off x="2803235" y="6350220"/>
            <a:ext cx="1939636" cy="139996"/>
          </a:xfrm>
          <a:prstGeom prst="rect">
            <a:avLst/>
          </a:prstGeom>
          <a:solidFill>
            <a:srgbClr val="00B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187" name="Group 186">
            <a:extLst>
              <a:ext uri="{FF2B5EF4-FFF2-40B4-BE49-F238E27FC236}">
                <a16:creationId xmlns:a16="http://schemas.microsoft.com/office/drawing/2014/main" id="{D67384FC-819F-4982-A6CF-4A40C5107DE5}"/>
              </a:ext>
            </a:extLst>
          </p:cNvPr>
          <p:cNvGrpSpPr/>
          <p:nvPr/>
        </p:nvGrpSpPr>
        <p:grpSpPr>
          <a:xfrm>
            <a:off x="5126183" y="1509186"/>
            <a:ext cx="1939636" cy="422687"/>
            <a:chOff x="5126183" y="2068947"/>
            <a:chExt cx="1939636" cy="1293088"/>
          </a:xfrm>
          <a:solidFill>
            <a:srgbClr val="B06C96"/>
          </a:solidFill>
        </p:grpSpPr>
        <p:sp>
          <p:nvSpPr>
            <p:cNvPr id="190" name="Rectangle 189">
              <a:extLst>
                <a:ext uri="{FF2B5EF4-FFF2-40B4-BE49-F238E27FC236}">
                  <a16:creationId xmlns:a16="http://schemas.microsoft.com/office/drawing/2014/main" id="{13C3201D-DB60-4110-8FAD-FFABC5476F34}"/>
                </a:ext>
              </a:extLst>
            </p:cNvPr>
            <p:cNvSpPr/>
            <p:nvPr/>
          </p:nvSpPr>
          <p:spPr>
            <a:xfrm>
              <a:off x="5126183" y="2355273"/>
              <a:ext cx="1939636" cy="1006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91" name="Isosceles Triangle 190">
              <a:extLst>
                <a:ext uri="{FF2B5EF4-FFF2-40B4-BE49-F238E27FC236}">
                  <a16:creationId xmlns:a16="http://schemas.microsoft.com/office/drawing/2014/main" id="{BEF0DA13-6904-428C-8275-24EB2485600A}"/>
                </a:ext>
              </a:extLst>
            </p:cNvPr>
            <p:cNvSpPr/>
            <p:nvPr/>
          </p:nvSpPr>
          <p:spPr>
            <a:xfrm>
              <a:off x="5828146" y="2068947"/>
              <a:ext cx="535709" cy="286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188" name="Rectangle 187">
            <a:extLst>
              <a:ext uri="{FF2B5EF4-FFF2-40B4-BE49-F238E27FC236}">
                <a16:creationId xmlns:a16="http://schemas.microsoft.com/office/drawing/2014/main" id="{C7B9FF92-883E-4D8B-BC5F-A8623DDA9920}"/>
              </a:ext>
            </a:extLst>
          </p:cNvPr>
          <p:cNvSpPr/>
          <p:nvPr/>
        </p:nvSpPr>
        <p:spPr>
          <a:xfrm>
            <a:off x="5126182" y="1931873"/>
            <a:ext cx="1939636" cy="4418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Aft>
                <a:spcPts val="1200"/>
              </a:spcAft>
            </a:pPr>
            <a:r>
              <a:rPr lang="en-US" b="1" cap="all" noProof="1">
                <a:solidFill>
                  <a:prstClr val="black"/>
                </a:solidFill>
                <a:latin typeface="Arial" panose="020B0604020202020204" pitchFamily="34" charset="0"/>
                <a:cs typeface="Arial" panose="020B0604020202020204" pitchFamily="34" charset="0"/>
              </a:rPr>
              <a:t>Co-location &amp; grid</a:t>
            </a:r>
          </a:p>
        </p:txBody>
      </p:sp>
      <p:sp>
        <p:nvSpPr>
          <p:cNvPr id="189" name="Rectangle 188">
            <a:extLst>
              <a:ext uri="{FF2B5EF4-FFF2-40B4-BE49-F238E27FC236}">
                <a16:creationId xmlns:a16="http://schemas.microsoft.com/office/drawing/2014/main" id="{D2EF4CD9-0AE9-41F5-B3DD-F24056E9E01D}"/>
              </a:ext>
            </a:extLst>
          </p:cNvPr>
          <p:cNvSpPr/>
          <p:nvPr/>
        </p:nvSpPr>
        <p:spPr>
          <a:xfrm>
            <a:off x="5126180" y="6350220"/>
            <a:ext cx="1939636" cy="139996"/>
          </a:xfrm>
          <a:prstGeom prst="rect">
            <a:avLst/>
          </a:prstGeom>
          <a:solidFill>
            <a:srgbClr val="B0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193" name="Group 192">
            <a:extLst>
              <a:ext uri="{FF2B5EF4-FFF2-40B4-BE49-F238E27FC236}">
                <a16:creationId xmlns:a16="http://schemas.microsoft.com/office/drawing/2014/main" id="{D93AD546-2772-48C5-812F-C3A518BB26B7}"/>
              </a:ext>
            </a:extLst>
          </p:cNvPr>
          <p:cNvGrpSpPr/>
          <p:nvPr/>
        </p:nvGrpSpPr>
        <p:grpSpPr>
          <a:xfrm>
            <a:off x="7449129" y="1509186"/>
            <a:ext cx="1939636" cy="422687"/>
            <a:chOff x="7449129" y="2068947"/>
            <a:chExt cx="1939636" cy="1293088"/>
          </a:xfrm>
          <a:solidFill>
            <a:srgbClr val="4F5961"/>
          </a:solidFill>
        </p:grpSpPr>
        <p:sp>
          <p:nvSpPr>
            <p:cNvPr id="196" name="Rectangle 195">
              <a:extLst>
                <a:ext uri="{FF2B5EF4-FFF2-40B4-BE49-F238E27FC236}">
                  <a16:creationId xmlns:a16="http://schemas.microsoft.com/office/drawing/2014/main" id="{24ADEE41-C61E-473F-8086-41ECC344B8C3}"/>
                </a:ext>
              </a:extLst>
            </p:cNvPr>
            <p:cNvSpPr/>
            <p:nvPr/>
          </p:nvSpPr>
          <p:spPr>
            <a:xfrm>
              <a:off x="7449129" y="2355273"/>
              <a:ext cx="1939636" cy="1006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97" name="Isosceles Triangle 196">
              <a:extLst>
                <a:ext uri="{FF2B5EF4-FFF2-40B4-BE49-F238E27FC236}">
                  <a16:creationId xmlns:a16="http://schemas.microsoft.com/office/drawing/2014/main" id="{FD6F8870-81AA-451F-9733-A24D63774779}"/>
                </a:ext>
              </a:extLst>
            </p:cNvPr>
            <p:cNvSpPr/>
            <p:nvPr/>
          </p:nvSpPr>
          <p:spPr>
            <a:xfrm>
              <a:off x="8151092" y="2068947"/>
              <a:ext cx="535709" cy="286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194" name="Rectangle 193">
            <a:extLst>
              <a:ext uri="{FF2B5EF4-FFF2-40B4-BE49-F238E27FC236}">
                <a16:creationId xmlns:a16="http://schemas.microsoft.com/office/drawing/2014/main" id="{BF8504B0-C95D-494C-B3FD-014D493037E8}"/>
              </a:ext>
            </a:extLst>
          </p:cNvPr>
          <p:cNvSpPr/>
          <p:nvPr/>
        </p:nvSpPr>
        <p:spPr>
          <a:xfrm>
            <a:off x="7449128" y="1931873"/>
            <a:ext cx="1939636" cy="4418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Aft>
                <a:spcPts val="1200"/>
              </a:spcAft>
            </a:pPr>
            <a:r>
              <a:rPr lang="en-US" b="1" cap="all" noProof="1">
                <a:solidFill>
                  <a:prstClr val="black"/>
                </a:solidFill>
                <a:latin typeface="Arial" panose="020B0604020202020204" pitchFamily="34" charset="0"/>
                <a:cs typeface="Arial" panose="020B0604020202020204" pitchFamily="34" charset="0"/>
              </a:rPr>
              <a:t>investment</a:t>
            </a:r>
          </a:p>
        </p:txBody>
      </p:sp>
      <p:sp>
        <p:nvSpPr>
          <p:cNvPr id="195" name="Rectangle 194">
            <a:extLst>
              <a:ext uri="{FF2B5EF4-FFF2-40B4-BE49-F238E27FC236}">
                <a16:creationId xmlns:a16="http://schemas.microsoft.com/office/drawing/2014/main" id="{44CB708C-F065-4F01-B25D-5F26639485DB}"/>
              </a:ext>
            </a:extLst>
          </p:cNvPr>
          <p:cNvSpPr/>
          <p:nvPr/>
        </p:nvSpPr>
        <p:spPr>
          <a:xfrm>
            <a:off x="7449125" y="6350220"/>
            <a:ext cx="1939636" cy="139996"/>
          </a:xfrm>
          <a:prstGeom prst="rect">
            <a:avLst/>
          </a:prstGeom>
          <a:solidFill>
            <a:srgbClr val="4F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199" name="Group 198">
            <a:extLst>
              <a:ext uri="{FF2B5EF4-FFF2-40B4-BE49-F238E27FC236}">
                <a16:creationId xmlns:a16="http://schemas.microsoft.com/office/drawing/2014/main" id="{0852628F-C42E-4121-B25B-04C5A7A329ED}"/>
              </a:ext>
            </a:extLst>
          </p:cNvPr>
          <p:cNvGrpSpPr/>
          <p:nvPr/>
        </p:nvGrpSpPr>
        <p:grpSpPr>
          <a:xfrm>
            <a:off x="9770142" y="1509186"/>
            <a:ext cx="1939636" cy="422687"/>
            <a:chOff x="9772073" y="2068947"/>
            <a:chExt cx="1939636" cy="1293088"/>
          </a:xfrm>
          <a:solidFill>
            <a:srgbClr val="003865"/>
          </a:solidFill>
        </p:grpSpPr>
        <p:sp>
          <p:nvSpPr>
            <p:cNvPr id="202" name="Rectangle 201">
              <a:extLst>
                <a:ext uri="{FF2B5EF4-FFF2-40B4-BE49-F238E27FC236}">
                  <a16:creationId xmlns:a16="http://schemas.microsoft.com/office/drawing/2014/main" id="{560AB70C-A98F-445A-BDD1-B2DC82003C64}"/>
                </a:ext>
              </a:extLst>
            </p:cNvPr>
            <p:cNvSpPr/>
            <p:nvPr/>
          </p:nvSpPr>
          <p:spPr>
            <a:xfrm>
              <a:off x="9772073" y="2355273"/>
              <a:ext cx="1939636" cy="1006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03" name="Isosceles Triangle 202">
              <a:extLst>
                <a:ext uri="{FF2B5EF4-FFF2-40B4-BE49-F238E27FC236}">
                  <a16:creationId xmlns:a16="http://schemas.microsoft.com/office/drawing/2014/main" id="{AEE3840D-B7FA-4FD0-B658-7A717C5FDC94}"/>
                </a:ext>
              </a:extLst>
            </p:cNvPr>
            <p:cNvSpPr/>
            <p:nvPr/>
          </p:nvSpPr>
          <p:spPr>
            <a:xfrm>
              <a:off x="10474036" y="2068947"/>
              <a:ext cx="535709" cy="286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200" name="Rectangle 199">
            <a:extLst>
              <a:ext uri="{FF2B5EF4-FFF2-40B4-BE49-F238E27FC236}">
                <a16:creationId xmlns:a16="http://schemas.microsoft.com/office/drawing/2014/main" id="{F4AFA57D-3EAF-439D-814F-BA1DEDCF7A2C}"/>
              </a:ext>
            </a:extLst>
          </p:cNvPr>
          <p:cNvSpPr/>
          <p:nvPr/>
        </p:nvSpPr>
        <p:spPr>
          <a:xfrm>
            <a:off x="9770141" y="1931873"/>
            <a:ext cx="1939636" cy="4418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Aft>
                <a:spcPts val="1200"/>
              </a:spcAft>
            </a:pPr>
            <a:r>
              <a:rPr lang="en-US" b="1" cap="all" noProof="1">
                <a:solidFill>
                  <a:prstClr val="black"/>
                </a:solidFill>
                <a:latin typeface="Arial" panose="020B0604020202020204" pitchFamily="34" charset="0"/>
                <a:cs typeface="Arial" panose="020B0604020202020204" pitchFamily="34" charset="0"/>
              </a:rPr>
              <a:t>Comms &amp; culture</a:t>
            </a:r>
          </a:p>
        </p:txBody>
      </p:sp>
      <p:sp>
        <p:nvSpPr>
          <p:cNvPr id="201" name="Rectangle 200">
            <a:extLst>
              <a:ext uri="{FF2B5EF4-FFF2-40B4-BE49-F238E27FC236}">
                <a16:creationId xmlns:a16="http://schemas.microsoft.com/office/drawing/2014/main" id="{7663446B-50B4-41A1-AA67-CA0BC24DD283}"/>
              </a:ext>
            </a:extLst>
          </p:cNvPr>
          <p:cNvSpPr/>
          <p:nvPr/>
        </p:nvSpPr>
        <p:spPr>
          <a:xfrm>
            <a:off x="9770141" y="6350220"/>
            <a:ext cx="1939636" cy="13999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04" name="Oval 203">
            <a:extLst>
              <a:ext uri="{FF2B5EF4-FFF2-40B4-BE49-F238E27FC236}">
                <a16:creationId xmlns:a16="http://schemas.microsoft.com/office/drawing/2014/main" id="{322C5947-83DD-4773-A00F-DA391F44800B}"/>
              </a:ext>
            </a:extLst>
          </p:cNvPr>
          <p:cNvSpPr/>
          <p:nvPr/>
        </p:nvSpPr>
        <p:spPr>
          <a:xfrm>
            <a:off x="1010227" y="585535"/>
            <a:ext cx="879763" cy="879763"/>
          </a:xfrm>
          <a:prstGeom prst="ellipse">
            <a:avLst/>
          </a:prstGeom>
          <a:solidFill>
            <a:srgbClr val="005398"/>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205" name="Oval 204">
            <a:extLst>
              <a:ext uri="{FF2B5EF4-FFF2-40B4-BE49-F238E27FC236}">
                <a16:creationId xmlns:a16="http://schemas.microsoft.com/office/drawing/2014/main" id="{65EFBE81-394B-4E3E-8DFF-50F65D8DC6DD}"/>
              </a:ext>
            </a:extLst>
          </p:cNvPr>
          <p:cNvSpPr/>
          <p:nvPr/>
        </p:nvSpPr>
        <p:spPr>
          <a:xfrm>
            <a:off x="3333173" y="585535"/>
            <a:ext cx="879763" cy="879763"/>
          </a:xfrm>
          <a:prstGeom prst="ellipse">
            <a:avLst/>
          </a:prstGeom>
          <a:solidFill>
            <a:srgbClr val="00B5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206" name="Oval 205">
            <a:extLst>
              <a:ext uri="{FF2B5EF4-FFF2-40B4-BE49-F238E27FC236}">
                <a16:creationId xmlns:a16="http://schemas.microsoft.com/office/drawing/2014/main" id="{A32CDE71-BEFF-4F64-A901-DF7F5EF6E280}"/>
              </a:ext>
            </a:extLst>
          </p:cNvPr>
          <p:cNvSpPr/>
          <p:nvPr/>
        </p:nvSpPr>
        <p:spPr>
          <a:xfrm>
            <a:off x="5656118" y="585535"/>
            <a:ext cx="879763" cy="879763"/>
          </a:xfrm>
          <a:prstGeom prst="ellipse">
            <a:avLst/>
          </a:prstGeom>
          <a:solidFill>
            <a:srgbClr val="B06C9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207" name="Oval 206">
            <a:extLst>
              <a:ext uri="{FF2B5EF4-FFF2-40B4-BE49-F238E27FC236}">
                <a16:creationId xmlns:a16="http://schemas.microsoft.com/office/drawing/2014/main" id="{9DE8B981-DFD3-46AE-AD4A-55C46E4A43AC}"/>
              </a:ext>
            </a:extLst>
          </p:cNvPr>
          <p:cNvSpPr/>
          <p:nvPr/>
        </p:nvSpPr>
        <p:spPr>
          <a:xfrm>
            <a:off x="7979064" y="585535"/>
            <a:ext cx="879763" cy="879763"/>
          </a:xfrm>
          <a:prstGeom prst="ellipse">
            <a:avLst/>
          </a:prstGeom>
          <a:solidFill>
            <a:srgbClr val="4F596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208" name="Oval 207">
            <a:extLst>
              <a:ext uri="{FF2B5EF4-FFF2-40B4-BE49-F238E27FC236}">
                <a16:creationId xmlns:a16="http://schemas.microsoft.com/office/drawing/2014/main" id="{8711636C-F516-48A8-AA65-1AD9C0D95223}"/>
              </a:ext>
            </a:extLst>
          </p:cNvPr>
          <p:cNvSpPr/>
          <p:nvPr/>
        </p:nvSpPr>
        <p:spPr>
          <a:xfrm>
            <a:off x="10300078" y="585535"/>
            <a:ext cx="879763" cy="879763"/>
          </a:xfrm>
          <a:prstGeom prst="ellipse">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400" b="1" dirty="0">
              <a:latin typeface="Arial" panose="020B0604020202020204" pitchFamily="34" charset="0"/>
              <a:cs typeface="Arial" panose="020B0604020202020204" pitchFamily="34" charset="0"/>
            </a:endParaRPr>
          </a:p>
        </p:txBody>
      </p:sp>
      <p:pic>
        <p:nvPicPr>
          <p:cNvPr id="219" name="Graphic 218" descr="Handshake with solid fill">
            <a:extLst>
              <a:ext uri="{FF2B5EF4-FFF2-40B4-BE49-F238E27FC236}">
                <a16:creationId xmlns:a16="http://schemas.microsoft.com/office/drawing/2014/main" id="{52D87ECA-1C6D-4DC9-ADA3-AF278123D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314" y="701057"/>
            <a:ext cx="756818" cy="756818"/>
          </a:xfrm>
          <a:prstGeom prst="rect">
            <a:avLst/>
          </a:prstGeom>
        </p:spPr>
      </p:pic>
      <p:pic>
        <p:nvPicPr>
          <p:cNvPr id="220" name="Graphic 219" descr="Home with solid fill">
            <a:extLst>
              <a:ext uri="{FF2B5EF4-FFF2-40B4-BE49-F238E27FC236}">
                <a16:creationId xmlns:a16="http://schemas.microsoft.com/office/drawing/2014/main" id="{A9E33978-728F-4E93-8E02-568E8DEC54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7333" y="656303"/>
            <a:ext cx="678244" cy="678244"/>
          </a:xfrm>
          <a:prstGeom prst="rect">
            <a:avLst/>
          </a:prstGeom>
        </p:spPr>
      </p:pic>
      <p:pic>
        <p:nvPicPr>
          <p:cNvPr id="221" name="Graphic 220" descr="Cell Tower with solid fill">
            <a:extLst>
              <a:ext uri="{FF2B5EF4-FFF2-40B4-BE49-F238E27FC236}">
                <a16:creationId xmlns:a16="http://schemas.microsoft.com/office/drawing/2014/main" id="{78DC8099-6ED3-439D-9370-C97E1E302E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0722" y="758505"/>
            <a:ext cx="618474" cy="618474"/>
          </a:xfrm>
          <a:prstGeom prst="rect">
            <a:avLst/>
          </a:prstGeom>
        </p:spPr>
      </p:pic>
      <p:pic>
        <p:nvPicPr>
          <p:cNvPr id="222" name="Graphic 221" descr="Pound with solid fill">
            <a:extLst>
              <a:ext uri="{FF2B5EF4-FFF2-40B4-BE49-F238E27FC236}">
                <a16:creationId xmlns:a16="http://schemas.microsoft.com/office/drawing/2014/main" id="{416EBB8E-8426-46B2-A5B0-9C9185A5EE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30780" y="765649"/>
            <a:ext cx="576326" cy="576326"/>
          </a:xfrm>
          <a:prstGeom prst="rect">
            <a:avLst/>
          </a:prstGeom>
        </p:spPr>
      </p:pic>
      <p:sp>
        <p:nvSpPr>
          <p:cNvPr id="6" name="TextBox 5">
            <a:extLst>
              <a:ext uri="{FF2B5EF4-FFF2-40B4-BE49-F238E27FC236}">
                <a16:creationId xmlns:a16="http://schemas.microsoft.com/office/drawing/2014/main" id="{F3D86164-FE9F-47DB-BA38-835AF8CD1EA0}"/>
              </a:ext>
            </a:extLst>
          </p:cNvPr>
          <p:cNvSpPr txBox="1"/>
          <p:nvPr/>
        </p:nvSpPr>
        <p:spPr>
          <a:xfrm>
            <a:off x="471905" y="2645994"/>
            <a:ext cx="1939636"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Renew the University’s IP and HR policies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Develop an effective collaborative framework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Undertake opportunity audits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Define and deliver structured support packages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Invest in materials and resource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Facilitate entry to external competitions and programmes </a:t>
            </a:r>
            <a:endParaRPr lang="en-GB" sz="1200" dirty="0">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E1F2DBEA-0434-4396-BAF5-6905F7A4B4A5}"/>
              </a:ext>
            </a:extLst>
          </p:cNvPr>
          <p:cNvSpPr txBox="1"/>
          <p:nvPr/>
        </p:nvSpPr>
        <p:spPr>
          <a:xfrm>
            <a:off x="2803235" y="2653417"/>
            <a:ext cx="1939636" cy="2123658"/>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Identify and define a target of five innovation clusters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Develop leadership, “brand” and co-ordination resource</a:t>
            </a:r>
          </a:p>
          <a:p>
            <a:pPr marL="171450" indent="-171450">
              <a:buFont typeface="Arial" panose="020B0604020202020204" pitchFamily="34" charset="0"/>
              <a:buChar char="•"/>
            </a:pPr>
            <a:r>
              <a:rPr lang="en-GB" sz="1200" dirty="0">
                <a:solidFill>
                  <a:srgbClr val="000000"/>
                </a:solidFill>
                <a:latin typeface="Arial" panose="020B0604020202020204" pitchFamily="34" charset="0"/>
                <a:ea typeface="Gill Sans MT" panose="020B0502020104020203" pitchFamily="34" charset="0"/>
              </a:rPr>
              <a:t>A</a:t>
            </a:r>
            <a:r>
              <a:rPr lang="en-GB" sz="1200" dirty="0">
                <a:solidFill>
                  <a:srgbClr val="000000"/>
                </a:solidFill>
                <a:effectLst/>
                <a:latin typeface="Arial" panose="020B0604020202020204" pitchFamily="34" charset="0"/>
                <a:ea typeface="Gill Sans MT" panose="020B0502020104020203" pitchFamily="34" charset="0"/>
              </a:rPr>
              <a:t>ssign Research/Business Development resource to build networks of partnerships </a:t>
            </a:r>
            <a:endParaRPr lang="en-GB" sz="1200" dirty="0">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3A1E7FCC-2A44-408B-BF07-24693A5D16E5}"/>
              </a:ext>
            </a:extLst>
          </p:cNvPr>
          <p:cNvSpPr txBox="1"/>
          <p:nvPr/>
        </p:nvSpPr>
        <p:spPr>
          <a:xfrm>
            <a:off x="5126182" y="2645994"/>
            <a:ext cx="1939636" cy="360098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Review services offered and management of existing hubs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Design, cost, and identify internal/external funding sources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Design an operational blended space model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Define and build hub(s) for partner co-location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Specify, cost and ultimately deliver the service offer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Build a pathway that provides tenancy terms and conditions</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Develop the hubs </a:t>
            </a:r>
            <a:endParaRPr lang="en-GB" sz="1200" dirty="0">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D875DA58-DE48-487E-8AE9-537F640B93F5}"/>
              </a:ext>
            </a:extLst>
          </p:cNvPr>
          <p:cNvSpPr txBox="1"/>
          <p:nvPr/>
        </p:nvSpPr>
        <p:spPr>
          <a:xfrm>
            <a:off x="7447195" y="2666764"/>
            <a:ext cx="1941566" cy="360098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Create alignment between central and college funds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invest in research/business development managers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invest in dedicated support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Invest in support to assist students and academics</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Invest in communications capacity and expertise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latin typeface="Arial" panose="020B0604020202020204" pitchFamily="34" charset="0"/>
                <a:ea typeface="Gill Sans MT" panose="020B0502020104020203" pitchFamily="34" charset="0"/>
              </a:rPr>
              <a:t>I</a:t>
            </a:r>
            <a:r>
              <a:rPr lang="en-GB" sz="1200" dirty="0">
                <a:solidFill>
                  <a:srgbClr val="000000"/>
                </a:solidFill>
                <a:effectLst/>
                <a:latin typeface="Arial" panose="020B0604020202020204" pitchFamily="34" charset="0"/>
                <a:ea typeface="Gill Sans MT" panose="020B0502020104020203" pitchFamily="34" charset="0"/>
              </a:rPr>
              <a:t>nitiate an investment fund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Source public sector capital investment for physical infrastructure</a:t>
            </a:r>
            <a:endParaRPr lang="en-GB" sz="1200" dirty="0">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id="{7BFFCBA9-4F3E-4EC7-A159-698636C4B9F2}"/>
              </a:ext>
            </a:extLst>
          </p:cNvPr>
          <p:cNvSpPr txBox="1"/>
          <p:nvPr/>
        </p:nvSpPr>
        <p:spPr>
          <a:xfrm>
            <a:off x="9762529" y="2663367"/>
            <a:ext cx="1939636"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Socialise the strategy </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Create internal materials (webpages, news feeds, regular updates)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Develop a schedule of seminars and networking events</a:t>
            </a: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Build the innovation strategy into all communications and reporting </a:t>
            </a:r>
            <a:endParaRPr lang="en-GB" sz="1200" dirty="0">
              <a:solidFill>
                <a:srgbClr val="000000"/>
              </a:solidFill>
              <a:latin typeface="Arial" panose="020B0604020202020204" pitchFamily="34" charset="0"/>
              <a:ea typeface="Gill Sans MT" panose="020B0502020104020203" pitchFamily="34" charset="0"/>
            </a:endParaRPr>
          </a:p>
          <a:p>
            <a:pPr marL="171450" indent="-171450">
              <a:buFont typeface="Arial" panose="020B0604020202020204" pitchFamily="34" charset="0"/>
              <a:buChar char="•"/>
            </a:pPr>
            <a:r>
              <a:rPr lang="en-GB" sz="1200" dirty="0">
                <a:solidFill>
                  <a:srgbClr val="000000"/>
                </a:solidFill>
                <a:effectLst/>
                <a:latin typeface="Arial" panose="020B0604020202020204" pitchFamily="34" charset="0"/>
                <a:ea typeface="Gill Sans MT" panose="020B0502020104020203" pitchFamily="34" charset="0"/>
              </a:rPr>
              <a:t>Explain the ecosystem vision and the roadmap to external funders</a:t>
            </a:r>
            <a:endParaRPr lang="en-GB" sz="1200" dirty="0">
              <a:latin typeface="Arial" panose="020B0604020202020204" pitchFamily="34" charset="0"/>
              <a:cs typeface="Arial" panose="020B0604020202020204" pitchFamily="34" charset="0"/>
            </a:endParaRPr>
          </a:p>
        </p:txBody>
      </p:sp>
      <p:pic>
        <p:nvPicPr>
          <p:cNvPr id="228" name="Picture 2" descr="Cluster, data, group, organize icon - Free download">
            <a:extLst>
              <a:ext uri="{FF2B5EF4-FFF2-40B4-BE49-F238E27FC236}">
                <a16:creationId xmlns:a16="http://schemas.microsoft.com/office/drawing/2014/main" id="{AB6F5E01-9325-4957-AA3A-857AF7E3F69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3000"/>
                    </a14:imgEffect>
                  </a14:imgLayer>
                </a14:imgProps>
              </a:ext>
              <a:ext uri="{28A0092B-C50C-407E-A947-70E740481C1C}">
                <a14:useLocalDpi xmlns:a14="http://schemas.microsoft.com/office/drawing/2010/main" val="0"/>
              </a:ext>
            </a:extLst>
          </a:blip>
          <a:srcRect/>
          <a:stretch>
            <a:fillRect/>
          </a:stretch>
        </p:blipFill>
        <p:spPr bwMode="auto">
          <a:xfrm>
            <a:off x="3540211" y="799168"/>
            <a:ext cx="448962" cy="44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3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94FAED-0B21-4BEC-9D2A-50A409635ACC}"/>
              </a:ext>
            </a:extLst>
          </p:cNvPr>
          <p:cNvGraphicFramePr>
            <a:graphicFrameLocks noGrp="1"/>
          </p:cNvGraphicFramePr>
          <p:nvPr>
            <p:extLst>
              <p:ext uri="{D42A27DB-BD31-4B8C-83A1-F6EECF244321}">
                <p14:modId xmlns:p14="http://schemas.microsoft.com/office/powerpoint/2010/main" val="1352785871"/>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r>
                        <a:rPr lang="en-GB" sz="2000" cap="all" baseline="0" dirty="0">
                          <a:solidFill>
                            <a:schemeClr val="bg1"/>
                          </a:solidFill>
                          <a:latin typeface="Arial" panose="020B0604020202020204" pitchFamily="34" charset="0"/>
                          <a:cs typeface="Arial" panose="020B0604020202020204" pitchFamily="34" charset="0"/>
                        </a:rPr>
                        <a:t>WHAT IS OUR VISION AND GOALS?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8B45AEC1-9CDF-4A55-9E3B-1FF448B55784}"/>
              </a:ext>
            </a:extLst>
          </p:cNvPr>
          <p:cNvPicPr>
            <a:picLocks noChangeAspect="1"/>
          </p:cNvPicPr>
          <p:nvPr/>
        </p:nvPicPr>
        <p:blipFill rotWithShape="1">
          <a:blip r:embed="rId2">
            <a:extLst>
              <a:ext uri="{28A0092B-C50C-407E-A947-70E740481C1C}">
                <a14:useLocalDpi xmlns:a14="http://schemas.microsoft.com/office/drawing/2010/main" val="0"/>
              </a:ext>
            </a:extLst>
          </a:blip>
          <a:srcRect t="20793" b="21665"/>
          <a:stretch/>
        </p:blipFill>
        <p:spPr>
          <a:xfrm>
            <a:off x="0" y="17354"/>
            <a:ext cx="1386239" cy="408623"/>
          </a:xfrm>
          <a:prstGeom prst="rect">
            <a:avLst/>
          </a:prstGeom>
        </p:spPr>
      </p:pic>
      <p:sp>
        <p:nvSpPr>
          <p:cNvPr id="38" name="TextBox 37">
            <a:extLst>
              <a:ext uri="{FF2B5EF4-FFF2-40B4-BE49-F238E27FC236}">
                <a16:creationId xmlns:a16="http://schemas.microsoft.com/office/drawing/2014/main" id="{AF332B78-450A-4CB3-B61C-91ACF01958E1}"/>
              </a:ext>
            </a:extLst>
          </p:cNvPr>
          <p:cNvSpPr txBox="1"/>
          <p:nvPr/>
        </p:nvSpPr>
        <p:spPr>
          <a:xfrm>
            <a:off x="-1322299" y="4287596"/>
            <a:ext cx="881973" cy="307777"/>
          </a:xfrm>
          <a:prstGeom prst="rect">
            <a:avLst/>
          </a:prstGeom>
          <a:noFill/>
        </p:spPr>
        <p:txBody>
          <a:bodyPr wrap="none" rtlCol="0">
            <a:spAutoFit/>
          </a:bodyPr>
          <a:lstStyle/>
          <a:p>
            <a:pPr algn="ctr"/>
            <a:r>
              <a:rPr lang="en-GB" sz="1400">
                <a:solidFill>
                  <a:schemeClr val="bg1"/>
                </a:solidFill>
                <a:latin typeface="Arial" panose="020B0604020202020204" pitchFamily="34" charset="0"/>
                <a:cs typeface="Arial" panose="020B0604020202020204" pitchFamily="34" charset="0"/>
              </a:rPr>
              <a:t>Planning</a:t>
            </a:r>
          </a:p>
        </p:txBody>
      </p:sp>
      <p:grpSp>
        <p:nvGrpSpPr>
          <p:cNvPr id="3" name="Group 2">
            <a:extLst>
              <a:ext uri="{FF2B5EF4-FFF2-40B4-BE49-F238E27FC236}">
                <a16:creationId xmlns:a16="http://schemas.microsoft.com/office/drawing/2014/main" id="{9F87D334-B40A-457E-ACE8-559C965AE40D}"/>
              </a:ext>
            </a:extLst>
          </p:cNvPr>
          <p:cNvGrpSpPr/>
          <p:nvPr/>
        </p:nvGrpSpPr>
        <p:grpSpPr>
          <a:xfrm>
            <a:off x="3647530" y="1156900"/>
            <a:ext cx="8153173" cy="4742088"/>
            <a:chOff x="1386243" y="745739"/>
            <a:chExt cx="9577658" cy="5570604"/>
          </a:xfrm>
        </p:grpSpPr>
        <p:sp>
          <p:nvSpPr>
            <p:cNvPr id="14" name="Freeform: Shape 13">
              <a:extLst>
                <a:ext uri="{FF2B5EF4-FFF2-40B4-BE49-F238E27FC236}">
                  <a16:creationId xmlns:a16="http://schemas.microsoft.com/office/drawing/2014/main" id="{7F4AA8D2-9CB2-4174-B70E-E3789BADE07B}"/>
                </a:ext>
              </a:extLst>
            </p:cNvPr>
            <p:cNvSpPr>
              <a:spLocks/>
            </p:cNvSpPr>
            <p:nvPr/>
          </p:nvSpPr>
          <p:spPr bwMode="auto">
            <a:xfrm rot="10800000">
              <a:off x="6357298" y="764839"/>
              <a:ext cx="2418226" cy="2197770"/>
            </a:xfrm>
            <a:custGeom>
              <a:avLst/>
              <a:gdLst>
                <a:gd name="connsiteX0" fmla="*/ 465871 w 1971543"/>
                <a:gd name="connsiteY0" fmla="*/ 1791768 h 1791808"/>
                <a:gd name="connsiteX1" fmla="*/ 0 w 1971543"/>
                <a:gd name="connsiteY1" fmla="*/ 1740413 h 1791808"/>
                <a:gd name="connsiteX2" fmla="*/ 263815 w 1971543"/>
                <a:gd name="connsiteY2" fmla="*/ 523649 h 1791808"/>
                <a:gd name="connsiteX3" fmla="*/ 1366224 w 1971543"/>
                <a:gd name="connsiteY3" fmla="*/ 29942 h 1791808"/>
                <a:gd name="connsiteX4" fmla="*/ 1381249 w 1971543"/>
                <a:gd name="connsiteY4" fmla="*/ 0 h 1791808"/>
                <a:gd name="connsiteX5" fmla="*/ 1392006 w 1971543"/>
                <a:gd name="connsiteY5" fmla="*/ 74299 h 1791808"/>
                <a:gd name="connsiteX6" fmla="*/ 1895997 w 1971543"/>
                <a:gd name="connsiteY6" fmla="*/ 1148147 h 1791808"/>
                <a:gd name="connsiteX7" fmla="*/ 1971543 w 1971543"/>
                <a:gd name="connsiteY7" fmla="*/ 1227094 h 1791808"/>
                <a:gd name="connsiteX8" fmla="*/ 1908977 w 1971543"/>
                <a:gd name="connsiteY8" fmla="*/ 1283287 h 1791808"/>
                <a:gd name="connsiteX9" fmla="*/ 465871 w 1971543"/>
                <a:gd name="connsiteY9" fmla="*/ 1791768 h 179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543" h="1791808">
                  <a:moveTo>
                    <a:pt x="465871" y="1791768"/>
                  </a:moveTo>
                  <a:cubicBezTo>
                    <a:pt x="309462" y="1790762"/>
                    <a:pt x="153053" y="1773643"/>
                    <a:pt x="0" y="1740413"/>
                  </a:cubicBezTo>
                  <a:lnTo>
                    <a:pt x="263815" y="523649"/>
                  </a:lnTo>
                  <a:cubicBezTo>
                    <a:pt x="710512" y="620465"/>
                    <a:pt x="1152334" y="407946"/>
                    <a:pt x="1366224" y="29942"/>
                  </a:cubicBezTo>
                  <a:lnTo>
                    <a:pt x="1381249" y="0"/>
                  </a:lnTo>
                  <a:lnTo>
                    <a:pt x="1392006" y="74299"/>
                  </a:lnTo>
                  <a:cubicBezTo>
                    <a:pt x="1461616" y="471303"/>
                    <a:pt x="1636087" y="842036"/>
                    <a:pt x="1895997" y="1148147"/>
                  </a:cubicBezTo>
                  <a:lnTo>
                    <a:pt x="1971543" y="1227094"/>
                  </a:lnTo>
                  <a:lnTo>
                    <a:pt x="1908977" y="1283287"/>
                  </a:lnTo>
                  <a:cubicBezTo>
                    <a:pt x="1515718" y="1603946"/>
                    <a:pt x="1012862" y="1794999"/>
                    <a:pt x="465871" y="1791768"/>
                  </a:cubicBezTo>
                  <a:close/>
                </a:path>
              </a:pathLst>
            </a:custGeom>
            <a:solidFill>
              <a:srgbClr val="5DE8FF"/>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en-US" sz="1200">
                <a:latin typeface="Arial" panose="020B0604020202020204" pitchFamily="34" charset="0"/>
                <a:cs typeface="Arial" panose="020B0604020202020204" pitchFamily="34" charset="0"/>
              </a:endParaRPr>
            </a:p>
          </p:txBody>
        </p:sp>
        <p:sp>
          <p:nvSpPr>
            <p:cNvPr id="15" name="Freeform 7">
              <a:extLst>
                <a:ext uri="{FF2B5EF4-FFF2-40B4-BE49-F238E27FC236}">
                  <a16:creationId xmlns:a16="http://schemas.microsoft.com/office/drawing/2014/main" id="{00FA001A-750E-4D16-BABB-FC1F40B48D1A}"/>
                </a:ext>
              </a:extLst>
            </p:cNvPr>
            <p:cNvSpPr>
              <a:spLocks/>
            </p:cNvSpPr>
            <p:nvPr/>
          </p:nvSpPr>
          <p:spPr bwMode="auto">
            <a:xfrm rot="10800000">
              <a:off x="8230175" y="827876"/>
              <a:ext cx="2691133" cy="2500171"/>
            </a:xfrm>
            <a:custGeom>
              <a:avLst/>
              <a:gdLst>
                <a:gd name="T0" fmla="*/ 10434 w 12005"/>
                <a:gd name="T1" fmla="*/ 12144 h 12144"/>
                <a:gd name="T2" fmla="*/ 0 w 12005"/>
                <a:gd name="T3" fmla="*/ 1269 h 12144"/>
                <a:gd name="T4" fmla="*/ 7310 w 12005"/>
                <a:gd name="T5" fmla="*/ 0 h 12144"/>
                <a:gd name="T6" fmla="*/ 12005 w 12005"/>
                <a:gd name="T7" fmla="*/ 4894 h 12144"/>
                <a:gd name="T8" fmla="*/ 10434 w 12005"/>
                <a:gd name="T9" fmla="*/ 12144 h 12144"/>
                <a:gd name="connsiteX0" fmla="*/ 10434 w 12005"/>
                <a:gd name="connsiteY0" fmla="*/ 12144 h 12144"/>
                <a:gd name="connsiteX1" fmla="*/ 0 w 12005"/>
                <a:gd name="connsiteY1" fmla="*/ 1269 h 12144"/>
                <a:gd name="connsiteX2" fmla="*/ 7310 w 12005"/>
                <a:gd name="connsiteY2" fmla="*/ 0 h 12144"/>
                <a:gd name="connsiteX3" fmla="*/ 12005 w 12005"/>
                <a:gd name="connsiteY3" fmla="*/ 4894 h 12144"/>
                <a:gd name="connsiteX4" fmla="*/ 11125 w 12005"/>
                <a:gd name="connsiteY4" fmla="*/ 9179 h 12144"/>
                <a:gd name="connsiteX5" fmla="*/ 10434 w 12005"/>
                <a:gd name="connsiteY5" fmla="*/ 12144 h 12144"/>
                <a:gd name="connsiteX0" fmla="*/ 10434 w 13085"/>
                <a:gd name="connsiteY0" fmla="*/ 12144 h 12144"/>
                <a:gd name="connsiteX1" fmla="*/ 0 w 13085"/>
                <a:gd name="connsiteY1" fmla="*/ 1269 h 12144"/>
                <a:gd name="connsiteX2" fmla="*/ 7310 w 13085"/>
                <a:gd name="connsiteY2" fmla="*/ 0 h 12144"/>
                <a:gd name="connsiteX3" fmla="*/ 12005 w 13085"/>
                <a:gd name="connsiteY3" fmla="*/ 4894 h 12144"/>
                <a:gd name="connsiteX4" fmla="*/ 13085 w 13085"/>
                <a:gd name="connsiteY4" fmla="*/ 9406 h 12144"/>
                <a:gd name="connsiteX5" fmla="*/ 10434 w 13085"/>
                <a:gd name="connsiteY5" fmla="*/ 12144 h 1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5" h="12144">
                  <a:moveTo>
                    <a:pt x="10434" y="12144"/>
                  </a:moveTo>
                  <a:cubicBezTo>
                    <a:pt x="5066" y="10981"/>
                    <a:pt x="940" y="6680"/>
                    <a:pt x="0" y="1269"/>
                  </a:cubicBezTo>
                  <a:lnTo>
                    <a:pt x="7310" y="0"/>
                  </a:lnTo>
                  <a:cubicBezTo>
                    <a:pt x="7733" y="2435"/>
                    <a:pt x="9590" y="4370"/>
                    <a:pt x="12005" y="4894"/>
                  </a:cubicBezTo>
                  <a:lnTo>
                    <a:pt x="13085" y="9406"/>
                  </a:lnTo>
                  <a:lnTo>
                    <a:pt x="10434" y="12144"/>
                  </a:lnTo>
                  <a:close/>
                </a:path>
              </a:pathLst>
            </a:custGeom>
            <a:solidFill>
              <a:srgbClr val="00B5D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 name="Freeform 8">
              <a:extLst>
                <a:ext uri="{FF2B5EF4-FFF2-40B4-BE49-F238E27FC236}">
                  <a16:creationId xmlns:a16="http://schemas.microsoft.com/office/drawing/2014/main" id="{06D6963B-EAC4-4F83-9C3B-832DEB6D0195}"/>
                </a:ext>
              </a:extLst>
            </p:cNvPr>
            <p:cNvSpPr>
              <a:spLocks/>
            </p:cNvSpPr>
            <p:nvPr/>
          </p:nvSpPr>
          <p:spPr bwMode="auto">
            <a:xfrm rot="10800000">
              <a:off x="8847567" y="2846192"/>
              <a:ext cx="2116334" cy="3050178"/>
            </a:xfrm>
            <a:custGeom>
              <a:avLst/>
              <a:gdLst>
                <a:gd name="T0" fmla="*/ 939 w 11020"/>
                <a:gd name="T1" fmla="*/ 13756 h 13756"/>
                <a:gd name="T2" fmla="*/ 7097 w 11020"/>
                <a:gd name="T3" fmla="*/ 0 h 13756"/>
                <a:gd name="T4" fmla="*/ 11020 w 11020"/>
                <a:gd name="T5" fmla="*/ 6297 h 13756"/>
                <a:gd name="T6" fmla="*/ 8249 w 11020"/>
                <a:gd name="T7" fmla="*/ 12487 h 13756"/>
                <a:gd name="T8" fmla="*/ 939 w 11020"/>
                <a:gd name="T9" fmla="*/ 13756 h 13756"/>
                <a:gd name="connsiteX0" fmla="*/ 200 w 10281"/>
                <a:gd name="connsiteY0" fmla="*/ 13756 h 13756"/>
                <a:gd name="connsiteX1" fmla="*/ 6358 w 10281"/>
                <a:gd name="connsiteY1" fmla="*/ 0 h 13756"/>
                <a:gd name="connsiteX2" fmla="*/ 10281 w 10281"/>
                <a:gd name="connsiteY2" fmla="*/ 6297 h 13756"/>
                <a:gd name="connsiteX3" fmla="*/ 7510 w 10281"/>
                <a:gd name="connsiteY3" fmla="*/ 12487 h 13756"/>
                <a:gd name="connsiteX4" fmla="*/ 3291 w 10281"/>
                <a:gd name="connsiteY4" fmla="*/ 13231 h 13756"/>
                <a:gd name="connsiteX5" fmla="*/ 200 w 10281"/>
                <a:gd name="connsiteY5" fmla="*/ 13756 h 13756"/>
                <a:gd name="connsiteX0" fmla="*/ 200 w 10281"/>
                <a:gd name="connsiteY0" fmla="*/ 13756 h 14820"/>
                <a:gd name="connsiteX1" fmla="*/ 6358 w 10281"/>
                <a:gd name="connsiteY1" fmla="*/ 0 h 14820"/>
                <a:gd name="connsiteX2" fmla="*/ 10281 w 10281"/>
                <a:gd name="connsiteY2" fmla="*/ 6297 h 14820"/>
                <a:gd name="connsiteX3" fmla="*/ 7510 w 10281"/>
                <a:gd name="connsiteY3" fmla="*/ 12487 h 14820"/>
                <a:gd name="connsiteX4" fmla="*/ 3717 w 10281"/>
                <a:gd name="connsiteY4" fmla="*/ 14820 h 14820"/>
                <a:gd name="connsiteX5" fmla="*/ 200 w 10281"/>
                <a:gd name="connsiteY5" fmla="*/ 13756 h 1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1" h="14820">
                  <a:moveTo>
                    <a:pt x="200" y="13756"/>
                  </a:moveTo>
                  <a:cubicBezTo>
                    <a:pt x="-739" y="8345"/>
                    <a:pt x="1696" y="2904"/>
                    <a:pt x="6358" y="0"/>
                  </a:cubicBezTo>
                  <a:lnTo>
                    <a:pt x="10281" y="6297"/>
                  </a:lnTo>
                  <a:cubicBezTo>
                    <a:pt x="8183" y="7603"/>
                    <a:pt x="7087" y="10052"/>
                    <a:pt x="7510" y="12487"/>
                  </a:cubicBezTo>
                  <a:lnTo>
                    <a:pt x="3717" y="14820"/>
                  </a:lnTo>
                  <a:lnTo>
                    <a:pt x="200" y="13756"/>
                  </a:lnTo>
                  <a:close/>
                </a:path>
              </a:pathLst>
            </a:custGeom>
            <a:solidFill>
              <a:srgbClr val="0090A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7" name="Freeform 9">
              <a:extLst>
                <a:ext uri="{FF2B5EF4-FFF2-40B4-BE49-F238E27FC236}">
                  <a16:creationId xmlns:a16="http://schemas.microsoft.com/office/drawing/2014/main" id="{CE27B565-C279-4EFD-8108-76AEA30A4AF9}"/>
                </a:ext>
              </a:extLst>
            </p:cNvPr>
            <p:cNvSpPr>
              <a:spLocks/>
            </p:cNvSpPr>
            <p:nvPr/>
          </p:nvSpPr>
          <p:spPr bwMode="auto">
            <a:xfrm rot="10800000">
              <a:off x="6555746" y="4550875"/>
              <a:ext cx="3099898" cy="1765468"/>
            </a:xfrm>
            <a:custGeom>
              <a:avLst/>
              <a:gdLst>
                <a:gd name="T0" fmla="*/ 0 w 15061"/>
                <a:gd name="T1" fmla="*/ 2904 h 9442"/>
                <a:gd name="T2" fmla="*/ 15061 w 15061"/>
                <a:gd name="T3" fmla="*/ 3440 h 9442"/>
                <a:gd name="T4" fmla="*/ 10700 w 15061"/>
                <a:gd name="T5" fmla="*/ 9442 h 9442"/>
                <a:gd name="T6" fmla="*/ 3923 w 15061"/>
                <a:gd name="T7" fmla="*/ 9201 h 9442"/>
                <a:gd name="T8" fmla="*/ 0 w 15061"/>
                <a:gd name="T9" fmla="*/ 2904 h 9442"/>
                <a:gd name="connsiteX0" fmla="*/ 0 w 10000"/>
                <a:gd name="connsiteY0" fmla="*/ 2161 h 9085"/>
                <a:gd name="connsiteX1" fmla="*/ 10000 w 10000"/>
                <a:gd name="connsiteY1" fmla="*/ 2728 h 9085"/>
                <a:gd name="connsiteX2" fmla="*/ 7104 w 10000"/>
                <a:gd name="connsiteY2" fmla="*/ 9085 h 9085"/>
                <a:gd name="connsiteX3" fmla="*/ 2605 w 10000"/>
                <a:gd name="connsiteY3" fmla="*/ 8830 h 9085"/>
                <a:gd name="connsiteX4" fmla="*/ 1112 w 10000"/>
                <a:gd name="connsiteY4" fmla="*/ 4992 h 9085"/>
                <a:gd name="connsiteX5" fmla="*/ 0 w 10000"/>
                <a:gd name="connsiteY5" fmla="*/ 2161 h 9085"/>
                <a:gd name="connsiteX0" fmla="*/ 0 w 10000"/>
                <a:gd name="connsiteY0" fmla="*/ 2379 h 10000"/>
                <a:gd name="connsiteX1" fmla="*/ 10000 w 10000"/>
                <a:gd name="connsiteY1" fmla="*/ 3003 h 10000"/>
                <a:gd name="connsiteX2" fmla="*/ 7104 w 10000"/>
                <a:gd name="connsiteY2" fmla="*/ 10000 h 10000"/>
                <a:gd name="connsiteX3" fmla="*/ 2605 w 10000"/>
                <a:gd name="connsiteY3" fmla="*/ 9719 h 10000"/>
                <a:gd name="connsiteX4" fmla="*/ 226 w 10000"/>
                <a:gd name="connsiteY4" fmla="*/ 6653 h 10000"/>
                <a:gd name="connsiteX5" fmla="*/ 0 w 10000"/>
                <a:gd name="connsiteY5" fmla="*/ 237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2379"/>
                  </a:moveTo>
                  <a:cubicBezTo>
                    <a:pt x="3095" y="-1007"/>
                    <a:pt x="7050" y="-759"/>
                    <a:pt x="10000" y="3003"/>
                  </a:cubicBezTo>
                  <a:lnTo>
                    <a:pt x="7104" y="10000"/>
                  </a:lnTo>
                  <a:cubicBezTo>
                    <a:pt x="5777" y="8306"/>
                    <a:pt x="3997" y="8196"/>
                    <a:pt x="2605" y="9719"/>
                  </a:cubicBezTo>
                  <a:lnTo>
                    <a:pt x="226" y="6653"/>
                  </a:lnTo>
                  <a:cubicBezTo>
                    <a:pt x="151" y="5228"/>
                    <a:pt x="75" y="3804"/>
                    <a:pt x="0" y="2379"/>
                  </a:cubicBezTo>
                  <a:close/>
                </a:path>
              </a:pathLst>
            </a:custGeom>
            <a:solidFill>
              <a:srgbClr val="00547E"/>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451E4C2-BE98-4C59-9212-8B4A6BBE9BF1}"/>
                </a:ext>
              </a:extLst>
            </p:cNvPr>
            <p:cNvSpPr txBox="1"/>
            <p:nvPr/>
          </p:nvSpPr>
          <p:spPr>
            <a:xfrm>
              <a:off x="8905486" y="1864778"/>
              <a:ext cx="1331141" cy="614635"/>
            </a:xfrm>
            <a:prstGeom prst="rect">
              <a:avLst/>
            </a:prstGeom>
            <a:noFill/>
          </p:spPr>
          <p:txBody>
            <a:bodyPr wrap="square" rtlCol="0" anchor="ctr">
              <a:spAutoFit/>
            </a:bodyPr>
            <a:lstStyle>
              <a:defPPr>
                <a:defRPr lang="en-US"/>
              </a:defPPr>
              <a:lvl1pPr algn="ctr">
                <a:defRPr sz="1600" b="1"/>
              </a:lvl1pPr>
            </a:lstStyle>
            <a:p>
              <a:pPr algn="ctr"/>
              <a:r>
                <a:rPr lang="en-US" sz="1400" dirty="0">
                  <a:solidFill>
                    <a:schemeClr val="bg1"/>
                  </a:solidFill>
                  <a:latin typeface="Arial" panose="020B0604020202020204" pitchFamily="34" charset="0"/>
                  <a:cs typeface="Arial" panose="020B0604020202020204" pitchFamily="34" charset="0"/>
                </a:rPr>
                <a:t>Pipeline of ideas</a:t>
              </a:r>
            </a:p>
          </p:txBody>
        </p:sp>
        <p:sp>
          <p:nvSpPr>
            <p:cNvPr id="19" name="TextBox 18">
              <a:extLst>
                <a:ext uri="{FF2B5EF4-FFF2-40B4-BE49-F238E27FC236}">
                  <a16:creationId xmlns:a16="http://schemas.microsoft.com/office/drawing/2014/main" id="{72164D49-A5A8-4A12-A645-C94056590C36}"/>
                </a:ext>
              </a:extLst>
            </p:cNvPr>
            <p:cNvSpPr txBox="1"/>
            <p:nvPr/>
          </p:nvSpPr>
          <p:spPr>
            <a:xfrm>
              <a:off x="9355848" y="4045820"/>
              <a:ext cx="1436558" cy="361550"/>
            </a:xfrm>
            <a:prstGeom prst="rect">
              <a:avLst/>
            </a:prstGeom>
            <a:noFill/>
          </p:spPr>
          <p:txBody>
            <a:bodyPr wrap="none" rtlCol="0" anchor="ctr">
              <a:spAutoFit/>
            </a:bodyPr>
            <a:lstStyle>
              <a:defPPr>
                <a:defRPr lang="en-US"/>
              </a:defPPr>
              <a:lvl1pPr algn="ctr">
                <a:defRPr sz="1600" b="1"/>
              </a:lvl1pPr>
            </a:lstStyle>
            <a:p>
              <a:pPr algn="ctr"/>
              <a:r>
                <a:rPr lang="en-US" sz="1400" dirty="0">
                  <a:solidFill>
                    <a:schemeClr val="bg1"/>
                  </a:solidFill>
                  <a:latin typeface="Arial" panose="020B0604020202020204" pitchFamily="34" charset="0"/>
                  <a:cs typeface="Arial" panose="020B0604020202020204" pitchFamily="34" charset="0"/>
                </a:rPr>
                <a:t>Talent pools</a:t>
              </a:r>
            </a:p>
          </p:txBody>
        </p:sp>
        <p:sp>
          <p:nvSpPr>
            <p:cNvPr id="21" name="TextBox 20">
              <a:extLst>
                <a:ext uri="{FF2B5EF4-FFF2-40B4-BE49-F238E27FC236}">
                  <a16:creationId xmlns:a16="http://schemas.microsoft.com/office/drawing/2014/main" id="{B3AF3C9D-B27E-459E-8F17-8D9BC879E6C9}"/>
                </a:ext>
              </a:extLst>
            </p:cNvPr>
            <p:cNvSpPr txBox="1"/>
            <p:nvPr/>
          </p:nvSpPr>
          <p:spPr>
            <a:xfrm>
              <a:off x="6849393" y="1396690"/>
              <a:ext cx="1320577" cy="614635"/>
            </a:xfrm>
            <a:prstGeom prst="rect">
              <a:avLst/>
            </a:prstGeom>
            <a:noFill/>
          </p:spPr>
          <p:txBody>
            <a:bodyPr wrap="square" rtlCol="0" anchor="ctr">
              <a:spAutoFit/>
            </a:bodyPr>
            <a:lstStyle>
              <a:defPPr>
                <a:defRPr lang="en-US"/>
              </a:defPPr>
              <a:lvl1pPr algn="ctr">
                <a:defRPr sz="1600" b="1"/>
              </a:lvl1pPr>
            </a:lstStyle>
            <a:p>
              <a:pPr algn="ctr"/>
              <a:r>
                <a:rPr lang="en-US" sz="1400" dirty="0">
                  <a:latin typeface="Arial" panose="020B0604020202020204" pitchFamily="34" charset="0"/>
                  <a:cs typeface="Arial" panose="020B0604020202020204" pitchFamily="34" charset="0"/>
                </a:rPr>
                <a:t>Emerging industry</a:t>
              </a:r>
            </a:p>
          </p:txBody>
        </p:sp>
        <p:sp>
          <p:nvSpPr>
            <p:cNvPr id="22" name="Freeform: Shape 21">
              <a:extLst>
                <a:ext uri="{FF2B5EF4-FFF2-40B4-BE49-F238E27FC236}">
                  <a16:creationId xmlns:a16="http://schemas.microsoft.com/office/drawing/2014/main" id="{520AA29A-82CC-4522-AF8A-96A38D516A04}"/>
                </a:ext>
              </a:extLst>
            </p:cNvPr>
            <p:cNvSpPr>
              <a:spLocks/>
            </p:cNvSpPr>
            <p:nvPr/>
          </p:nvSpPr>
          <p:spPr bwMode="auto">
            <a:xfrm rot="10800000">
              <a:off x="4896751" y="1274754"/>
              <a:ext cx="2556645" cy="4512575"/>
            </a:xfrm>
            <a:custGeom>
              <a:avLst/>
              <a:gdLst>
                <a:gd name="connsiteX0" fmla="*/ 1352109 w 2084393"/>
                <a:gd name="connsiteY0" fmla="*/ 3679032 h 3679032"/>
                <a:gd name="connsiteX1" fmla="*/ 418708 w 2084393"/>
                <a:gd name="connsiteY1" fmla="*/ 1834357 h 3679032"/>
                <a:gd name="connsiteX2" fmla="*/ 419872 w 2084393"/>
                <a:gd name="connsiteY2" fmla="*/ 1834364 h 3679032"/>
                <a:gd name="connsiteX3" fmla="*/ 413454 w 2084393"/>
                <a:gd name="connsiteY3" fmla="*/ 1715392 h 3679032"/>
                <a:gd name="connsiteX4" fmla="*/ 0 w 2084393"/>
                <a:gd name="connsiteY4" fmla="*/ 1007255 h 3679032"/>
                <a:gd name="connsiteX5" fmla="*/ 732284 w 2084393"/>
                <a:gd name="connsiteY5" fmla="*/ 0 h 3679032"/>
                <a:gd name="connsiteX6" fmla="*/ 1665685 w 2084393"/>
                <a:gd name="connsiteY6" fmla="*/ 1844675 h 3679032"/>
                <a:gd name="connsiteX7" fmla="*/ 1664520 w 2084393"/>
                <a:gd name="connsiteY7" fmla="*/ 1844668 h 3679032"/>
                <a:gd name="connsiteX8" fmla="*/ 1670939 w 2084393"/>
                <a:gd name="connsiteY8" fmla="*/ 1963640 h 3679032"/>
                <a:gd name="connsiteX9" fmla="*/ 2084393 w 2084393"/>
                <a:gd name="connsiteY9" fmla="*/ 2671778 h 3679032"/>
                <a:gd name="connsiteX0" fmla="*/ 1352109 w 2084393"/>
                <a:gd name="connsiteY0" fmla="*/ 3679032 h 3679032"/>
                <a:gd name="connsiteX1" fmla="*/ 418708 w 2084393"/>
                <a:gd name="connsiteY1" fmla="*/ 1834357 h 3679032"/>
                <a:gd name="connsiteX2" fmla="*/ 419872 w 2084393"/>
                <a:gd name="connsiteY2" fmla="*/ 1834364 h 3679032"/>
                <a:gd name="connsiteX3" fmla="*/ 413454 w 2084393"/>
                <a:gd name="connsiteY3" fmla="*/ 1715392 h 3679032"/>
                <a:gd name="connsiteX4" fmla="*/ 0 w 2084393"/>
                <a:gd name="connsiteY4" fmla="*/ 1007255 h 3679032"/>
                <a:gd name="connsiteX5" fmla="*/ 419106 w 2084393"/>
                <a:gd name="connsiteY5" fmla="*/ 421482 h 3679032"/>
                <a:gd name="connsiteX6" fmla="*/ 732284 w 2084393"/>
                <a:gd name="connsiteY6" fmla="*/ 0 h 3679032"/>
                <a:gd name="connsiteX7" fmla="*/ 1665685 w 2084393"/>
                <a:gd name="connsiteY7" fmla="*/ 1844675 h 3679032"/>
                <a:gd name="connsiteX8" fmla="*/ 1664520 w 2084393"/>
                <a:gd name="connsiteY8" fmla="*/ 1844668 h 3679032"/>
                <a:gd name="connsiteX9" fmla="*/ 1670939 w 2084393"/>
                <a:gd name="connsiteY9" fmla="*/ 1963640 h 3679032"/>
                <a:gd name="connsiteX10" fmla="*/ 2084393 w 2084393"/>
                <a:gd name="connsiteY10" fmla="*/ 2671778 h 3679032"/>
                <a:gd name="connsiteX11" fmla="*/ 1352109 w 2084393"/>
                <a:gd name="connsiteY11" fmla="*/ 3679032 h 3679032"/>
                <a:gd name="connsiteX0" fmla="*/ 1352109 w 2084393"/>
                <a:gd name="connsiteY0" fmla="*/ 3679032 h 3679032"/>
                <a:gd name="connsiteX1" fmla="*/ 418708 w 2084393"/>
                <a:gd name="connsiteY1" fmla="*/ 1834357 h 3679032"/>
                <a:gd name="connsiteX2" fmla="*/ 419872 w 2084393"/>
                <a:gd name="connsiteY2" fmla="*/ 1834364 h 3679032"/>
                <a:gd name="connsiteX3" fmla="*/ 413454 w 2084393"/>
                <a:gd name="connsiteY3" fmla="*/ 1715392 h 3679032"/>
                <a:gd name="connsiteX4" fmla="*/ 0 w 2084393"/>
                <a:gd name="connsiteY4" fmla="*/ 1007255 h 3679032"/>
                <a:gd name="connsiteX5" fmla="*/ 200031 w 2084393"/>
                <a:gd name="connsiteY5" fmla="*/ 283370 h 3679032"/>
                <a:gd name="connsiteX6" fmla="*/ 732284 w 2084393"/>
                <a:gd name="connsiteY6" fmla="*/ 0 h 3679032"/>
                <a:gd name="connsiteX7" fmla="*/ 1665685 w 2084393"/>
                <a:gd name="connsiteY7" fmla="*/ 1844675 h 3679032"/>
                <a:gd name="connsiteX8" fmla="*/ 1664520 w 2084393"/>
                <a:gd name="connsiteY8" fmla="*/ 1844668 h 3679032"/>
                <a:gd name="connsiteX9" fmla="*/ 1670939 w 2084393"/>
                <a:gd name="connsiteY9" fmla="*/ 1963640 h 3679032"/>
                <a:gd name="connsiteX10" fmla="*/ 2084393 w 2084393"/>
                <a:gd name="connsiteY10" fmla="*/ 2671778 h 3679032"/>
                <a:gd name="connsiteX11" fmla="*/ 1352109 w 2084393"/>
                <a:gd name="connsiteY11" fmla="*/ 3679032 h 367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4393" h="3679032">
                  <a:moveTo>
                    <a:pt x="1352109" y="3679032"/>
                  </a:moveTo>
                  <a:cubicBezTo>
                    <a:pt x="761850" y="3250420"/>
                    <a:pt x="414343" y="2563702"/>
                    <a:pt x="418708" y="1834357"/>
                  </a:cubicBezTo>
                  <a:lnTo>
                    <a:pt x="419872" y="1834364"/>
                  </a:lnTo>
                  <a:lnTo>
                    <a:pt x="413454" y="1715392"/>
                  </a:lnTo>
                  <a:cubicBezTo>
                    <a:pt x="381225" y="1433905"/>
                    <a:pt x="232385" y="1176123"/>
                    <a:pt x="0" y="1007255"/>
                  </a:cubicBezTo>
                  <a:lnTo>
                    <a:pt x="200031" y="283370"/>
                  </a:lnTo>
                  <a:lnTo>
                    <a:pt x="732284" y="0"/>
                  </a:lnTo>
                  <a:cubicBezTo>
                    <a:pt x="1322543" y="428612"/>
                    <a:pt x="1670050" y="1115330"/>
                    <a:pt x="1665685" y="1844675"/>
                  </a:cubicBezTo>
                  <a:lnTo>
                    <a:pt x="1664520" y="1844668"/>
                  </a:lnTo>
                  <a:lnTo>
                    <a:pt x="1670939" y="1963640"/>
                  </a:lnTo>
                  <a:cubicBezTo>
                    <a:pt x="1703168" y="2245128"/>
                    <a:pt x="1852008" y="2502909"/>
                    <a:pt x="2084393" y="2671778"/>
                  </a:cubicBezTo>
                  <a:lnTo>
                    <a:pt x="1352109" y="3679032"/>
                  </a:lnTo>
                  <a:close/>
                </a:path>
              </a:pathLst>
            </a:custGeom>
            <a:solidFill>
              <a:srgbClr val="0075B0"/>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en-US" sz="1200">
                <a:latin typeface="Arial" panose="020B0604020202020204" pitchFamily="34" charset="0"/>
                <a:cs typeface="Arial" panose="020B0604020202020204" pitchFamily="34" charset="0"/>
              </a:endParaRPr>
            </a:p>
          </p:txBody>
        </p:sp>
        <p:sp>
          <p:nvSpPr>
            <p:cNvPr id="24" name="Freeform 9">
              <a:extLst>
                <a:ext uri="{FF2B5EF4-FFF2-40B4-BE49-F238E27FC236}">
                  <a16:creationId xmlns:a16="http://schemas.microsoft.com/office/drawing/2014/main" id="{9A4B590B-12DA-4401-9A28-345C139B897E}"/>
                </a:ext>
              </a:extLst>
            </p:cNvPr>
            <p:cNvSpPr>
              <a:spLocks/>
            </p:cNvSpPr>
            <p:nvPr/>
          </p:nvSpPr>
          <p:spPr bwMode="auto">
            <a:xfrm>
              <a:off x="2694499" y="745739"/>
              <a:ext cx="3099898" cy="1765468"/>
            </a:xfrm>
            <a:custGeom>
              <a:avLst/>
              <a:gdLst>
                <a:gd name="T0" fmla="*/ 0 w 15061"/>
                <a:gd name="T1" fmla="*/ 2904 h 9442"/>
                <a:gd name="T2" fmla="*/ 15061 w 15061"/>
                <a:gd name="T3" fmla="*/ 3440 h 9442"/>
                <a:gd name="T4" fmla="*/ 10700 w 15061"/>
                <a:gd name="T5" fmla="*/ 9442 h 9442"/>
                <a:gd name="T6" fmla="*/ 3923 w 15061"/>
                <a:gd name="T7" fmla="*/ 9201 h 9442"/>
                <a:gd name="T8" fmla="*/ 0 w 15061"/>
                <a:gd name="T9" fmla="*/ 2904 h 9442"/>
                <a:gd name="connsiteX0" fmla="*/ 0 w 10000"/>
                <a:gd name="connsiteY0" fmla="*/ 2161 h 9085"/>
                <a:gd name="connsiteX1" fmla="*/ 10000 w 10000"/>
                <a:gd name="connsiteY1" fmla="*/ 2728 h 9085"/>
                <a:gd name="connsiteX2" fmla="*/ 8756 w 10000"/>
                <a:gd name="connsiteY2" fmla="*/ 5488 h 9085"/>
                <a:gd name="connsiteX3" fmla="*/ 7104 w 10000"/>
                <a:gd name="connsiteY3" fmla="*/ 9085 h 9085"/>
                <a:gd name="connsiteX4" fmla="*/ 2605 w 10000"/>
                <a:gd name="connsiteY4" fmla="*/ 8830 h 9085"/>
                <a:gd name="connsiteX5" fmla="*/ 0 w 10000"/>
                <a:gd name="connsiteY5" fmla="*/ 2161 h 9085"/>
                <a:gd name="connsiteX0" fmla="*/ 0 w 10000"/>
                <a:gd name="connsiteY0" fmla="*/ 2379 h 10000"/>
                <a:gd name="connsiteX1" fmla="*/ 10000 w 10000"/>
                <a:gd name="connsiteY1" fmla="*/ 3003 h 10000"/>
                <a:gd name="connsiteX2" fmla="*/ 9359 w 10000"/>
                <a:gd name="connsiteY2" fmla="*/ 6901 h 10000"/>
                <a:gd name="connsiteX3" fmla="*/ 7104 w 10000"/>
                <a:gd name="connsiteY3" fmla="*/ 10000 h 10000"/>
                <a:gd name="connsiteX4" fmla="*/ 2605 w 10000"/>
                <a:gd name="connsiteY4" fmla="*/ 9719 h 10000"/>
                <a:gd name="connsiteX5" fmla="*/ 0 w 10000"/>
                <a:gd name="connsiteY5" fmla="*/ 237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2379"/>
                  </a:moveTo>
                  <a:cubicBezTo>
                    <a:pt x="3095" y="-1007"/>
                    <a:pt x="7050" y="-759"/>
                    <a:pt x="10000" y="3003"/>
                  </a:cubicBezTo>
                  <a:cubicBezTo>
                    <a:pt x="9786" y="4302"/>
                    <a:pt x="9573" y="5602"/>
                    <a:pt x="9359" y="6901"/>
                  </a:cubicBezTo>
                  <a:lnTo>
                    <a:pt x="7104" y="10000"/>
                  </a:lnTo>
                  <a:cubicBezTo>
                    <a:pt x="5777" y="8306"/>
                    <a:pt x="3997" y="8196"/>
                    <a:pt x="2605" y="9719"/>
                  </a:cubicBezTo>
                  <a:lnTo>
                    <a:pt x="0" y="2379"/>
                  </a:lnTo>
                  <a:close/>
                </a:path>
              </a:pathLst>
            </a:custGeom>
            <a:solidFill>
              <a:srgbClr val="1DB4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DC556461-895C-41E8-A70D-9456DAA60DBC}"/>
                </a:ext>
              </a:extLst>
            </p:cNvPr>
            <p:cNvSpPr>
              <a:spLocks/>
            </p:cNvSpPr>
            <p:nvPr/>
          </p:nvSpPr>
          <p:spPr bwMode="auto">
            <a:xfrm>
              <a:off x="1386243" y="1165712"/>
              <a:ext cx="2116334" cy="2831190"/>
            </a:xfrm>
            <a:custGeom>
              <a:avLst/>
              <a:gdLst>
                <a:gd name="T0" fmla="*/ 939 w 11020"/>
                <a:gd name="T1" fmla="*/ 13756 h 13756"/>
                <a:gd name="T2" fmla="*/ 7097 w 11020"/>
                <a:gd name="T3" fmla="*/ 0 h 13756"/>
                <a:gd name="T4" fmla="*/ 11020 w 11020"/>
                <a:gd name="T5" fmla="*/ 6297 h 13756"/>
                <a:gd name="T6" fmla="*/ 8249 w 11020"/>
                <a:gd name="T7" fmla="*/ 12487 h 13756"/>
                <a:gd name="T8" fmla="*/ 939 w 11020"/>
                <a:gd name="T9" fmla="*/ 13756 h 13756"/>
                <a:gd name="connsiteX0" fmla="*/ 200 w 10281"/>
                <a:gd name="connsiteY0" fmla="*/ 13756 h 13756"/>
                <a:gd name="connsiteX1" fmla="*/ 6358 w 10281"/>
                <a:gd name="connsiteY1" fmla="*/ 0 h 13756"/>
                <a:gd name="connsiteX2" fmla="*/ 8020 w 10281"/>
                <a:gd name="connsiteY2" fmla="*/ 2687 h 13756"/>
                <a:gd name="connsiteX3" fmla="*/ 10281 w 10281"/>
                <a:gd name="connsiteY3" fmla="*/ 6297 h 13756"/>
                <a:gd name="connsiteX4" fmla="*/ 7510 w 10281"/>
                <a:gd name="connsiteY4" fmla="*/ 12487 h 13756"/>
                <a:gd name="connsiteX5" fmla="*/ 200 w 10281"/>
                <a:gd name="connsiteY5" fmla="*/ 13756 h 13756"/>
                <a:gd name="connsiteX0" fmla="*/ 200 w 10281"/>
                <a:gd name="connsiteY0" fmla="*/ 13756 h 13756"/>
                <a:gd name="connsiteX1" fmla="*/ 6358 w 10281"/>
                <a:gd name="connsiteY1" fmla="*/ 0 h 13756"/>
                <a:gd name="connsiteX2" fmla="*/ 9325 w 10281"/>
                <a:gd name="connsiteY2" fmla="*/ 1949 h 13756"/>
                <a:gd name="connsiteX3" fmla="*/ 10281 w 10281"/>
                <a:gd name="connsiteY3" fmla="*/ 6297 h 13756"/>
                <a:gd name="connsiteX4" fmla="*/ 7510 w 10281"/>
                <a:gd name="connsiteY4" fmla="*/ 12487 h 13756"/>
                <a:gd name="connsiteX5" fmla="*/ 200 w 10281"/>
                <a:gd name="connsiteY5" fmla="*/ 13756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1" h="13756">
                  <a:moveTo>
                    <a:pt x="200" y="13756"/>
                  </a:moveTo>
                  <a:cubicBezTo>
                    <a:pt x="-739" y="8345"/>
                    <a:pt x="1696" y="2904"/>
                    <a:pt x="6358" y="0"/>
                  </a:cubicBezTo>
                  <a:lnTo>
                    <a:pt x="9325" y="1949"/>
                  </a:lnTo>
                  <a:lnTo>
                    <a:pt x="10281" y="6297"/>
                  </a:lnTo>
                  <a:cubicBezTo>
                    <a:pt x="8183" y="7603"/>
                    <a:pt x="7087" y="10052"/>
                    <a:pt x="7510" y="12487"/>
                  </a:cubicBezTo>
                  <a:lnTo>
                    <a:pt x="200" y="13756"/>
                  </a:lnTo>
                  <a:close/>
                </a:path>
              </a:pathLst>
            </a:custGeom>
            <a:solidFill>
              <a:srgbClr val="0090A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0810FBC-92E2-4541-A86C-FE0EF3E6D264}"/>
                </a:ext>
              </a:extLst>
            </p:cNvPr>
            <p:cNvSpPr txBox="1"/>
            <p:nvPr/>
          </p:nvSpPr>
          <p:spPr>
            <a:xfrm>
              <a:off x="3502577" y="1273579"/>
              <a:ext cx="1768432" cy="614635"/>
            </a:xfrm>
            <a:prstGeom prst="rect">
              <a:avLst/>
            </a:prstGeom>
            <a:noFill/>
          </p:spPr>
          <p:txBody>
            <a:bodyPr wrap="square" rtlCol="0" anchor="ctr">
              <a:spAutoFit/>
            </a:bodyPr>
            <a:lstStyle/>
            <a:p>
              <a:pPr algn="ctr"/>
              <a:r>
                <a:rPr lang="en-US" sz="1400" b="1" dirty="0">
                  <a:solidFill>
                    <a:schemeClr val="bg1"/>
                  </a:solidFill>
                  <a:latin typeface="Arial" panose="020B0604020202020204" pitchFamily="34" charset="0"/>
                  <a:cs typeface="Arial" panose="020B0604020202020204" pitchFamily="34" charset="0"/>
                </a:rPr>
                <a:t>Physical spaces</a:t>
              </a:r>
            </a:p>
          </p:txBody>
        </p:sp>
        <p:sp>
          <p:nvSpPr>
            <p:cNvPr id="28" name="Freeform 7">
              <a:extLst>
                <a:ext uri="{FF2B5EF4-FFF2-40B4-BE49-F238E27FC236}">
                  <a16:creationId xmlns:a16="http://schemas.microsoft.com/office/drawing/2014/main" id="{7B03CB9F-C268-4376-A96F-5703498A8B62}"/>
                </a:ext>
              </a:extLst>
            </p:cNvPr>
            <p:cNvSpPr>
              <a:spLocks/>
            </p:cNvSpPr>
            <p:nvPr/>
          </p:nvSpPr>
          <p:spPr bwMode="auto">
            <a:xfrm>
              <a:off x="1428836" y="3576331"/>
              <a:ext cx="2469015" cy="2657873"/>
            </a:xfrm>
            <a:custGeom>
              <a:avLst/>
              <a:gdLst>
                <a:gd name="T0" fmla="*/ 10434 w 12005"/>
                <a:gd name="T1" fmla="*/ 12144 h 12144"/>
                <a:gd name="T2" fmla="*/ 0 w 12005"/>
                <a:gd name="T3" fmla="*/ 1269 h 12144"/>
                <a:gd name="T4" fmla="*/ 7310 w 12005"/>
                <a:gd name="T5" fmla="*/ 0 h 12144"/>
                <a:gd name="T6" fmla="*/ 12005 w 12005"/>
                <a:gd name="T7" fmla="*/ 4894 h 12144"/>
                <a:gd name="T8" fmla="*/ 10434 w 12005"/>
                <a:gd name="T9" fmla="*/ 12144 h 12144"/>
                <a:gd name="connsiteX0" fmla="*/ 10434 w 12005"/>
                <a:gd name="connsiteY0" fmla="*/ 12144 h 12144"/>
                <a:gd name="connsiteX1" fmla="*/ 0 w 12005"/>
                <a:gd name="connsiteY1" fmla="*/ 1269 h 12144"/>
                <a:gd name="connsiteX2" fmla="*/ 3049 w 12005"/>
                <a:gd name="connsiteY2" fmla="*/ 738 h 12144"/>
                <a:gd name="connsiteX3" fmla="*/ 7310 w 12005"/>
                <a:gd name="connsiteY3" fmla="*/ 0 h 12144"/>
                <a:gd name="connsiteX4" fmla="*/ 12005 w 12005"/>
                <a:gd name="connsiteY4" fmla="*/ 4894 h 12144"/>
                <a:gd name="connsiteX5" fmla="*/ 10434 w 12005"/>
                <a:gd name="connsiteY5" fmla="*/ 12144 h 12144"/>
                <a:gd name="connsiteX0" fmla="*/ 10434 w 12005"/>
                <a:gd name="connsiteY0" fmla="*/ 12910 h 12910"/>
                <a:gd name="connsiteX1" fmla="*/ 0 w 12005"/>
                <a:gd name="connsiteY1" fmla="*/ 2035 h 12910"/>
                <a:gd name="connsiteX2" fmla="*/ 2850 w 12005"/>
                <a:gd name="connsiteY2" fmla="*/ 0 h 12910"/>
                <a:gd name="connsiteX3" fmla="*/ 7310 w 12005"/>
                <a:gd name="connsiteY3" fmla="*/ 766 h 12910"/>
                <a:gd name="connsiteX4" fmla="*/ 12005 w 12005"/>
                <a:gd name="connsiteY4" fmla="*/ 5660 h 12910"/>
                <a:gd name="connsiteX5" fmla="*/ 10434 w 12005"/>
                <a:gd name="connsiteY5" fmla="*/ 12910 h 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5" h="12910">
                  <a:moveTo>
                    <a:pt x="10434" y="12910"/>
                  </a:moveTo>
                  <a:cubicBezTo>
                    <a:pt x="5066" y="11747"/>
                    <a:pt x="940" y="7446"/>
                    <a:pt x="0" y="2035"/>
                  </a:cubicBezTo>
                  <a:lnTo>
                    <a:pt x="2850" y="0"/>
                  </a:lnTo>
                  <a:lnTo>
                    <a:pt x="7310" y="766"/>
                  </a:lnTo>
                  <a:cubicBezTo>
                    <a:pt x="7733" y="3201"/>
                    <a:pt x="9590" y="5136"/>
                    <a:pt x="12005" y="5660"/>
                  </a:cubicBezTo>
                  <a:lnTo>
                    <a:pt x="10434" y="12910"/>
                  </a:lnTo>
                  <a:close/>
                </a:path>
              </a:pathLst>
            </a:custGeom>
            <a:solidFill>
              <a:srgbClr val="00B5D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5380AF1-B376-4708-B477-50306B40B6D2}"/>
                </a:ext>
              </a:extLst>
            </p:cNvPr>
            <p:cNvSpPr txBox="1"/>
            <p:nvPr/>
          </p:nvSpPr>
          <p:spPr>
            <a:xfrm>
              <a:off x="5292023" y="3245941"/>
              <a:ext cx="1805964" cy="976185"/>
            </a:xfrm>
            <a:prstGeom prst="rect">
              <a:avLst/>
            </a:prstGeom>
            <a:noFill/>
          </p:spPr>
          <p:txBody>
            <a:bodyPr wrap="square" rtlCol="0" anchor="ctr">
              <a:spAutoFit/>
            </a:bodyPr>
            <a:lstStyle>
              <a:defPPr>
                <a:defRPr lang="en-US"/>
              </a:defPPr>
              <a:lvl1pPr algn="ctr">
                <a:defRPr sz="1600" b="1"/>
              </a:lvl1pPr>
            </a:lstStyle>
            <a:p>
              <a:pPr algn="ctr"/>
              <a:r>
                <a:rPr lang="en-US" sz="1200" dirty="0">
                  <a:solidFill>
                    <a:schemeClr val="bg1"/>
                  </a:solidFill>
                  <a:latin typeface="Arial" panose="020B0604020202020204" pitchFamily="34" charset="0"/>
                  <a:cs typeface="Arial" panose="020B0604020202020204" pitchFamily="34" charset="0"/>
                </a:rPr>
                <a:t>New entrepreneurial clusters and communities</a:t>
              </a:r>
            </a:p>
          </p:txBody>
        </p:sp>
        <p:sp>
          <p:nvSpPr>
            <p:cNvPr id="30" name="Freeform: Shape 29">
              <a:extLst>
                <a:ext uri="{FF2B5EF4-FFF2-40B4-BE49-F238E27FC236}">
                  <a16:creationId xmlns:a16="http://schemas.microsoft.com/office/drawing/2014/main" id="{E0ED4E77-B339-42BC-B27A-B51017ACEBFF}"/>
                </a:ext>
              </a:extLst>
            </p:cNvPr>
            <p:cNvSpPr>
              <a:spLocks/>
            </p:cNvSpPr>
            <p:nvPr/>
          </p:nvSpPr>
          <p:spPr bwMode="auto">
            <a:xfrm>
              <a:off x="3422740" y="4099469"/>
              <a:ext cx="2570107" cy="2197774"/>
            </a:xfrm>
            <a:custGeom>
              <a:avLst/>
              <a:gdLst>
                <a:gd name="connsiteX0" fmla="*/ 1381250 w 1971544"/>
                <a:gd name="connsiteY0" fmla="*/ 0 h 1791811"/>
                <a:gd name="connsiteX1" fmla="*/ 1392007 w 1971544"/>
                <a:gd name="connsiteY1" fmla="*/ 74302 h 1791811"/>
                <a:gd name="connsiteX2" fmla="*/ 1895998 w 1971544"/>
                <a:gd name="connsiteY2" fmla="*/ 1148149 h 1791811"/>
                <a:gd name="connsiteX3" fmla="*/ 1971544 w 1971544"/>
                <a:gd name="connsiteY3" fmla="*/ 1227096 h 1791811"/>
                <a:gd name="connsiteX4" fmla="*/ 1908977 w 1971544"/>
                <a:gd name="connsiteY4" fmla="*/ 1283289 h 1791811"/>
                <a:gd name="connsiteX5" fmla="*/ 465871 w 1971544"/>
                <a:gd name="connsiteY5" fmla="*/ 1791771 h 1791811"/>
                <a:gd name="connsiteX6" fmla="*/ 0 w 1971544"/>
                <a:gd name="connsiteY6" fmla="*/ 1740415 h 1791811"/>
                <a:gd name="connsiteX7" fmla="*/ 263815 w 1971544"/>
                <a:gd name="connsiteY7" fmla="*/ 523651 h 1791811"/>
                <a:gd name="connsiteX8" fmla="*/ 1366224 w 1971544"/>
                <a:gd name="connsiteY8" fmla="*/ 29944 h 1791811"/>
                <a:gd name="connsiteX0" fmla="*/ 1381250 w 1971544"/>
                <a:gd name="connsiteY0" fmla="*/ 0 h 1791811"/>
                <a:gd name="connsiteX1" fmla="*/ 1392007 w 1971544"/>
                <a:gd name="connsiteY1" fmla="*/ 74302 h 1791811"/>
                <a:gd name="connsiteX2" fmla="*/ 1895998 w 1971544"/>
                <a:gd name="connsiteY2" fmla="*/ 1148149 h 1791811"/>
                <a:gd name="connsiteX3" fmla="*/ 1971544 w 1971544"/>
                <a:gd name="connsiteY3" fmla="*/ 1227096 h 1791811"/>
                <a:gd name="connsiteX4" fmla="*/ 1908977 w 1971544"/>
                <a:gd name="connsiteY4" fmla="*/ 1283289 h 1791811"/>
                <a:gd name="connsiteX5" fmla="*/ 465871 w 1971544"/>
                <a:gd name="connsiteY5" fmla="*/ 1791771 h 1791811"/>
                <a:gd name="connsiteX6" fmla="*/ 0 w 1971544"/>
                <a:gd name="connsiteY6" fmla="*/ 1740415 h 1791811"/>
                <a:gd name="connsiteX7" fmla="*/ 109537 w 1971544"/>
                <a:gd name="connsiteY7" fmla="*/ 1235592 h 1791811"/>
                <a:gd name="connsiteX8" fmla="*/ 263815 w 1971544"/>
                <a:gd name="connsiteY8" fmla="*/ 523651 h 1791811"/>
                <a:gd name="connsiteX9" fmla="*/ 1366224 w 1971544"/>
                <a:gd name="connsiteY9" fmla="*/ 29944 h 1791811"/>
                <a:gd name="connsiteX10" fmla="*/ 1381250 w 1971544"/>
                <a:gd name="connsiteY10" fmla="*/ 0 h 1791811"/>
                <a:gd name="connsiteX0" fmla="*/ 1505075 w 2095369"/>
                <a:gd name="connsiteY0" fmla="*/ 0 h 1791811"/>
                <a:gd name="connsiteX1" fmla="*/ 1515832 w 2095369"/>
                <a:gd name="connsiteY1" fmla="*/ 74302 h 1791811"/>
                <a:gd name="connsiteX2" fmla="*/ 2019823 w 2095369"/>
                <a:gd name="connsiteY2" fmla="*/ 1148149 h 1791811"/>
                <a:gd name="connsiteX3" fmla="*/ 2095369 w 2095369"/>
                <a:gd name="connsiteY3" fmla="*/ 1227096 h 1791811"/>
                <a:gd name="connsiteX4" fmla="*/ 2032802 w 2095369"/>
                <a:gd name="connsiteY4" fmla="*/ 1283289 h 1791811"/>
                <a:gd name="connsiteX5" fmla="*/ 589696 w 2095369"/>
                <a:gd name="connsiteY5" fmla="*/ 1791771 h 1791811"/>
                <a:gd name="connsiteX6" fmla="*/ 123825 w 2095369"/>
                <a:gd name="connsiteY6" fmla="*/ 1740415 h 1791811"/>
                <a:gd name="connsiteX7" fmla="*/ 0 w 2095369"/>
                <a:gd name="connsiteY7" fmla="*/ 1173679 h 1791811"/>
                <a:gd name="connsiteX8" fmla="*/ 387640 w 2095369"/>
                <a:gd name="connsiteY8" fmla="*/ 523651 h 1791811"/>
                <a:gd name="connsiteX9" fmla="*/ 1490049 w 2095369"/>
                <a:gd name="connsiteY9" fmla="*/ 29944 h 1791811"/>
                <a:gd name="connsiteX10" fmla="*/ 1505075 w 2095369"/>
                <a:gd name="connsiteY10" fmla="*/ 0 h 179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369" h="1791811">
                  <a:moveTo>
                    <a:pt x="1505075" y="0"/>
                  </a:moveTo>
                  <a:lnTo>
                    <a:pt x="1515832" y="74302"/>
                  </a:lnTo>
                  <a:cubicBezTo>
                    <a:pt x="1585442" y="471305"/>
                    <a:pt x="1759913" y="842038"/>
                    <a:pt x="2019823" y="1148149"/>
                  </a:cubicBezTo>
                  <a:lnTo>
                    <a:pt x="2095369" y="1227096"/>
                  </a:lnTo>
                  <a:lnTo>
                    <a:pt x="2032802" y="1283289"/>
                  </a:lnTo>
                  <a:cubicBezTo>
                    <a:pt x="1639543" y="1603949"/>
                    <a:pt x="1136687" y="1795001"/>
                    <a:pt x="589696" y="1791771"/>
                  </a:cubicBezTo>
                  <a:cubicBezTo>
                    <a:pt x="433287" y="1790764"/>
                    <a:pt x="276878" y="1773645"/>
                    <a:pt x="123825" y="1740415"/>
                  </a:cubicBezTo>
                  <a:lnTo>
                    <a:pt x="0" y="1173679"/>
                  </a:lnTo>
                  <a:lnTo>
                    <a:pt x="387640" y="523651"/>
                  </a:lnTo>
                  <a:cubicBezTo>
                    <a:pt x="834337" y="620467"/>
                    <a:pt x="1276159" y="407948"/>
                    <a:pt x="1490049" y="29944"/>
                  </a:cubicBezTo>
                  <a:lnTo>
                    <a:pt x="1505075" y="0"/>
                  </a:lnTo>
                  <a:close/>
                </a:path>
              </a:pathLst>
            </a:custGeom>
            <a:solidFill>
              <a:srgbClr val="5DE8FF"/>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en-US" sz="12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98E7F35-568F-4660-9E01-B967D17B9732}"/>
                </a:ext>
              </a:extLst>
            </p:cNvPr>
            <p:cNvSpPr txBox="1"/>
            <p:nvPr/>
          </p:nvSpPr>
          <p:spPr>
            <a:xfrm>
              <a:off x="3622748" y="5402470"/>
              <a:ext cx="1981369" cy="361550"/>
            </a:xfrm>
            <a:prstGeom prst="rect">
              <a:avLst/>
            </a:prstGeom>
            <a:noFill/>
          </p:spPr>
          <p:txBody>
            <a:bodyPr wrap="none" rtlCol="0" anchor="ctr">
              <a:spAutoFit/>
            </a:bodyPr>
            <a:lstStyle>
              <a:defPPr>
                <a:defRPr lang="en-US"/>
              </a:defPPr>
              <a:lvl1pPr algn="ctr">
                <a:defRPr sz="1600" b="1"/>
              </a:lvl1pPr>
            </a:lstStyle>
            <a:p>
              <a:pPr algn="ctr"/>
              <a:r>
                <a:rPr lang="en-US" sz="1400" dirty="0">
                  <a:latin typeface="Arial" panose="020B0604020202020204" pitchFamily="34" charset="0"/>
                  <a:cs typeface="Arial" panose="020B0604020202020204" pitchFamily="34" charset="0"/>
                </a:rPr>
                <a:t>Shared ambitions</a:t>
              </a:r>
            </a:p>
          </p:txBody>
        </p:sp>
        <p:sp>
          <p:nvSpPr>
            <p:cNvPr id="25" name="TextBox 24">
              <a:extLst>
                <a:ext uri="{FF2B5EF4-FFF2-40B4-BE49-F238E27FC236}">
                  <a16:creationId xmlns:a16="http://schemas.microsoft.com/office/drawing/2014/main" id="{B9319B0C-3E06-4507-9302-6FC14DE5C166}"/>
                </a:ext>
              </a:extLst>
            </p:cNvPr>
            <p:cNvSpPr txBox="1"/>
            <p:nvPr/>
          </p:nvSpPr>
          <p:spPr>
            <a:xfrm>
              <a:off x="1544620" y="2096965"/>
              <a:ext cx="1667673" cy="1120804"/>
            </a:xfrm>
            <a:prstGeom prst="rect">
              <a:avLst/>
            </a:prstGeom>
            <a:noFill/>
          </p:spPr>
          <p:txBody>
            <a:bodyPr wrap="square" rtlCol="0" anchor="ctr">
              <a:spAutoFit/>
            </a:bodyPr>
            <a:lstStyle>
              <a:defPPr>
                <a:defRPr lang="en-US"/>
              </a:defPPr>
              <a:lvl1pPr algn="ctr">
                <a:defRPr sz="1600" b="1"/>
              </a:lvl1pPr>
            </a:lstStyle>
            <a:p>
              <a:pPr algn="ctr"/>
              <a:r>
                <a:rPr lang="en-US" sz="1400" dirty="0">
                  <a:solidFill>
                    <a:schemeClr val="bg1"/>
                  </a:solidFill>
                  <a:latin typeface="Arial" panose="020B0604020202020204" pitchFamily="34" charset="0"/>
                  <a:cs typeface="Arial" panose="020B0604020202020204" pitchFamily="34" charset="0"/>
                </a:rPr>
                <a:t>New career options for students and staff</a:t>
              </a:r>
            </a:p>
          </p:txBody>
        </p:sp>
        <p:sp>
          <p:nvSpPr>
            <p:cNvPr id="23" name="TextBox 22">
              <a:extLst>
                <a:ext uri="{FF2B5EF4-FFF2-40B4-BE49-F238E27FC236}">
                  <a16:creationId xmlns:a16="http://schemas.microsoft.com/office/drawing/2014/main" id="{47E6BD25-0EBE-4D3E-9B87-D1F7943B84E8}"/>
                </a:ext>
              </a:extLst>
            </p:cNvPr>
            <p:cNvSpPr txBox="1"/>
            <p:nvPr/>
          </p:nvSpPr>
          <p:spPr>
            <a:xfrm>
              <a:off x="1808034" y="4462321"/>
              <a:ext cx="1523019" cy="614635"/>
            </a:xfrm>
            <a:prstGeom prst="rect">
              <a:avLst/>
            </a:prstGeom>
            <a:noFill/>
          </p:spPr>
          <p:txBody>
            <a:bodyPr wrap="square" rtlCol="0" anchor="ctr">
              <a:spAutoFit/>
            </a:bodyPr>
            <a:lstStyle>
              <a:defPPr>
                <a:defRPr lang="en-US"/>
              </a:defPPr>
              <a:lvl1pPr algn="ctr">
                <a:defRPr sz="1600" b="1"/>
              </a:lvl1pPr>
            </a:lstStyle>
            <a:p>
              <a:pPr algn="ctr"/>
              <a:r>
                <a:rPr lang="en-US" sz="1400" dirty="0">
                  <a:solidFill>
                    <a:schemeClr val="bg1"/>
                  </a:solidFill>
                  <a:latin typeface="Arial" panose="020B0604020202020204" pitchFamily="34" charset="0"/>
                  <a:cs typeface="Arial" panose="020B0604020202020204" pitchFamily="34" charset="0"/>
                </a:rPr>
                <a:t>Experienced support</a:t>
              </a:r>
            </a:p>
          </p:txBody>
        </p:sp>
        <p:sp>
          <p:nvSpPr>
            <p:cNvPr id="20" name="TextBox 19">
              <a:extLst>
                <a:ext uri="{FF2B5EF4-FFF2-40B4-BE49-F238E27FC236}">
                  <a16:creationId xmlns:a16="http://schemas.microsoft.com/office/drawing/2014/main" id="{9C8F6504-3FA9-4A47-8C3E-AFB1427D3525}"/>
                </a:ext>
              </a:extLst>
            </p:cNvPr>
            <p:cNvSpPr txBox="1"/>
            <p:nvPr/>
          </p:nvSpPr>
          <p:spPr>
            <a:xfrm>
              <a:off x="7223942" y="5180766"/>
              <a:ext cx="2121454" cy="867720"/>
            </a:xfrm>
            <a:prstGeom prst="rect">
              <a:avLst/>
            </a:prstGeom>
            <a:noFill/>
          </p:spPr>
          <p:txBody>
            <a:bodyPr wrap="square" rtlCol="0" anchor="ctr">
              <a:spAutoFit/>
            </a:bodyPr>
            <a:lstStyle>
              <a:defPPr>
                <a:defRPr lang="en-US"/>
              </a:defPPr>
              <a:lvl1pPr algn="ctr">
                <a:defRPr sz="1600" b="1"/>
              </a:lvl1pPr>
            </a:lstStyle>
            <a:p>
              <a:pPr algn="ctr"/>
              <a:r>
                <a:rPr lang="en-US" sz="1400" dirty="0">
                  <a:solidFill>
                    <a:schemeClr val="bg1"/>
                  </a:solidFill>
                  <a:latin typeface="Arial" panose="020B0604020202020204" pitchFamily="34" charset="0"/>
                  <a:cs typeface="Arial" panose="020B0604020202020204" pitchFamily="34" charset="0"/>
                </a:rPr>
                <a:t>Social and cultural communities and senior leadership</a:t>
              </a:r>
            </a:p>
          </p:txBody>
        </p:sp>
      </p:grpSp>
      <p:graphicFrame>
        <p:nvGraphicFramePr>
          <p:cNvPr id="32" name="Table 4">
            <a:extLst>
              <a:ext uri="{FF2B5EF4-FFF2-40B4-BE49-F238E27FC236}">
                <a16:creationId xmlns:a16="http://schemas.microsoft.com/office/drawing/2014/main" id="{2EA21A5E-77D8-43A9-93C0-0EF52CDF5E9C}"/>
              </a:ext>
            </a:extLst>
          </p:cNvPr>
          <p:cNvGraphicFramePr>
            <a:graphicFrameLocks noGrp="1"/>
          </p:cNvGraphicFramePr>
          <p:nvPr/>
        </p:nvGraphicFramePr>
        <p:xfrm>
          <a:off x="0" y="6626352"/>
          <a:ext cx="12192000" cy="24384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0">
                <a:tc>
                  <a:txBody>
                    <a:bodyPr/>
                    <a:lstStyle/>
                    <a:p>
                      <a:pPr algn="r"/>
                      <a:r>
                        <a:rPr lang="en-GB" sz="1000" dirty="0">
                          <a:solidFill>
                            <a:schemeClr val="bg1"/>
                          </a:solidFill>
                          <a:latin typeface="Arial" panose="020B0604020202020204" pitchFamily="34" charset="0"/>
                          <a:cs typeface="Arial" panose="020B0604020202020204" pitchFamily="34" charset="0"/>
                        </a:rPr>
                        <a:t>INNOVATION STRATEGY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5961"/>
                    </a:solidFill>
                  </a:tcPr>
                </a:tc>
                <a:extLst>
                  <a:ext uri="{0D108BD9-81ED-4DB2-BD59-A6C34878D82A}">
                    <a16:rowId xmlns:a16="http://schemas.microsoft.com/office/drawing/2014/main" val="959760080"/>
                  </a:ext>
                </a:extLst>
              </a:tr>
            </a:tbl>
          </a:graphicData>
        </a:graphic>
      </p:graphicFrame>
      <p:sp>
        <p:nvSpPr>
          <p:cNvPr id="33" name="TextBox 32">
            <a:extLst>
              <a:ext uri="{FF2B5EF4-FFF2-40B4-BE49-F238E27FC236}">
                <a16:creationId xmlns:a16="http://schemas.microsoft.com/office/drawing/2014/main" id="{1D148F59-7430-4B34-9820-6CABA69A4B58}"/>
              </a:ext>
            </a:extLst>
          </p:cNvPr>
          <p:cNvSpPr txBox="1"/>
          <p:nvPr/>
        </p:nvSpPr>
        <p:spPr>
          <a:xfrm>
            <a:off x="0" y="6615396"/>
            <a:ext cx="154721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16</a:t>
            </a:r>
            <a:r>
              <a:rPr lang="en-GB" sz="1000" baseline="30000" dirty="0">
                <a:solidFill>
                  <a:schemeClr val="bg1"/>
                </a:solidFill>
                <a:latin typeface="Arial" panose="020B0604020202020204" pitchFamily="34" charset="0"/>
                <a:cs typeface="Arial" panose="020B0604020202020204" pitchFamily="34" charset="0"/>
              </a:rPr>
              <a:t>TH</a:t>
            </a:r>
            <a:r>
              <a:rPr lang="en-GB" sz="1000" dirty="0">
                <a:solidFill>
                  <a:schemeClr val="bg1"/>
                </a:solidFill>
                <a:latin typeface="Arial" panose="020B0604020202020204" pitchFamily="34" charset="0"/>
                <a:cs typeface="Arial" panose="020B0604020202020204" pitchFamily="34" charset="0"/>
              </a:rPr>
              <a:t> FEBRUARY 2021</a:t>
            </a:r>
          </a:p>
        </p:txBody>
      </p:sp>
      <p:sp>
        <p:nvSpPr>
          <p:cNvPr id="34" name="TextBox 33">
            <a:extLst>
              <a:ext uri="{FF2B5EF4-FFF2-40B4-BE49-F238E27FC236}">
                <a16:creationId xmlns:a16="http://schemas.microsoft.com/office/drawing/2014/main" id="{C7D35728-A9A2-478E-9E20-FDF3D178BEDF}"/>
              </a:ext>
            </a:extLst>
          </p:cNvPr>
          <p:cNvSpPr txBox="1"/>
          <p:nvPr/>
        </p:nvSpPr>
        <p:spPr>
          <a:xfrm>
            <a:off x="5766422" y="6623971"/>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6</a:t>
            </a:fld>
            <a:endParaRPr lang="en-GB" sz="100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2DC61E-398D-4454-AD49-A24667DA2110}"/>
              </a:ext>
            </a:extLst>
          </p:cNvPr>
          <p:cNvSpPr txBox="1"/>
          <p:nvPr/>
        </p:nvSpPr>
        <p:spPr>
          <a:xfrm>
            <a:off x="126712" y="845240"/>
            <a:ext cx="3253962" cy="5442516"/>
          </a:xfrm>
          <a:prstGeom prst="rect">
            <a:avLst/>
          </a:prstGeom>
          <a:noFill/>
        </p:spPr>
        <p:txBody>
          <a:bodyPr wrap="square">
            <a:spAutoFit/>
          </a:bodyPr>
          <a:lstStyle/>
          <a:p>
            <a:pPr marL="270510" algn="ctr">
              <a:lnSpc>
                <a:spcPct val="150000"/>
              </a:lnSpc>
              <a:spcBef>
                <a:spcPts val="600"/>
              </a:spcBef>
              <a:spcAft>
                <a:spcPts val="600"/>
              </a:spcAft>
              <a:tabLst>
                <a:tab pos="2970530" algn="l"/>
              </a:tabLst>
            </a:pPr>
            <a:r>
              <a:rPr lang="en-GB" sz="1800" b="1" dirty="0">
                <a:solidFill>
                  <a:srgbClr val="000000"/>
                </a:solidFill>
                <a:effectLst/>
                <a:latin typeface="Arial" panose="020B0604020202020204" pitchFamily="34" charset="0"/>
                <a:ea typeface="Gill Sans MT" panose="020B0502020104020203" pitchFamily="34" charset="0"/>
              </a:rPr>
              <a:t>Within 5 years, we will build an innovation eco-system that is </a:t>
            </a:r>
            <a:r>
              <a:rPr lang="en-GB" b="1" dirty="0">
                <a:solidFill>
                  <a:srgbClr val="000000"/>
                </a:solidFill>
                <a:latin typeface="Arial" panose="020B0604020202020204" pitchFamily="34" charset="0"/>
                <a:ea typeface="Gill Sans MT" panose="020B0502020104020203" pitchFamily="34" charset="0"/>
              </a:rPr>
              <a:t>the</a:t>
            </a:r>
            <a:r>
              <a:rPr lang="en-GB" sz="1800" b="1" dirty="0">
                <a:solidFill>
                  <a:srgbClr val="000000"/>
                </a:solidFill>
                <a:effectLst/>
                <a:latin typeface="Arial" panose="020B0604020202020204" pitchFamily="34" charset="0"/>
                <a:ea typeface="Gill Sans MT" panose="020B0502020104020203" pitchFamily="34" charset="0"/>
              </a:rPr>
              <a:t> engine for growth in the Glasgow City Region.  Within 10 years, we will have the scale and wherewithal to be a major contributor through new sectors, clusters and industries to the prosperity and well-being of Glasgow.</a:t>
            </a:r>
            <a:endParaRPr lang="en-GB" sz="1800" dirty="0">
              <a:solidFill>
                <a:srgbClr val="000000"/>
              </a:solidFill>
              <a:effectLst/>
              <a:latin typeface="Arial" panose="020B0604020202020204" pitchFamily="34" charset="0"/>
              <a:ea typeface="Gill Sans MT" panose="020B0502020104020203"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9A36DD63-9BD6-4FCF-B6D3-DE2C8765A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667" y="2911091"/>
            <a:ext cx="759596" cy="1116606"/>
          </a:xfrm>
          <a:prstGeom prst="rect">
            <a:avLst/>
          </a:prstGeom>
        </p:spPr>
      </p:pic>
      <p:pic>
        <p:nvPicPr>
          <p:cNvPr id="36" name="Picture 4" descr="Image result for ideas icon">
            <a:extLst>
              <a:ext uri="{FF2B5EF4-FFF2-40B4-BE49-F238E27FC236}">
                <a16:creationId xmlns:a16="http://schemas.microsoft.com/office/drawing/2014/main" id="{9F0F1EDA-6417-4A33-B838-F93B640A6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58" y="2965207"/>
            <a:ext cx="846922" cy="8469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6F8376-20FE-48C9-950A-385E146A31EE}"/>
              </a:ext>
            </a:extLst>
          </p:cNvPr>
          <p:cNvSpPr txBox="1"/>
          <p:nvPr/>
        </p:nvSpPr>
        <p:spPr>
          <a:xfrm>
            <a:off x="8666417" y="3798499"/>
            <a:ext cx="1568058"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External Partners</a:t>
            </a:r>
          </a:p>
        </p:txBody>
      </p:sp>
    </p:spTree>
    <p:extLst>
      <p:ext uri="{BB962C8B-B14F-4D97-AF65-F5344CB8AC3E}">
        <p14:creationId xmlns:p14="http://schemas.microsoft.com/office/powerpoint/2010/main" val="62614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94FAED-0B21-4BEC-9D2A-50A409635ACC}"/>
              </a:ext>
            </a:extLst>
          </p:cNvPr>
          <p:cNvGraphicFramePr>
            <a:graphicFrameLocks noGrp="1"/>
          </p:cNvGraphicFramePr>
          <p:nvPr>
            <p:extLst>
              <p:ext uri="{D42A27DB-BD31-4B8C-83A1-F6EECF244321}">
                <p14:modId xmlns:p14="http://schemas.microsoft.com/office/powerpoint/2010/main" val="3849416388"/>
              </p:ext>
            </p:extLst>
          </p:nvPr>
        </p:nvGraphicFramePr>
        <p:xfrm>
          <a:off x="0" y="-1"/>
          <a:ext cx="12192000" cy="440493"/>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440493">
                <a:tc>
                  <a:txBody>
                    <a:bodyPr/>
                    <a:lstStyle/>
                    <a:p>
                      <a:pPr algn="r"/>
                      <a:r>
                        <a:rPr lang="en-GB" sz="2000" cap="all" baseline="0" dirty="0">
                          <a:solidFill>
                            <a:schemeClr val="bg1"/>
                          </a:solidFill>
                          <a:latin typeface="Arial" panose="020B0604020202020204" pitchFamily="34" charset="0"/>
                          <a:cs typeface="Arial" panose="020B0604020202020204" pitchFamily="34" charset="0"/>
                        </a:rPr>
                        <a:t>Summary - INNOVATION STRATEGY 5 YEAR OVERVIEW</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460"/>
                    </a:solidFill>
                  </a:tcPr>
                </a:tc>
                <a:extLst>
                  <a:ext uri="{0D108BD9-81ED-4DB2-BD59-A6C34878D82A}">
                    <a16:rowId xmlns:a16="http://schemas.microsoft.com/office/drawing/2014/main" val="959760080"/>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8B45AEC1-9CDF-4A55-9E3B-1FF448B55784}"/>
              </a:ext>
            </a:extLst>
          </p:cNvPr>
          <p:cNvPicPr>
            <a:picLocks noChangeAspect="1"/>
          </p:cNvPicPr>
          <p:nvPr/>
        </p:nvPicPr>
        <p:blipFill rotWithShape="1">
          <a:blip r:embed="rId2">
            <a:extLst>
              <a:ext uri="{28A0092B-C50C-407E-A947-70E740481C1C}">
                <a14:useLocalDpi xmlns:a14="http://schemas.microsoft.com/office/drawing/2010/main" val="0"/>
              </a:ext>
            </a:extLst>
          </a:blip>
          <a:srcRect t="20793" b="21665"/>
          <a:stretch/>
        </p:blipFill>
        <p:spPr>
          <a:xfrm>
            <a:off x="0" y="17354"/>
            <a:ext cx="1386239" cy="408623"/>
          </a:xfrm>
          <a:prstGeom prst="rect">
            <a:avLst/>
          </a:prstGeom>
        </p:spPr>
      </p:pic>
      <p:sp>
        <p:nvSpPr>
          <p:cNvPr id="38" name="TextBox 37">
            <a:extLst>
              <a:ext uri="{FF2B5EF4-FFF2-40B4-BE49-F238E27FC236}">
                <a16:creationId xmlns:a16="http://schemas.microsoft.com/office/drawing/2014/main" id="{AF332B78-450A-4CB3-B61C-91ACF01958E1}"/>
              </a:ext>
            </a:extLst>
          </p:cNvPr>
          <p:cNvSpPr txBox="1"/>
          <p:nvPr/>
        </p:nvSpPr>
        <p:spPr>
          <a:xfrm>
            <a:off x="-1322299" y="4287596"/>
            <a:ext cx="881973" cy="307777"/>
          </a:xfrm>
          <a:prstGeom prst="rect">
            <a:avLst/>
          </a:prstGeom>
          <a:noFill/>
        </p:spPr>
        <p:txBody>
          <a:bodyPr wrap="none" rtlCol="0">
            <a:spAutoFit/>
          </a:bodyPr>
          <a:lstStyle/>
          <a:p>
            <a:pPr algn="ctr"/>
            <a:r>
              <a:rPr lang="en-GB" sz="1400">
                <a:solidFill>
                  <a:schemeClr val="bg1"/>
                </a:solidFill>
                <a:latin typeface="Arial" panose="020B0604020202020204" pitchFamily="34" charset="0"/>
                <a:cs typeface="Arial" panose="020B0604020202020204" pitchFamily="34" charset="0"/>
              </a:rPr>
              <a:t>Planning</a:t>
            </a:r>
          </a:p>
        </p:txBody>
      </p:sp>
      <p:graphicFrame>
        <p:nvGraphicFramePr>
          <p:cNvPr id="5" name="Table 4">
            <a:extLst>
              <a:ext uri="{FF2B5EF4-FFF2-40B4-BE49-F238E27FC236}">
                <a16:creationId xmlns:a16="http://schemas.microsoft.com/office/drawing/2014/main" id="{3FF6625D-B18F-4844-92C2-02F0DC622BE1}"/>
              </a:ext>
            </a:extLst>
          </p:cNvPr>
          <p:cNvGraphicFramePr>
            <a:graphicFrameLocks noGrp="1"/>
          </p:cNvGraphicFramePr>
          <p:nvPr>
            <p:extLst>
              <p:ext uri="{D42A27DB-BD31-4B8C-83A1-F6EECF244321}">
                <p14:modId xmlns:p14="http://schemas.microsoft.com/office/powerpoint/2010/main" val="897903876"/>
              </p:ext>
            </p:extLst>
          </p:nvPr>
        </p:nvGraphicFramePr>
        <p:xfrm>
          <a:off x="355234" y="556218"/>
          <a:ext cx="11481530" cy="5987939"/>
        </p:xfrm>
        <a:graphic>
          <a:graphicData uri="http://schemas.openxmlformats.org/drawingml/2006/table">
            <a:tbl>
              <a:tblPr/>
              <a:tblGrid>
                <a:gridCol w="1091810">
                  <a:extLst>
                    <a:ext uri="{9D8B030D-6E8A-4147-A177-3AD203B41FA5}">
                      <a16:colId xmlns:a16="http://schemas.microsoft.com/office/drawing/2014/main" val="897924618"/>
                    </a:ext>
                  </a:extLst>
                </a:gridCol>
                <a:gridCol w="173162">
                  <a:extLst>
                    <a:ext uri="{9D8B030D-6E8A-4147-A177-3AD203B41FA5}">
                      <a16:colId xmlns:a16="http://schemas.microsoft.com/office/drawing/2014/main" val="531984131"/>
                    </a:ext>
                  </a:extLst>
                </a:gridCol>
                <a:gridCol w="173162">
                  <a:extLst>
                    <a:ext uri="{9D8B030D-6E8A-4147-A177-3AD203B41FA5}">
                      <a16:colId xmlns:a16="http://schemas.microsoft.com/office/drawing/2014/main" val="2899852994"/>
                    </a:ext>
                  </a:extLst>
                </a:gridCol>
                <a:gridCol w="173162">
                  <a:extLst>
                    <a:ext uri="{9D8B030D-6E8A-4147-A177-3AD203B41FA5}">
                      <a16:colId xmlns:a16="http://schemas.microsoft.com/office/drawing/2014/main" val="2526725048"/>
                    </a:ext>
                  </a:extLst>
                </a:gridCol>
                <a:gridCol w="173162">
                  <a:extLst>
                    <a:ext uri="{9D8B030D-6E8A-4147-A177-3AD203B41FA5}">
                      <a16:colId xmlns:a16="http://schemas.microsoft.com/office/drawing/2014/main" val="628800165"/>
                    </a:ext>
                  </a:extLst>
                </a:gridCol>
                <a:gridCol w="173162">
                  <a:extLst>
                    <a:ext uri="{9D8B030D-6E8A-4147-A177-3AD203B41FA5}">
                      <a16:colId xmlns:a16="http://schemas.microsoft.com/office/drawing/2014/main" val="1283456252"/>
                    </a:ext>
                  </a:extLst>
                </a:gridCol>
                <a:gridCol w="173162">
                  <a:extLst>
                    <a:ext uri="{9D8B030D-6E8A-4147-A177-3AD203B41FA5}">
                      <a16:colId xmlns:a16="http://schemas.microsoft.com/office/drawing/2014/main" val="1385154747"/>
                    </a:ext>
                  </a:extLst>
                </a:gridCol>
                <a:gridCol w="173162">
                  <a:extLst>
                    <a:ext uri="{9D8B030D-6E8A-4147-A177-3AD203B41FA5}">
                      <a16:colId xmlns:a16="http://schemas.microsoft.com/office/drawing/2014/main" val="2134878594"/>
                    </a:ext>
                  </a:extLst>
                </a:gridCol>
                <a:gridCol w="173162">
                  <a:extLst>
                    <a:ext uri="{9D8B030D-6E8A-4147-A177-3AD203B41FA5}">
                      <a16:colId xmlns:a16="http://schemas.microsoft.com/office/drawing/2014/main" val="1396734564"/>
                    </a:ext>
                  </a:extLst>
                </a:gridCol>
                <a:gridCol w="173162">
                  <a:extLst>
                    <a:ext uri="{9D8B030D-6E8A-4147-A177-3AD203B41FA5}">
                      <a16:colId xmlns:a16="http://schemas.microsoft.com/office/drawing/2014/main" val="1039068955"/>
                    </a:ext>
                  </a:extLst>
                </a:gridCol>
                <a:gridCol w="173162">
                  <a:extLst>
                    <a:ext uri="{9D8B030D-6E8A-4147-A177-3AD203B41FA5}">
                      <a16:colId xmlns:a16="http://schemas.microsoft.com/office/drawing/2014/main" val="2991158301"/>
                    </a:ext>
                  </a:extLst>
                </a:gridCol>
                <a:gridCol w="173162">
                  <a:extLst>
                    <a:ext uri="{9D8B030D-6E8A-4147-A177-3AD203B41FA5}">
                      <a16:colId xmlns:a16="http://schemas.microsoft.com/office/drawing/2014/main" val="2784706264"/>
                    </a:ext>
                  </a:extLst>
                </a:gridCol>
                <a:gridCol w="173162">
                  <a:extLst>
                    <a:ext uri="{9D8B030D-6E8A-4147-A177-3AD203B41FA5}">
                      <a16:colId xmlns:a16="http://schemas.microsoft.com/office/drawing/2014/main" val="2962830136"/>
                    </a:ext>
                  </a:extLst>
                </a:gridCol>
                <a:gridCol w="173162">
                  <a:extLst>
                    <a:ext uri="{9D8B030D-6E8A-4147-A177-3AD203B41FA5}">
                      <a16:colId xmlns:a16="http://schemas.microsoft.com/office/drawing/2014/main" val="2165148464"/>
                    </a:ext>
                  </a:extLst>
                </a:gridCol>
                <a:gridCol w="173162">
                  <a:extLst>
                    <a:ext uri="{9D8B030D-6E8A-4147-A177-3AD203B41FA5}">
                      <a16:colId xmlns:a16="http://schemas.microsoft.com/office/drawing/2014/main" val="173224146"/>
                    </a:ext>
                  </a:extLst>
                </a:gridCol>
                <a:gridCol w="173162">
                  <a:extLst>
                    <a:ext uri="{9D8B030D-6E8A-4147-A177-3AD203B41FA5}">
                      <a16:colId xmlns:a16="http://schemas.microsoft.com/office/drawing/2014/main" val="2638699690"/>
                    </a:ext>
                  </a:extLst>
                </a:gridCol>
                <a:gridCol w="173162">
                  <a:extLst>
                    <a:ext uri="{9D8B030D-6E8A-4147-A177-3AD203B41FA5}">
                      <a16:colId xmlns:a16="http://schemas.microsoft.com/office/drawing/2014/main" val="1977330664"/>
                    </a:ext>
                  </a:extLst>
                </a:gridCol>
                <a:gridCol w="173162">
                  <a:extLst>
                    <a:ext uri="{9D8B030D-6E8A-4147-A177-3AD203B41FA5}">
                      <a16:colId xmlns:a16="http://schemas.microsoft.com/office/drawing/2014/main" val="458377456"/>
                    </a:ext>
                  </a:extLst>
                </a:gridCol>
                <a:gridCol w="173162">
                  <a:extLst>
                    <a:ext uri="{9D8B030D-6E8A-4147-A177-3AD203B41FA5}">
                      <a16:colId xmlns:a16="http://schemas.microsoft.com/office/drawing/2014/main" val="3357834519"/>
                    </a:ext>
                  </a:extLst>
                </a:gridCol>
                <a:gridCol w="173162">
                  <a:extLst>
                    <a:ext uri="{9D8B030D-6E8A-4147-A177-3AD203B41FA5}">
                      <a16:colId xmlns:a16="http://schemas.microsoft.com/office/drawing/2014/main" val="244670972"/>
                    </a:ext>
                  </a:extLst>
                </a:gridCol>
                <a:gridCol w="173162">
                  <a:extLst>
                    <a:ext uri="{9D8B030D-6E8A-4147-A177-3AD203B41FA5}">
                      <a16:colId xmlns:a16="http://schemas.microsoft.com/office/drawing/2014/main" val="3334966434"/>
                    </a:ext>
                  </a:extLst>
                </a:gridCol>
                <a:gridCol w="173162">
                  <a:extLst>
                    <a:ext uri="{9D8B030D-6E8A-4147-A177-3AD203B41FA5}">
                      <a16:colId xmlns:a16="http://schemas.microsoft.com/office/drawing/2014/main" val="3661456143"/>
                    </a:ext>
                  </a:extLst>
                </a:gridCol>
                <a:gridCol w="173162">
                  <a:extLst>
                    <a:ext uri="{9D8B030D-6E8A-4147-A177-3AD203B41FA5}">
                      <a16:colId xmlns:a16="http://schemas.microsoft.com/office/drawing/2014/main" val="1432124518"/>
                    </a:ext>
                  </a:extLst>
                </a:gridCol>
                <a:gridCol w="173162">
                  <a:extLst>
                    <a:ext uri="{9D8B030D-6E8A-4147-A177-3AD203B41FA5}">
                      <a16:colId xmlns:a16="http://schemas.microsoft.com/office/drawing/2014/main" val="3915252851"/>
                    </a:ext>
                  </a:extLst>
                </a:gridCol>
                <a:gridCol w="173162">
                  <a:extLst>
                    <a:ext uri="{9D8B030D-6E8A-4147-A177-3AD203B41FA5}">
                      <a16:colId xmlns:a16="http://schemas.microsoft.com/office/drawing/2014/main" val="1046164948"/>
                    </a:ext>
                  </a:extLst>
                </a:gridCol>
                <a:gridCol w="173162">
                  <a:extLst>
                    <a:ext uri="{9D8B030D-6E8A-4147-A177-3AD203B41FA5}">
                      <a16:colId xmlns:a16="http://schemas.microsoft.com/office/drawing/2014/main" val="605419570"/>
                    </a:ext>
                  </a:extLst>
                </a:gridCol>
                <a:gridCol w="173162">
                  <a:extLst>
                    <a:ext uri="{9D8B030D-6E8A-4147-A177-3AD203B41FA5}">
                      <a16:colId xmlns:a16="http://schemas.microsoft.com/office/drawing/2014/main" val="1393444555"/>
                    </a:ext>
                  </a:extLst>
                </a:gridCol>
                <a:gridCol w="173162">
                  <a:extLst>
                    <a:ext uri="{9D8B030D-6E8A-4147-A177-3AD203B41FA5}">
                      <a16:colId xmlns:a16="http://schemas.microsoft.com/office/drawing/2014/main" val="77049510"/>
                    </a:ext>
                  </a:extLst>
                </a:gridCol>
                <a:gridCol w="173162">
                  <a:extLst>
                    <a:ext uri="{9D8B030D-6E8A-4147-A177-3AD203B41FA5}">
                      <a16:colId xmlns:a16="http://schemas.microsoft.com/office/drawing/2014/main" val="2282255816"/>
                    </a:ext>
                  </a:extLst>
                </a:gridCol>
                <a:gridCol w="173162">
                  <a:extLst>
                    <a:ext uri="{9D8B030D-6E8A-4147-A177-3AD203B41FA5}">
                      <a16:colId xmlns:a16="http://schemas.microsoft.com/office/drawing/2014/main" val="3732598939"/>
                    </a:ext>
                  </a:extLst>
                </a:gridCol>
                <a:gridCol w="173162">
                  <a:extLst>
                    <a:ext uri="{9D8B030D-6E8A-4147-A177-3AD203B41FA5}">
                      <a16:colId xmlns:a16="http://schemas.microsoft.com/office/drawing/2014/main" val="4171504439"/>
                    </a:ext>
                  </a:extLst>
                </a:gridCol>
                <a:gridCol w="173162">
                  <a:extLst>
                    <a:ext uri="{9D8B030D-6E8A-4147-A177-3AD203B41FA5}">
                      <a16:colId xmlns:a16="http://schemas.microsoft.com/office/drawing/2014/main" val="1694038028"/>
                    </a:ext>
                  </a:extLst>
                </a:gridCol>
                <a:gridCol w="173162">
                  <a:extLst>
                    <a:ext uri="{9D8B030D-6E8A-4147-A177-3AD203B41FA5}">
                      <a16:colId xmlns:a16="http://schemas.microsoft.com/office/drawing/2014/main" val="216216611"/>
                    </a:ext>
                  </a:extLst>
                </a:gridCol>
                <a:gridCol w="173162">
                  <a:extLst>
                    <a:ext uri="{9D8B030D-6E8A-4147-A177-3AD203B41FA5}">
                      <a16:colId xmlns:a16="http://schemas.microsoft.com/office/drawing/2014/main" val="1288854855"/>
                    </a:ext>
                  </a:extLst>
                </a:gridCol>
                <a:gridCol w="173162">
                  <a:extLst>
                    <a:ext uri="{9D8B030D-6E8A-4147-A177-3AD203B41FA5}">
                      <a16:colId xmlns:a16="http://schemas.microsoft.com/office/drawing/2014/main" val="166431987"/>
                    </a:ext>
                  </a:extLst>
                </a:gridCol>
                <a:gridCol w="173162">
                  <a:extLst>
                    <a:ext uri="{9D8B030D-6E8A-4147-A177-3AD203B41FA5}">
                      <a16:colId xmlns:a16="http://schemas.microsoft.com/office/drawing/2014/main" val="1942310695"/>
                    </a:ext>
                  </a:extLst>
                </a:gridCol>
                <a:gridCol w="173162">
                  <a:extLst>
                    <a:ext uri="{9D8B030D-6E8A-4147-A177-3AD203B41FA5}">
                      <a16:colId xmlns:a16="http://schemas.microsoft.com/office/drawing/2014/main" val="1795864020"/>
                    </a:ext>
                  </a:extLst>
                </a:gridCol>
                <a:gridCol w="173162">
                  <a:extLst>
                    <a:ext uri="{9D8B030D-6E8A-4147-A177-3AD203B41FA5}">
                      <a16:colId xmlns:a16="http://schemas.microsoft.com/office/drawing/2014/main" val="132048818"/>
                    </a:ext>
                  </a:extLst>
                </a:gridCol>
                <a:gridCol w="173162">
                  <a:extLst>
                    <a:ext uri="{9D8B030D-6E8A-4147-A177-3AD203B41FA5}">
                      <a16:colId xmlns:a16="http://schemas.microsoft.com/office/drawing/2014/main" val="1422622087"/>
                    </a:ext>
                  </a:extLst>
                </a:gridCol>
                <a:gridCol w="173162">
                  <a:extLst>
                    <a:ext uri="{9D8B030D-6E8A-4147-A177-3AD203B41FA5}">
                      <a16:colId xmlns:a16="http://schemas.microsoft.com/office/drawing/2014/main" val="3550646433"/>
                    </a:ext>
                  </a:extLst>
                </a:gridCol>
                <a:gridCol w="173162">
                  <a:extLst>
                    <a:ext uri="{9D8B030D-6E8A-4147-A177-3AD203B41FA5}">
                      <a16:colId xmlns:a16="http://schemas.microsoft.com/office/drawing/2014/main" val="1080056421"/>
                    </a:ext>
                  </a:extLst>
                </a:gridCol>
                <a:gridCol w="173162">
                  <a:extLst>
                    <a:ext uri="{9D8B030D-6E8A-4147-A177-3AD203B41FA5}">
                      <a16:colId xmlns:a16="http://schemas.microsoft.com/office/drawing/2014/main" val="2133775457"/>
                    </a:ext>
                  </a:extLst>
                </a:gridCol>
                <a:gridCol w="173162">
                  <a:extLst>
                    <a:ext uri="{9D8B030D-6E8A-4147-A177-3AD203B41FA5}">
                      <a16:colId xmlns:a16="http://schemas.microsoft.com/office/drawing/2014/main" val="2607886302"/>
                    </a:ext>
                  </a:extLst>
                </a:gridCol>
                <a:gridCol w="173162">
                  <a:extLst>
                    <a:ext uri="{9D8B030D-6E8A-4147-A177-3AD203B41FA5}">
                      <a16:colId xmlns:a16="http://schemas.microsoft.com/office/drawing/2014/main" val="960628392"/>
                    </a:ext>
                  </a:extLst>
                </a:gridCol>
                <a:gridCol w="173162">
                  <a:extLst>
                    <a:ext uri="{9D8B030D-6E8A-4147-A177-3AD203B41FA5}">
                      <a16:colId xmlns:a16="http://schemas.microsoft.com/office/drawing/2014/main" val="3342123962"/>
                    </a:ext>
                  </a:extLst>
                </a:gridCol>
                <a:gridCol w="173162">
                  <a:extLst>
                    <a:ext uri="{9D8B030D-6E8A-4147-A177-3AD203B41FA5}">
                      <a16:colId xmlns:a16="http://schemas.microsoft.com/office/drawing/2014/main" val="3067380250"/>
                    </a:ext>
                  </a:extLst>
                </a:gridCol>
                <a:gridCol w="173162">
                  <a:extLst>
                    <a:ext uri="{9D8B030D-6E8A-4147-A177-3AD203B41FA5}">
                      <a16:colId xmlns:a16="http://schemas.microsoft.com/office/drawing/2014/main" val="3316819118"/>
                    </a:ext>
                  </a:extLst>
                </a:gridCol>
                <a:gridCol w="173162">
                  <a:extLst>
                    <a:ext uri="{9D8B030D-6E8A-4147-A177-3AD203B41FA5}">
                      <a16:colId xmlns:a16="http://schemas.microsoft.com/office/drawing/2014/main" val="1167557587"/>
                    </a:ext>
                  </a:extLst>
                </a:gridCol>
                <a:gridCol w="173162">
                  <a:extLst>
                    <a:ext uri="{9D8B030D-6E8A-4147-A177-3AD203B41FA5}">
                      <a16:colId xmlns:a16="http://schemas.microsoft.com/office/drawing/2014/main" val="1430104846"/>
                    </a:ext>
                  </a:extLst>
                </a:gridCol>
                <a:gridCol w="173162">
                  <a:extLst>
                    <a:ext uri="{9D8B030D-6E8A-4147-A177-3AD203B41FA5}">
                      <a16:colId xmlns:a16="http://schemas.microsoft.com/office/drawing/2014/main" val="1883925279"/>
                    </a:ext>
                  </a:extLst>
                </a:gridCol>
                <a:gridCol w="173162">
                  <a:extLst>
                    <a:ext uri="{9D8B030D-6E8A-4147-A177-3AD203B41FA5}">
                      <a16:colId xmlns:a16="http://schemas.microsoft.com/office/drawing/2014/main" val="188564183"/>
                    </a:ext>
                  </a:extLst>
                </a:gridCol>
                <a:gridCol w="173162">
                  <a:extLst>
                    <a:ext uri="{9D8B030D-6E8A-4147-A177-3AD203B41FA5}">
                      <a16:colId xmlns:a16="http://schemas.microsoft.com/office/drawing/2014/main" val="3625395991"/>
                    </a:ext>
                  </a:extLst>
                </a:gridCol>
                <a:gridCol w="173162">
                  <a:extLst>
                    <a:ext uri="{9D8B030D-6E8A-4147-A177-3AD203B41FA5}">
                      <a16:colId xmlns:a16="http://schemas.microsoft.com/office/drawing/2014/main" val="1955655642"/>
                    </a:ext>
                  </a:extLst>
                </a:gridCol>
                <a:gridCol w="173162">
                  <a:extLst>
                    <a:ext uri="{9D8B030D-6E8A-4147-A177-3AD203B41FA5}">
                      <a16:colId xmlns:a16="http://schemas.microsoft.com/office/drawing/2014/main" val="1830459016"/>
                    </a:ext>
                  </a:extLst>
                </a:gridCol>
                <a:gridCol w="173162">
                  <a:extLst>
                    <a:ext uri="{9D8B030D-6E8A-4147-A177-3AD203B41FA5}">
                      <a16:colId xmlns:a16="http://schemas.microsoft.com/office/drawing/2014/main" val="2192704253"/>
                    </a:ext>
                  </a:extLst>
                </a:gridCol>
                <a:gridCol w="173162">
                  <a:extLst>
                    <a:ext uri="{9D8B030D-6E8A-4147-A177-3AD203B41FA5}">
                      <a16:colId xmlns:a16="http://schemas.microsoft.com/office/drawing/2014/main" val="3989965812"/>
                    </a:ext>
                  </a:extLst>
                </a:gridCol>
                <a:gridCol w="173162">
                  <a:extLst>
                    <a:ext uri="{9D8B030D-6E8A-4147-A177-3AD203B41FA5}">
                      <a16:colId xmlns:a16="http://schemas.microsoft.com/office/drawing/2014/main" val="2184697579"/>
                    </a:ext>
                  </a:extLst>
                </a:gridCol>
                <a:gridCol w="173162">
                  <a:extLst>
                    <a:ext uri="{9D8B030D-6E8A-4147-A177-3AD203B41FA5}">
                      <a16:colId xmlns:a16="http://schemas.microsoft.com/office/drawing/2014/main" val="955736730"/>
                    </a:ext>
                  </a:extLst>
                </a:gridCol>
                <a:gridCol w="173162">
                  <a:extLst>
                    <a:ext uri="{9D8B030D-6E8A-4147-A177-3AD203B41FA5}">
                      <a16:colId xmlns:a16="http://schemas.microsoft.com/office/drawing/2014/main" val="2217637341"/>
                    </a:ext>
                  </a:extLst>
                </a:gridCol>
                <a:gridCol w="173162">
                  <a:extLst>
                    <a:ext uri="{9D8B030D-6E8A-4147-A177-3AD203B41FA5}">
                      <a16:colId xmlns:a16="http://schemas.microsoft.com/office/drawing/2014/main" val="3932440703"/>
                    </a:ext>
                  </a:extLst>
                </a:gridCol>
                <a:gridCol w="173162">
                  <a:extLst>
                    <a:ext uri="{9D8B030D-6E8A-4147-A177-3AD203B41FA5}">
                      <a16:colId xmlns:a16="http://schemas.microsoft.com/office/drawing/2014/main" val="3235348754"/>
                    </a:ext>
                  </a:extLst>
                </a:gridCol>
              </a:tblGrid>
              <a:tr h="327652">
                <a:tc rowSpan="2">
                  <a:txBody>
                    <a:bodyPr/>
                    <a:lstStyle/>
                    <a:p>
                      <a:pPr algn="ctr"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2">
                  <a:txBody>
                    <a:bodyPr/>
                    <a:lstStyle/>
                    <a:p>
                      <a:pPr algn="ctr" fontAlgn="ctr"/>
                      <a:r>
                        <a:rPr lang="en-GB" sz="1800" b="0" i="0" u="none" strike="noStrike" dirty="0">
                          <a:solidFill>
                            <a:schemeClr val="bg1"/>
                          </a:solidFill>
                          <a:effectLst/>
                          <a:latin typeface="Arial" panose="020B0604020202020204" pitchFamily="34" charset="0"/>
                          <a:cs typeface="Arial" panose="020B0604020202020204" pitchFamily="34" charset="0"/>
                        </a:rPr>
                        <a:t>2021</a:t>
                      </a:r>
                    </a:p>
                  </a:txBody>
                  <a:tcPr marL="7080" marR="7080" marT="708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4D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800" b="0" i="0" u="none" strike="noStrike" dirty="0">
                          <a:solidFill>
                            <a:schemeClr val="bg1"/>
                          </a:solidFill>
                          <a:effectLst/>
                          <a:latin typeface="Arial" panose="020B0604020202020204" pitchFamily="34" charset="0"/>
                          <a:cs typeface="Arial" panose="020B0604020202020204" pitchFamily="34" charset="0"/>
                        </a:rPr>
                        <a:t>2022</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4D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800" b="0" i="0" u="none" strike="noStrike" dirty="0">
                          <a:solidFill>
                            <a:schemeClr val="bg1"/>
                          </a:solidFill>
                          <a:effectLst/>
                          <a:latin typeface="Arial" panose="020B0604020202020204" pitchFamily="34" charset="0"/>
                          <a:cs typeface="Arial" panose="020B0604020202020204" pitchFamily="34" charset="0"/>
                        </a:rPr>
                        <a:t>2023</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4D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800" b="0" i="0" u="none" strike="noStrike" dirty="0">
                          <a:solidFill>
                            <a:schemeClr val="bg1"/>
                          </a:solidFill>
                          <a:effectLst/>
                          <a:latin typeface="Arial" panose="020B0604020202020204" pitchFamily="34" charset="0"/>
                          <a:cs typeface="Arial" panose="020B0604020202020204" pitchFamily="34" charset="0"/>
                        </a:rPr>
                        <a:t>2024</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4D00"/>
                    </a:solidFill>
                  </a:tcPr>
                </a:tc>
                <a:tc hMerge="1">
                  <a:txBody>
                    <a:bodyPr/>
                    <a:lstStyle/>
                    <a:p>
                      <a:endParaRPr lang="en-GB"/>
                    </a:p>
                  </a:txBody>
                  <a:tcPr>
                    <a:lnL w="3175"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800" b="0" i="0" u="none" strike="noStrike" dirty="0">
                          <a:solidFill>
                            <a:schemeClr val="bg1"/>
                          </a:solidFill>
                          <a:effectLst/>
                          <a:latin typeface="Arial" panose="020B0604020202020204" pitchFamily="34" charset="0"/>
                          <a:cs typeface="Arial" panose="020B0604020202020204" pitchFamily="34" charset="0"/>
                        </a:rPr>
                        <a:t>2025</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4D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6348028"/>
                  </a:ext>
                </a:extLst>
              </a:tr>
              <a:tr h="753531">
                <a:tc vMerge="1">
                  <a:txBody>
                    <a:bodyPr/>
                    <a:lstStyle/>
                    <a:p>
                      <a:endParaRPr lang="en-GB"/>
                    </a:p>
                  </a:txBody>
                  <a:tcPr/>
                </a:tc>
                <a:tc gridSpan="24">
                  <a:txBody>
                    <a:bodyPr/>
                    <a:lstStyle/>
                    <a:p>
                      <a:pPr algn="ctr" fontAlgn="ctr"/>
                      <a:r>
                        <a:rPr lang="en-GB" sz="1400" b="0" i="0" u="none" strike="noStrike" dirty="0">
                          <a:solidFill>
                            <a:srgbClr val="000000"/>
                          </a:solidFill>
                          <a:effectLst/>
                          <a:latin typeface="Arial" panose="020B0604020202020204" pitchFamily="34" charset="0"/>
                          <a:cs typeface="Arial" panose="020B0604020202020204" pitchFamily="34" charset="0"/>
                        </a:rPr>
                        <a:t>PHASE 1</a:t>
                      </a:r>
                      <a:br>
                        <a:rPr lang="en-GB" sz="1400" b="0" i="0" u="none" strike="noStrike" dirty="0">
                          <a:solidFill>
                            <a:srgbClr val="000000"/>
                          </a:solidFill>
                          <a:effectLst/>
                          <a:latin typeface="Arial" panose="020B0604020202020204" pitchFamily="34" charset="0"/>
                          <a:cs typeface="Arial" panose="020B0604020202020204" pitchFamily="34" charset="0"/>
                        </a:rPr>
                      </a:br>
                      <a:r>
                        <a:rPr lang="en-GB" sz="1400" b="0" i="0" u="none" strike="noStrike" dirty="0">
                          <a:solidFill>
                            <a:srgbClr val="000000"/>
                          </a:solidFill>
                          <a:effectLst/>
                          <a:latin typeface="Arial" panose="020B0604020202020204" pitchFamily="34" charset="0"/>
                          <a:cs typeface="Arial" panose="020B0604020202020204" pitchFamily="34" charset="0"/>
                        </a:rPr>
                        <a:t>Augment and expand our current translation and commercialisation strengths</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6">
                  <a:txBody>
                    <a:bodyPr/>
                    <a:lstStyle/>
                    <a:p>
                      <a:pPr algn="ctr" fontAlgn="ctr"/>
                      <a:r>
                        <a:rPr lang="en-GB" sz="1400" b="0" i="0" u="none" strike="noStrike" dirty="0">
                          <a:solidFill>
                            <a:srgbClr val="000000"/>
                          </a:solidFill>
                          <a:effectLst/>
                          <a:latin typeface="Arial" panose="020B0604020202020204" pitchFamily="34" charset="0"/>
                          <a:cs typeface="Arial" panose="020B0604020202020204" pitchFamily="34" charset="0"/>
                        </a:rPr>
                        <a:t>PHASE 2</a:t>
                      </a:r>
                      <a:br>
                        <a:rPr lang="en-GB" sz="1400" b="0" i="0" u="none" strike="noStrike" dirty="0">
                          <a:solidFill>
                            <a:srgbClr val="000000"/>
                          </a:solidFill>
                          <a:effectLst/>
                          <a:latin typeface="Arial" panose="020B0604020202020204" pitchFamily="34" charset="0"/>
                          <a:cs typeface="Arial" panose="020B0604020202020204" pitchFamily="34" charset="0"/>
                        </a:rPr>
                      </a:br>
                      <a:r>
                        <a:rPr lang="en-GB" sz="1400" b="0" i="0" u="none" strike="noStrike" dirty="0">
                          <a:solidFill>
                            <a:srgbClr val="000000"/>
                          </a:solidFill>
                          <a:effectLst/>
                          <a:latin typeface="Arial" panose="020B0604020202020204" pitchFamily="34" charset="0"/>
                          <a:cs typeface="Arial" panose="020B0604020202020204" pitchFamily="34" charset="0"/>
                        </a:rPr>
                        <a:t>Create investment,  design and deliver Hub(s), develop our entrepreneurship and identify cluster development opportunities</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3175"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1404256"/>
                  </a:ext>
                </a:extLst>
              </a:tr>
              <a:tr h="833950">
                <a:tc>
                  <a:txBody>
                    <a:bodyPr/>
                    <a:lstStyle/>
                    <a:p>
                      <a:pPr algn="l" fontAlgn="ctr"/>
                      <a:r>
                        <a:rPr lang="en-GB" sz="1400" b="0" i="0" u="none" strike="noStrike" dirty="0">
                          <a:solidFill>
                            <a:schemeClr val="bg1"/>
                          </a:solidFill>
                          <a:effectLst/>
                          <a:latin typeface="Arial" panose="020B0604020202020204" pitchFamily="34" charset="0"/>
                          <a:cs typeface="Arial" panose="020B0604020202020204" pitchFamily="34" charset="0"/>
                        </a:rPr>
                        <a:t>Soft Support</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5398"/>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rgbClr val="005398"/>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lnTlToBr w="12700" cmpd="sng">
                      <a:noFill/>
                      <a:prstDash val="solid"/>
                    </a:lnTlToBr>
                    <a:lnBlToTr w="12700" cmpd="sng">
                      <a:noFill/>
                      <a:prstDash val="solid"/>
                    </a:lnBlToTr>
                    <a:solidFill>
                      <a:srgbClr val="005398"/>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5398"/>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B5D1"/>
                      </a:solidFill>
                      <a:prstDash val="solid"/>
                      <a:round/>
                      <a:headEnd type="none" w="med" len="med"/>
                      <a:tailEnd type="none" w="med" len="med"/>
                    </a:lnB>
                  </a:tcPr>
                </a:tc>
                <a:tc>
                  <a:txBody>
                    <a:bodyPr/>
                    <a:lstStyle/>
                    <a:p>
                      <a:pPr algn="l" fontAlgn="ctr"/>
                      <a:endParaRPr lang="en-GB"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8768717"/>
                  </a:ext>
                </a:extLst>
              </a:tr>
              <a:tr h="653523">
                <a:tc>
                  <a:txBody>
                    <a:bodyPr/>
                    <a:lstStyle/>
                    <a:p>
                      <a:pPr algn="l" fontAlgn="ctr"/>
                      <a:r>
                        <a:rPr lang="en-GB" sz="1400" b="0" i="0" u="none" strike="noStrike" dirty="0">
                          <a:solidFill>
                            <a:schemeClr val="tx1"/>
                          </a:solidFill>
                          <a:effectLst/>
                          <a:latin typeface="Arial" panose="020B0604020202020204" pitchFamily="34" charset="0"/>
                          <a:cs typeface="Arial" panose="020B0604020202020204" pitchFamily="34" charset="0"/>
                        </a:rPr>
                        <a:t>Clusters</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DE8FF"/>
                    </a:solidFill>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5398"/>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B5D1"/>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rgbClr val="00B5D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0075B0"/>
                      </a:solidFill>
                      <a:prstDash val="solid"/>
                      <a:round/>
                      <a:headEnd type="none" w="med" len="med"/>
                      <a:tailEnd type="none" w="med" len="med"/>
                    </a:lnB>
                    <a:solidFill>
                      <a:srgbClr val="00B5D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B5D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5B0"/>
                      </a:solidFill>
                      <a:prstDash val="solid"/>
                      <a:round/>
                      <a:headEnd type="none" w="med" len="med"/>
                      <a:tailEnd type="none" w="med" len="med"/>
                    </a:lnB>
                  </a:tcPr>
                </a:tc>
                <a:extLst>
                  <a:ext uri="{0D108BD9-81ED-4DB2-BD59-A6C34878D82A}">
                    <a16:rowId xmlns:a16="http://schemas.microsoft.com/office/drawing/2014/main" val="4065891275"/>
                  </a:ext>
                </a:extLst>
              </a:tr>
              <a:tr h="653523">
                <a:tc>
                  <a:txBody>
                    <a:bodyPr/>
                    <a:lstStyle/>
                    <a:p>
                      <a:pPr algn="l" fontAlgn="ctr"/>
                      <a:r>
                        <a:rPr lang="en-GB" sz="1400" b="0" i="0" u="none" strike="noStrike" dirty="0">
                          <a:solidFill>
                            <a:schemeClr val="bg1"/>
                          </a:solidFill>
                          <a:effectLst/>
                          <a:latin typeface="Arial" panose="020B0604020202020204" pitchFamily="34" charset="0"/>
                          <a:cs typeface="Arial" panose="020B0604020202020204" pitchFamily="34" charset="0"/>
                        </a:rPr>
                        <a:t>Co-location</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4F596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4F596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4F596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4F596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4F596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B5D1"/>
                      </a:solidFill>
                      <a:prstDash val="solid"/>
                      <a:round/>
                      <a:headEnd type="none" w="med" len="med"/>
                      <a:tailEnd type="none" w="med" len="med"/>
                    </a:lnT>
                    <a:lnB w="12700" cap="flat" cmpd="sng" algn="ctr">
                      <a:solidFill>
                        <a:srgbClr val="4F596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12700" cap="flat" cmpd="sng" algn="ctr">
                      <a:solidFill>
                        <a:srgbClr val="0075B0"/>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75B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75B0"/>
                      </a:solidFill>
                      <a:prstDash val="solid"/>
                      <a:round/>
                      <a:headEnd type="none" w="med" len="med"/>
                      <a:tailEnd type="none" w="med" len="med"/>
                    </a:lnT>
                    <a:lnB w="12700" cap="flat" cmpd="sng" algn="ctr">
                      <a:solidFill>
                        <a:srgbClr val="4F5961"/>
                      </a:solidFill>
                      <a:prstDash val="solid"/>
                      <a:round/>
                      <a:headEnd type="none" w="med" len="med"/>
                      <a:tailEnd type="none" w="med" len="med"/>
                    </a:lnB>
                    <a:solidFill>
                      <a:srgbClr val="0075B0"/>
                    </a:solidFill>
                  </a:tcPr>
                </a:tc>
                <a:extLst>
                  <a:ext uri="{0D108BD9-81ED-4DB2-BD59-A6C34878D82A}">
                    <a16:rowId xmlns:a16="http://schemas.microsoft.com/office/drawing/2014/main" val="2830409826"/>
                  </a:ext>
                </a:extLst>
              </a:tr>
              <a:tr h="653523">
                <a:tc>
                  <a:txBody>
                    <a:bodyPr/>
                    <a:lstStyle/>
                    <a:p>
                      <a:pPr algn="l" fontAlgn="ctr"/>
                      <a:r>
                        <a:rPr lang="en-GB" sz="1400" b="0" i="0" u="none" strike="noStrike" dirty="0">
                          <a:solidFill>
                            <a:schemeClr val="bg1"/>
                          </a:solidFill>
                          <a:effectLst/>
                          <a:latin typeface="Arial" panose="020B0604020202020204" pitchFamily="34" charset="0"/>
                          <a:cs typeface="Arial" panose="020B0604020202020204" pitchFamily="34" charset="0"/>
                        </a:rPr>
                        <a:t>Investment</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F5961"/>
                    </a:solidFill>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865"/>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12700" cap="flat" cmpd="sng" algn="ctr">
                      <a:solidFill>
                        <a:srgbClr val="4F596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4F596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4F5961"/>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4F5961"/>
                    </a:solidFill>
                  </a:tcPr>
                </a:tc>
                <a:extLst>
                  <a:ext uri="{0D108BD9-81ED-4DB2-BD59-A6C34878D82A}">
                    <a16:rowId xmlns:a16="http://schemas.microsoft.com/office/drawing/2014/main" val="3918107936"/>
                  </a:ext>
                </a:extLst>
              </a:tr>
              <a:tr h="653523">
                <a:tc>
                  <a:txBody>
                    <a:bodyPr/>
                    <a:lstStyle/>
                    <a:p>
                      <a:pPr algn="l" fontAlgn="ctr"/>
                      <a:r>
                        <a:rPr lang="en-GB" sz="1400" b="0" i="0" u="none" strike="noStrike" dirty="0">
                          <a:solidFill>
                            <a:schemeClr val="bg1"/>
                          </a:solidFill>
                          <a:effectLst/>
                          <a:latin typeface="Arial" panose="020B0604020202020204" pitchFamily="34" charset="0"/>
                          <a:cs typeface="Arial" panose="020B0604020202020204" pitchFamily="34" charset="0"/>
                        </a:rPr>
                        <a:t>Comms &amp; Culture</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chemeClr val="bg1"/>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tc>
                  <a:txBody>
                    <a:bodyPr/>
                    <a:lstStyle/>
                    <a:p>
                      <a:pPr algn="l" fontAlgn="ct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12700" cap="flat" cmpd="sng" algn="ctr">
                      <a:solidFill>
                        <a:srgbClr val="003865"/>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solidFill>
                      <a:srgbClr val="003865"/>
                    </a:solidFill>
                  </a:tcPr>
                </a:tc>
                <a:extLst>
                  <a:ext uri="{0D108BD9-81ED-4DB2-BD59-A6C34878D82A}">
                    <a16:rowId xmlns:a16="http://schemas.microsoft.com/office/drawing/2014/main" val="4248474678"/>
                  </a:ext>
                </a:extLst>
              </a:tr>
              <a:tr h="474499">
                <a:tc>
                  <a:txBody>
                    <a:bodyPr/>
                    <a:lstStyle/>
                    <a:p>
                      <a:pPr algn="l" fontAlgn="ctr"/>
                      <a:r>
                        <a:rPr lang="en-GB" sz="1400" b="0" i="0" u="none" strike="noStrike" dirty="0">
                          <a:solidFill>
                            <a:srgbClr val="000000"/>
                          </a:solidFill>
                          <a:effectLst/>
                          <a:latin typeface="Arial" panose="020B0604020202020204" pitchFamily="34" charset="0"/>
                          <a:cs typeface="Arial" panose="020B0604020202020204" pitchFamily="34" charset="0"/>
                        </a:rPr>
                        <a:t>Cost</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12">
                  <a:txBody>
                    <a:bodyPr/>
                    <a:lstStyle/>
                    <a:p>
                      <a:pPr algn="ctr" fontAlgn="ct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06C9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865"/>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06C9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865"/>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06C9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865"/>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06C96"/>
                    </a:solidFill>
                  </a:tcPr>
                </a:tc>
                <a:tc hMerge="1">
                  <a:txBody>
                    <a:bodyPr/>
                    <a:lstStyle/>
                    <a:p>
                      <a:endParaRPr lang="en-GB"/>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endParaRPr lang="en-GB" sz="1400" b="0" i="0" u="none" strike="noStrike" dirty="0">
                        <a:solidFill>
                          <a:schemeClr val="bg1"/>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865"/>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06C9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19515261"/>
                  </a:ext>
                </a:extLst>
              </a:tr>
              <a:tr h="984215">
                <a:tc>
                  <a:txBody>
                    <a:bodyPr/>
                    <a:lstStyle/>
                    <a:p>
                      <a:pPr algn="l" fontAlgn="ctr"/>
                      <a:r>
                        <a:rPr lang="en-GB" sz="1400" b="0" i="0" u="none" strike="noStrike" dirty="0">
                          <a:solidFill>
                            <a:srgbClr val="000000"/>
                          </a:solidFill>
                          <a:effectLst/>
                          <a:latin typeface="Arial" panose="020B0604020202020204" pitchFamily="34" charset="0"/>
                          <a:cs typeface="Arial" panose="020B0604020202020204" pitchFamily="34" charset="0"/>
                        </a:rPr>
                        <a:t>Outcome</a:t>
                      </a: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12">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Create the Technology Transfer Office (TTO) and expand the volume and quality of opportunities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100" kern="1200" dirty="0">
                          <a:solidFill>
                            <a:schemeClr val="tx1"/>
                          </a:solidFill>
                          <a:effectLst/>
                          <a:latin typeface="Arial" panose="020B0604020202020204" pitchFamily="34" charset="0"/>
                          <a:ea typeface="+mn-ea"/>
                          <a:cs typeface="Arial" panose="020B0604020202020204" pitchFamily="34" charset="0"/>
                        </a:rPr>
                        <a:t>Increase the knowledge and awareness in the university community of the potential benefits of an innovation eco-system</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Funding models that put UofG in a leading position for innovation and makes us more competitive</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100" kern="1200" dirty="0">
                          <a:solidFill>
                            <a:schemeClr val="tx1"/>
                          </a:solidFill>
                          <a:effectLst/>
                          <a:latin typeface="Arial" panose="020B0604020202020204" pitchFamily="34" charset="0"/>
                          <a:ea typeface="+mn-ea"/>
                          <a:cs typeface="Arial" panose="020B0604020202020204" pitchFamily="34" charset="0"/>
                        </a:rPr>
                        <a:t>Hub(s) that promotes the growth and success of the ecosystem as a whole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lnL w="3175"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A fully integrated innovation ecosystem directly contributing to our World Changing Strategy</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080" marR="7080" marT="7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1945237"/>
                  </a:ext>
                </a:extLst>
              </a:tr>
            </a:tbl>
          </a:graphicData>
        </a:graphic>
      </p:graphicFrame>
      <p:sp>
        <p:nvSpPr>
          <p:cNvPr id="6" name="TextBox 5">
            <a:extLst>
              <a:ext uri="{FF2B5EF4-FFF2-40B4-BE49-F238E27FC236}">
                <a16:creationId xmlns:a16="http://schemas.microsoft.com/office/drawing/2014/main" id="{BE4480B5-468A-499A-9595-0BB05FF5F309}"/>
              </a:ext>
            </a:extLst>
          </p:cNvPr>
          <p:cNvSpPr txBox="1"/>
          <p:nvPr/>
        </p:nvSpPr>
        <p:spPr>
          <a:xfrm>
            <a:off x="3570604" y="2495503"/>
            <a:ext cx="4069857"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Identify and define targets of 5 translational clusters</a:t>
            </a:r>
          </a:p>
          <a:p>
            <a:r>
              <a:rPr lang="en-GB" sz="1100" dirty="0">
                <a:solidFill>
                  <a:schemeClr val="bg1"/>
                </a:solidFill>
                <a:latin typeface="Arial" panose="020B0604020202020204" pitchFamily="34" charset="0"/>
                <a:cs typeface="Arial" panose="020B0604020202020204" pitchFamily="34" charset="0"/>
              </a:rPr>
              <a:t>Develop leadership and brand</a:t>
            </a:r>
          </a:p>
          <a:p>
            <a:r>
              <a:rPr lang="en-GB" sz="1100" dirty="0">
                <a:solidFill>
                  <a:schemeClr val="bg1"/>
                </a:solidFill>
                <a:latin typeface="Arial" panose="020B0604020202020204" pitchFamily="34" charset="0"/>
                <a:cs typeface="Arial" panose="020B0604020202020204" pitchFamily="34" charset="0"/>
              </a:rPr>
              <a:t>Build networks of partnerships</a:t>
            </a:r>
          </a:p>
        </p:txBody>
      </p:sp>
      <p:sp>
        <p:nvSpPr>
          <p:cNvPr id="37" name="TextBox 36">
            <a:extLst>
              <a:ext uri="{FF2B5EF4-FFF2-40B4-BE49-F238E27FC236}">
                <a16:creationId xmlns:a16="http://schemas.microsoft.com/office/drawing/2014/main" id="{1E05C730-20D3-49C9-8904-471ED036C664}"/>
              </a:ext>
            </a:extLst>
          </p:cNvPr>
          <p:cNvSpPr txBox="1"/>
          <p:nvPr/>
        </p:nvSpPr>
        <p:spPr>
          <a:xfrm>
            <a:off x="1478327" y="1657603"/>
            <a:ext cx="4069857" cy="769441"/>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Renew University´s IP/HR policies. Develop framework</a:t>
            </a:r>
          </a:p>
          <a:p>
            <a:r>
              <a:rPr lang="en-GB" sz="1100" dirty="0">
                <a:solidFill>
                  <a:schemeClr val="bg1"/>
                </a:solidFill>
                <a:latin typeface="Arial" panose="020B0604020202020204" pitchFamily="34" charset="0"/>
                <a:cs typeface="Arial" panose="020B0604020202020204" pitchFamily="34" charset="0"/>
              </a:rPr>
              <a:t>Facilitate opportunities and entry to external competitions and programmes</a:t>
            </a:r>
          </a:p>
          <a:p>
            <a:r>
              <a:rPr lang="en-GB" sz="1100" dirty="0">
                <a:solidFill>
                  <a:schemeClr val="bg1"/>
                </a:solidFill>
                <a:latin typeface="Arial" panose="020B0604020202020204" pitchFamily="34" charset="0"/>
                <a:cs typeface="Arial" panose="020B0604020202020204" pitchFamily="34" charset="0"/>
              </a:rPr>
              <a:t>Build team to define and deliver structured support packages</a:t>
            </a:r>
          </a:p>
        </p:txBody>
      </p:sp>
      <p:sp>
        <p:nvSpPr>
          <p:cNvPr id="39" name="TextBox 38">
            <a:extLst>
              <a:ext uri="{FF2B5EF4-FFF2-40B4-BE49-F238E27FC236}">
                <a16:creationId xmlns:a16="http://schemas.microsoft.com/office/drawing/2014/main" id="{A5D20274-76C7-4027-885F-1E4AD5DEF7CD}"/>
              </a:ext>
            </a:extLst>
          </p:cNvPr>
          <p:cNvSpPr txBox="1"/>
          <p:nvPr/>
        </p:nvSpPr>
        <p:spPr>
          <a:xfrm>
            <a:off x="5636853" y="3146108"/>
            <a:ext cx="4935967" cy="600164"/>
          </a:xfrm>
          <a:prstGeom prst="rect">
            <a:avLst/>
          </a:prstGeom>
          <a:noFill/>
        </p:spPr>
        <p:txBody>
          <a:bodyPr wrap="none" rtlCol="0">
            <a:spAutoFit/>
          </a:bodyPr>
          <a:lstStyle/>
          <a:p>
            <a:r>
              <a:rPr lang="en-GB" sz="1100" dirty="0">
                <a:solidFill>
                  <a:schemeClr val="bg1"/>
                </a:solidFill>
                <a:latin typeface="Arial" panose="020B0604020202020204" pitchFamily="34" charset="0"/>
                <a:cs typeface="Arial" panose="020B0604020202020204" pitchFamily="34" charset="0"/>
              </a:rPr>
              <a:t>Design, cost and deliver the refurbishment of Church Street Innovation Zone</a:t>
            </a:r>
          </a:p>
          <a:p>
            <a:r>
              <a:rPr lang="en-GB" sz="1100" dirty="0">
                <a:solidFill>
                  <a:schemeClr val="bg1"/>
                </a:solidFill>
                <a:latin typeface="Arial" panose="020B0604020202020204" pitchFamily="34" charset="0"/>
                <a:cs typeface="Arial" panose="020B0604020202020204" pitchFamily="34" charset="0"/>
              </a:rPr>
              <a:t>Define and build hub)s within GRID alongside University investments</a:t>
            </a:r>
          </a:p>
          <a:p>
            <a:r>
              <a:rPr lang="en-GB" sz="1100" dirty="0">
                <a:solidFill>
                  <a:schemeClr val="bg1"/>
                </a:solidFill>
                <a:latin typeface="Arial" panose="020B0604020202020204" pitchFamily="34" charset="0"/>
                <a:cs typeface="Arial" panose="020B0604020202020204" pitchFamily="34" charset="0"/>
              </a:rPr>
              <a:t>Develop spaces for communication engagement as part of civic mission</a:t>
            </a:r>
          </a:p>
        </p:txBody>
      </p:sp>
      <p:sp>
        <p:nvSpPr>
          <p:cNvPr id="40" name="TextBox 39">
            <a:extLst>
              <a:ext uri="{FF2B5EF4-FFF2-40B4-BE49-F238E27FC236}">
                <a16:creationId xmlns:a16="http://schemas.microsoft.com/office/drawing/2014/main" id="{C617B25A-2C33-4C6A-B9A2-B2413688D1EF}"/>
              </a:ext>
            </a:extLst>
          </p:cNvPr>
          <p:cNvSpPr txBox="1"/>
          <p:nvPr/>
        </p:nvSpPr>
        <p:spPr>
          <a:xfrm>
            <a:off x="4573787" y="3795814"/>
            <a:ext cx="3679212" cy="600164"/>
          </a:xfrm>
          <a:prstGeom prst="rect">
            <a:avLst/>
          </a:prstGeom>
          <a:noFill/>
        </p:spPr>
        <p:txBody>
          <a:bodyPr wrap="none" rtlCol="0">
            <a:spAutoFit/>
          </a:bodyPr>
          <a:lstStyle/>
          <a:p>
            <a:r>
              <a:rPr lang="en-GB" sz="1100" dirty="0">
                <a:solidFill>
                  <a:schemeClr val="bg1"/>
                </a:solidFill>
                <a:latin typeface="Arial" panose="020B0604020202020204" pitchFamily="34" charset="0"/>
                <a:cs typeface="Arial" panose="020B0604020202020204" pitchFamily="34" charset="0"/>
              </a:rPr>
              <a:t>Align central and college funds to focus on opportunities</a:t>
            </a:r>
          </a:p>
          <a:p>
            <a:r>
              <a:rPr lang="en-GB" sz="1100" dirty="0">
                <a:solidFill>
                  <a:schemeClr val="bg1"/>
                </a:solidFill>
                <a:latin typeface="Arial" panose="020B0604020202020204" pitchFamily="34" charset="0"/>
                <a:cs typeface="Arial" panose="020B0604020202020204" pitchFamily="34" charset="0"/>
              </a:rPr>
              <a:t>Initiate an investment fund to back Glasgow enterprises</a:t>
            </a:r>
          </a:p>
          <a:p>
            <a:r>
              <a:rPr lang="en-GB" sz="1100" dirty="0">
                <a:solidFill>
                  <a:schemeClr val="bg1"/>
                </a:solidFill>
                <a:latin typeface="Arial" panose="020B0604020202020204" pitchFamily="34" charset="0"/>
                <a:cs typeface="Arial" panose="020B0604020202020204" pitchFamily="34" charset="0"/>
              </a:rPr>
              <a:t>Source public sector capital investment</a:t>
            </a:r>
          </a:p>
        </p:txBody>
      </p:sp>
      <p:sp>
        <p:nvSpPr>
          <p:cNvPr id="41" name="TextBox 40">
            <a:extLst>
              <a:ext uri="{FF2B5EF4-FFF2-40B4-BE49-F238E27FC236}">
                <a16:creationId xmlns:a16="http://schemas.microsoft.com/office/drawing/2014/main" id="{5197659C-DCA4-48DD-8E2D-CC029A9529BC}"/>
              </a:ext>
            </a:extLst>
          </p:cNvPr>
          <p:cNvSpPr txBox="1"/>
          <p:nvPr/>
        </p:nvSpPr>
        <p:spPr>
          <a:xfrm>
            <a:off x="2524400" y="4453841"/>
            <a:ext cx="6351419" cy="600164"/>
          </a:xfrm>
          <a:prstGeom prst="rect">
            <a:avLst/>
          </a:prstGeom>
          <a:noFill/>
        </p:spPr>
        <p:txBody>
          <a:bodyPr wrap="none" rtlCol="0">
            <a:spAutoFit/>
          </a:bodyPr>
          <a:lstStyle/>
          <a:p>
            <a:r>
              <a:rPr lang="en-GB" sz="1100" dirty="0">
                <a:solidFill>
                  <a:schemeClr val="bg1"/>
                </a:solidFill>
                <a:latin typeface="Arial" panose="020B0604020202020204" pitchFamily="34" charset="0"/>
                <a:cs typeface="Arial" panose="020B0604020202020204" pitchFamily="34" charset="0"/>
              </a:rPr>
              <a:t>Develop and deliver Communications and Engagement Strategy as part of Innovation Strategy</a:t>
            </a:r>
          </a:p>
          <a:p>
            <a:r>
              <a:rPr lang="en-GB" sz="1100" dirty="0">
                <a:solidFill>
                  <a:schemeClr val="bg1"/>
                </a:solidFill>
                <a:latin typeface="Arial" panose="020B0604020202020204" pitchFamily="34" charset="0"/>
                <a:cs typeface="Arial" panose="020B0604020202020204" pitchFamily="34" charset="0"/>
              </a:rPr>
              <a:t>Develop suite of internal reporting and KPIs to demonstrate the impact of the innovation ecosystem</a:t>
            </a:r>
          </a:p>
          <a:p>
            <a:r>
              <a:rPr lang="en-GB" sz="1100" dirty="0">
                <a:solidFill>
                  <a:schemeClr val="bg1"/>
                </a:solidFill>
                <a:latin typeface="Arial" panose="020B0604020202020204" pitchFamily="34" charset="0"/>
                <a:cs typeface="Arial" panose="020B0604020202020204" pitchFamily="34" charset="0"/>
              </a:rPr>
              <a:t>Develop and implement initiatives that address the priority of innovation and entrepreneurship</a:t>
            </a:r>
          </a:p>
        </p:txBody>
      </p:sp>
      <p:graphicFrame>
        <p:nvGraphicFramePr>
          <p:cNvPr id="14" name="Table 4">
            <a:extLst>
              <a:ext uri="{FF2B5EF4-FFF2-40B4-BE49-F238E27FC236}">
                <a16:creationId xmlns:a16="http://schemas.microsoft.com/office/drawing/2014/main" id="{3FA38AD3-5989-4C63-AC52-856AD3A8634A}"/>
              </a:ext>
            </a:extLst>
          </p:cNvPr>
          <p:cNvGraphicFramePr>
            <a:graphicFrameLocks noGrp="1"/>
          </p:cNvGraphicFramePr>
          <p:nvPr/>
        </p:nvGraphicFramePr>
        <p:xfrm>
          <a:off x="0" y="6626352"/>
          <a:ext cx="12192000" cy="24384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3304913143"/>
                    </a:ext>
                  </a:extLst>
                </a:gridCol>
              </a:tblGrid>
              <a:tr h="0">
                <a:tc>
                  <a:txBody>
                    <a:bodyPr/>
                    <a:lstStyle/>
                    <a:p>
                      <a:pPr algn="r"/>
                      <a:r>
                        <a:rPr lang="en-GB" sz="1000" dirty="0">
                          <a:solidFill>
                            <a:schemeClr val="bg1"/>
                          </a:solidFill>
                          <a:latin typeface="Arial" panose="020B0604020202020204" pitchFamily="34" charset="0"/>
                          <a:cs typeface="Arial" panose="020B0604020202020204" pitchFamily="34" charset="0"/>
                        </a:rPr>
                        <a:t>INNOVATION STRATEGY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5961"/>
                    </a:solidFill>
                  </a:tcPr>
                </a:tc>
                <a:extLst>
                  <a:ext uri="{0D108BD9-81ED-4DB2-BD59-A6C34878D82A}">
                    <a16:rowId xmlns:a16="http://schemas.microsoft.com/office/drawing/2014/main" val="959760080"/>
                  </a:ext>
                </a:extLst>
              </a:tr>
            </a:tbl>
          </a:graphicData>
        </a:graphic>
      </p:graphicFrame>
      <p:sp>
        <p:nvSpPr>
          <p:cNvPr id="15" name="TextBox 14">
            <a:extLst>
              <a:ext uri="{FF2B5EF4-FFF2-40B4-BE49-F238E27FC236}">
                <a16:creationId xmlns:a16="http://schemas.microsoft.com/office/drawing/2014/main" id="{B8340F3A-AE2B-410F-AC36-27C076F36D1C}"/>
              </a:ext>
            </a:extLst>
          </p:cNvPr>
          <p:cNvSpPr txBox="1"/>
          <p:nvPr/>
        </p:nvSpPr>
        <p:spPr>
          <a:xfrm>
            <a:off x="0" y="6615396"/>
            <a:ext cx="154721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16</a:t>
            </a:r>
            <a:r>
              <a:rPr lang="en-GB" sz="1000" baseline="30000" dirty="0">
                <a:solidFill>
                  <a:schemeClr val="bg1"/>
                </a:solidFill>
                <a:latin typeface="Arial" panose="020B0604020202020204" pitchFamily="34" charset="0"/>
                <a:cs typeface="Arial" panose="020B0604020202020204" pitchFamily="34" charset="0"/>
              </a:rPr>
              <a:t>TH</a:t>
            </a:r>
            <a:r>
              <a:rPr lang="en-GB" sz="1000" dirty="0">
                <a:solidFill>
                  <a:schemeClr val="bg1"/>
                </a:solidFill>
                <a:latin typeface="Arial" panose="020B0604020202020204" pitchFamily="34" charset="0"/>
                <a:cs typeface="Arial" panose="020B0604020202020204" pitchFamily="34" charset="0"/>
              </a:rPr>
              <a:t> FEBRUARY 2021</a:t>
            </a:r>
          </a:p>
        </p:txBody>
      </p:sp>
      <p:sp>
        <p:nvSpPr>
          <p:cNvPr id="16" name="TextBox 15">
            <a:extLst>
              <a:ext uri="{FF2B5EF4-FFF2-40B4-BE49-F238E27FC236}">
                <a16:creationId xmlns:a16="http://schemas.microsoft.com/office/drawing/2014/main" id="{A3157884-01D6-467E-BB2F-1AAFB7C05B15}"/>
              </a:ext>
            </a:extLst>
          </p:cNvPr>
          <p:cNvSpPr txBox="1"/>
          <p:nvPr/>
        </p:nvSpPr>
        <p:spPr>
          <a:xfrm>
            <a:off x="5766422" y="6623971"/>
            <a:ext cx="659155" cy="246221"/>
          </a:xfrm>
          <a:prstGeom prst="rect">
            <a:avLst/>
          </a:prstGeom>
          <a:noFill/>
        </p:spPr>
        <p:txBody>
          <a:bodyPr wrap="none" rtlCol="0">
            <a:spAutoFit/>
          </a:bodyPr>
          <a:lstStyle/>
          <a:p>
            <a:r>
              <a:rPr lang="en-GB" sz="1000">
                <a:solidFill>
                  <a:schemeClr val="bg1"/>
                </a:solidFill>
                <a:latin typeface="Arial" panose="020B0604020202020204" pitchFamily="34" charset="0"/>
                <a:cs typeface="Arial" panose="020B0604020202020204" pitchFamily="34" charset="0"/>
              </a:rPr>
              <a:t>SLIDE </a:t>
            </a:r>
            <a:fld id="{20D4481C-0E88-4DAB-9410-301387437FE8}" type="slidenum">
              <a:rPr lang="en-GB" sz="1000" smtClean="0">
                <a:solidFill>
                  <a:schemeClr val="bg1"/>
                </a:solidFill>
                <a:latin typeface="Arial" panose="020B0604020202020204" pitchFamily="34" charset="0"/>
                <a:cs typeface="Arial" panose="020B0604020202020204" pitchFamily="34" charset="0"/>
              </a:rPr>
              <a:t>7</a:t>
            </a:fld>
            <a:endParaRPr lang="en-GB"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83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main building of the University looking Sou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153753EC-C74E-AA44-A578-63A2DB76176C}"/>
              </a:ext>
              <a:ext uri="{C183D7F6-B498-43B3-948B-1728B52AA6E4}">
                <adec:decorative xmlns:adec="http://schemas.microsoft.com/office/drawing/2017/decorative" val="1"/>
              </a:ext>
            </a:extLst>
          </p:cNvPr>
          <p:cNvGrpSpPr/>
          <p:nvPr/>
        </p:nvGrpSpPr>
        <p:grpSpPr>
          <a:xfrm>
            <a:off x="7425414" y="5541235"/>
            <a:ext cx="4550793" cy="1024295"/>
            <a:chOff x="5652120" y="4237877"/>
            <a:chExt cx="3413095" cy="768221"/>
          </a:xfrm>
        </p:grpSpPr>
        <p:sp>
          <p:nvSpPr>
            <p:cNvPr id="37" name="TextBox 36"/>
            <p:cNvSpPr txBox="1"/>
            <p:nvPr/>
          </p:nvSpPr>
          <p:spPr>
            <a:xfrm>
              <a:off x="5652120" y="4237877"/>
              <a:ext cx="3413095" cy="346249"/>
            </a:xfrm>
            <a:prstGeom prst="rect">
              <a:avLst/>
            </a:prstGeom>
            <a:noFill/>
            <a:effectLst>
              <a:outerShdw blurRad="1270000" dist="50800" dir="5400000" sx="200000" sy="200000" algn="ctr" rotWithShape="0">
                <a:schemeClr val="tx1"/>
              </a:outerShdw>
            </a:effectLst>
          </p:spPr>
          <p:txBody>
            <a:bodyPr wrap="square" rtlCol="0">
              <a:spAutoFit/>
            </a:bodyPr>
            <a:lstStyle>
              <a:defPPr>
                <a:defRPr lang="en-US"/>
              </a:defPPr>
              <a:lvl1pPr algn="r" fontAlgn="base">
                <a:spcBef>
                  <a:spcPct val="0"/>
                </a:spcBef>
                <a:spcAft>
                  <a:spcPct val="0"/>
                </a:spcAft>
                <a:defRPr b="1">
                  <a:solidFill>
                    <a:schemeClr val="bg1"/>
                  </a:solidFill>
                  <a:latin typeface="Arial" charset="0"/>
                  <a:ea typeface="ヒラギノ角ゴ Pro W3" charset="-128"/>
                </a:defRPr>
              </a:lvl1pPr>
              <a:lvl2pPr fontAlgn="base">
                <a:spcBef>
                  <a:spcPct val="0"/>
                </a:spcBef>
                <a:spcAft>
                  <a:spcPct val="0"/>
                </a:spcAft>
                <a:defRPr sz="2400">
                  <a:latin typeface="Arial" charset="0"/>
                  <a:ea typeface="ヒラギノ角ゴ Pro W3" charset="-128"/>
                </a:defRPr>
              </a:lvl2pPr>
              <a:lvl3pPr fontAlgn="base">
                <a:spcBef>
                  <a:spcPct val="0"/>
                </a:spcBef>
                <a:spcAft>
                  <a:spcPct val="0"/>
                </a:spcAft>
                <a:defRPr sz="2400">
                  <a:latin typeface="Arial" charset="0"/>
                  <a:ea typeface="ヒラギノ角ゴ Pro W3" charset="-128"/>
                </a:defRPr>
              </a:lvl3pPr>
              <a:lvl4pPr fontAlgn="base">
                <a:spcBef>
                  <a:spcPct val="0"/>
                </a:spcBef>
                <a:spcAft>
                  <a:spcPct val="0"/>
                </a:spcAft>
                <a:defRPr sz="2400">
                  <a:latin typeface="Arial" charset="0"/>
                  <a:ea typeface="ヒラギノ角ゴ Pro W3" charset="-128"/>
                </a:defRPr>
              </a:lvl4pPr>
              <a:lvl5pPr fontAlgn="base">
                <a:spcBef>
                  <a:spcPct val="0"/>
                </a:spcBef>
                <a:spcAft>
                  <a:spcPct val="0"/>
                </a:spcAft>
                <a:defRPr sz="2400">
                  <a:latin typeface="Arial" charset="0"/>
                  <a:ea typeface="ヒラギノ角ゴ Pro W3" charset="-128"/>
                </a:defRPr>
              </a:lvl5pPr>
              <a:lvl6pPr>
                <a:defRPr sz="2400">
                  <a:latin typeface="Arial" charset="0"/>
                  <a:ea typeface="ヒラギノ角ゴ Pro W3" charset="-128"/>
                </a:defRPr>
              </a:lvl6pPr>
              <a:lvl7pPr>
                <a:defRPr sz="2400">
                  <a:latin typeface="Arial" charset="0"/>
                  <a:ea typeface="ヒラギノ角ゴ Pro W3" charset="-128"/>
                </a:defRPr>
              </a:lvl7pPr>
              <a:lvl8pPr>
                <a:defRPr sz="2400">
                  <a:latin typeface="Arial" charset="0"/>
                  <a:ea typeface="ヒラギノ角ゴ Pro W3" charset="-128"/>
                </a:defRPr>
              </a:lvl8pPr>
              <a:lvl9pPr>
                <a:defRPr sz="2400">
                  <a:latin typeface="Arial" charset="0"/>
                  <a:ea typeface="ヒラギノ角ゴ Pro W3" charset="-128"/>
                </a:defRPr>
              </a:lvl9pPr>
            </a:lstStyle>
            <a:p>
              <a:r>
                <a:rPr lang="en-US" sz="2400">
                  <a:latin typeface="Arial" panose="020B0604020202020204" pitchFamily="34" charset="0"/>
                  <a:cs typeface="Arial" panose="020B0604020202020204" pitchFamily="34" charset="0"/>
                </a:rPr>
                <a:t>#UofGWorldChangers</a:t>
              </a:r>
            </a:p>
          </p:txBody>
        </p:sp>
        <p:sp>
          <p:nvSpPr>
            <p:cNvPr id="39" name="TextBox 38"/>
            <p:cNvSpPr txBox="1"/>
            <p:nvPr/>
          </p:nvSpPr>
          <p:spPr>
            <a:xfrm>
              <a:off x="6365423" y="4630365"/>
              <a:ext cx="2699792" cy="346249"/>
            </a:xfrm>
            <a:prstGeom prst="rect">
              <a:avLst/>
            </a:prstGeom>
            <a:noFill/>
          </p:spPr>
          <p:txBody>
            <a:bodyPr wrap="square" rtlCol="0">
              <a:spAutoFit/>
            </a:bodyPr>
            <a:lstStyle/>
            <a:p>
              <a:pPr algn="r"/>
              <a:r>
                <a:rPr lang="en-US" sz="2400" b="1">
                  <a:solidFill>
                    <a:schemeClr val="bg1"/>
                  </a:solidFill>
                  <a:latin typeface="Arial" panose="020B0604020202020204" pitchFamily="34" charset="0"/>
                  <a:ea typeface="Arial" charset="0"/>
                  <a:cs typeface="Arial" panose="020B0604020202020204" pitchFamily="34" charset="0"/>
                </a:rPr>
                <a:t>@</a:t>
              </a:r>
              <a:r>
                <a:rPr lang="en-US" sz="2400" b="1" err="1">
                  <a:solidFill>
                    <a:schemeClr val="bg1"/>
                  </a:solidFill>
                  <a:latin typeface="Arial" panose="020B0604020202020204" pitchFamily="34" charset="0"/>
                  <a:ea typeface="Arial" charset="0"/>
                  <a:cs typeface="Arial" panose="020B0604020202020204" pitchFamily="34" charset="0"/>
                </a:rPr>
                <a:t>UofGlasgow</a:t>
              </a:r>
              <a:endParaRPr lang="en-US" sz="2400" b="1">
                <a:solidFill>
                  <a:schemeClr val="bg1"/>
                </a:solidFill>
                <a:latin typeface="Arial" panose="020B0604020202020204" pitchFamily="34" charset="0"/>
                <a:ea typeface="Arial" charset="0"/>
                <a:cs typeface="Arial" panose="020B0604020202020204" pitchFamily="34" charset="0"/>
              </a:endParaRPr>
            </a:p>
          </p:txBody>
        </p:sp>
        <p:grpSp>
          <p:nvGrpSpPr>
            <p:cNvPr id="2" name="Group 1">
              <a:extLst>
                <a:ext uri="{FF2B5EF4-FFF2-40B4-BE49-F238E27FC236}">
                  <a16:creationId xmlns:a16="http://schemas.microsoft.com/office/drawing/2014/main" id="{0F16BB1D-233E-164F-90C4-110F21AD2110}"/>
                </a:ext>
              </a:extLst>
            </p:cNvPr>
            <p:cNvGrpSpPr/>
            <p:nvPr/>
          </p:nvGrpSpPr>
          <p:grpSpPr>
            <a:xfrm>
              <a:off x="5868144" y="4759697"/>
              <a:ext cx="870873" cy="246401"/>
              <a:chOff x="-704667" y="465075"/>
              <a:chExt cx="718929" cy="203410"/>
            </a:xfrm>
          </p:grpSpPr>
          <p:pic>
            <p:nvPicPr>
              <p:cNvPr id="41" name="Picture 40"/>
              <p:cNvPicPr>
                <a:picLocks noChangeAspect="1"/>
              </p:cNvPicPr>
              <p:nvPr/>
            </p:nvPicPr>
            <p:blipFill>
              <a:blip r:embed="rId4"/>
              <a:stretch>
                <a:fillRect/>
              </a:stretch>
            </p:blipFill>
            <p:spPr>
              <a:xfrm>
                <a:off x="-468635" y="466885"/>
                <a:ext cx="242653" cy="201600"/>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38" y="466885"/>
                <a:ext cx="201600" cy="201600"/>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667" y="465075"/>
                <a:ext cx="197388" cy="197388"/>
              </a:xfrm>
              <a:prstGeom prst="rect">
                <a:avLst/>
              </a:prstGeom>
            </p:spPr>
          </p:pic>
        </p:grpSp>
      </p:grpSp>
    </p:spTree>
    <p:extLst>
      <p:ext uri="{BB962C8B-B14F-4D97-AF65-F5344CB8AC3E}">
        <p14:creationId xmlns:p14="http://schemas.microsoft.com/office/powerpoint/2010/main" val="2083895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0FE6E55A1FB94B9FC76844EAAD8C62" ma:contentTypeVersion="6" ma:contentTypeDescription="Create a new document." ma:contentTypeScope="" ma:versionID="e4cec8eae194918e971a9d4cf196a4d8">
  <xsd:schema xmlns:xsd="http://www.w3.org/2001/XMLSchema" xmlns:xs="http://www.w3.org/2001/XMLSchema" xmlns:p="http://schemas.microsoft.com/office/2006/metadata/properties" xmlns:ns2="78a14313-a768-48ad-9aae-2e3ccf7b454a" xmlns:ns3="a34849f2-c37c-422c-bbb2-52f60bb268b2" targetNamespace="http://schemas.microsoft.com/office/2006/metadata/properties" ma:root="true" ma:fieldsID="089b36df7f3707f017c47c16b911fb81" ns2:_="" ns3:_="">
    <xsd:import namespace="78a14313-a768-48ad-9aae-2e3ccf7b454a"/>
    <xsd:import namespace="a34849f2-c37c-422c-bbb2-52f60bb26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14313-a768-48ad-9aae-2e3ccf7b4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4849f2-c37c-422c-bbb2-52f60bb268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34849f2-c37c-422c-bbb2-52f60bb268b2">
      <UserInfo>
        <DisplayName>Neal Juster</DisplayName>
        <AccountId>21</AccountId>
        <AccountType/>
      </UserInfo>
      <UserInfo>
        <DisplayName>David Duncan</DisplayName>
        <AccountId>26</AccountId>
        <AccountType/>
      </UserInfo>
      <UserInfo>
        <DisplayName>Mary Ramsay</DisplayName>
        <AccountId>67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E080D-9E70-4AAA-8482-71E123D0CADD}">
  <ds:schemaRefs>
    <ds:schemaRef ds:uri="78a14313-a768-48ad-9aae-2e3ccf7b454a"/>
    <ds:schemaRef ds:uri="a34849f2-c37c-422c-bbb2-52f60bb268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8BC51F-919D-4540-9093-1C506C9F390C}">
  <ds:schemaRefs>
    <ds:schemaRef ds:uri="http://schemas.microsoft.com/office/2006/documentManagement/types"/>
    <ds:schemaRef ds:uri="http://purl.org/dc/terms/"/>
    <ds:schemaRef ds:uri="http://purl.org/dc/elements/1.1/"/>
    <ds:schemaRef ds:uri="78a14313-a768-48ad-9aae-2e3ccf7b454a"/>
    <ds:schemaRef ds:uri="http://schemas.openxmlformats.org/package/2006/metadata/core-properties"/>
    <ds:schemaRef ds:uri="http://purl.org/dc/dcmitype/"/>
    <ds:schemaRef ds:uri="http://schemas.microsoft.com/office/infopath/2007/PartnerControls"/>
    <ds:schemaRef ds:uri="a34849f2-c37c-422c-bbb2-52f60bb268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77D1964-3BD2-4469-BCAB-AF397F398D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1308</TotalTime>
  <Words>1197</Words>
  <Application>Microsoft Office PowerPoint</Application>
  <PresentationFormat>Widescreen</PresentationFormat>
  <Paragraphs>148</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INNOVATION STRATEGY 2020-2025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Chapman-Smith</dc:creator>
  <cp:lastModifiedBy>Ali Silverstein</cp:lastModifiedBy>
  <cp:revision>8</cp:revision>
  <dcterms:created xsi:type="dcterms:W3CDTF">2020-07-06T08:14:23Z</dcterms:created>
  <dcterms:modified xsi:type="dcterms:W3CDTF">2021-08-02T16:11:01Z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0x010100A30FE6E55A1FB94B9FC76844EAAD8C62</vt:lpwstr>
  </property>
</Properties>
</file>