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9BD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B43C-9755-462D-B9F4-44C9F8D828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20A81F8-E890-48E4-83F5-407A8994B4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A295EAB-2D98-466C-9B38-8033893BA0BA}"/>
              </a:ext>
            </a:extLst>
          </p:cNvPr>
          <p:cNvSpPr>
            <a:spLocks noGrp="1"/>
          </p:cNvSpPr>
          <p:nvPr>
            <p:ph type="dt" sz="half" idx="10"/>
          </p:nvPr>
        </p:nvSpPr>
        <p:spPr/>
        <p:txBody>
          <a:bodyPr/>
          <a:lstStyle/>
          <a:p>
            <a:fld id="{837DACC8-DC4F-414D-AAC4-45DF01C63761}" type="datetimeFigureOut">
              <a:rPr lang="en-GB" smtClean="0"/>
              <a:t>14/06/2021</a:t>
            </a:fld>
            <a:endParaRPr lang="en-GB"/>
          </a:p>
        </p:txBody>
      </p:sp>
      <p:sp>
        <p:nvSpPr>
          <p:cNvPr id="5" name="Footer Placeholder 4">
            <a:extLst>
              <a:ext uri="{FF2B5EF4-FFF2-40B4-BE49-F238E27FC236}">
                <a16:creationId xmlns:a16="http://schemas.microsoft.com/office/drawing/2014/main" id="{E780855C-0D02-48B6-9B7E-1EAF9CE51A0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2D8130-2598-4518-A81D-B962846EAF01}"/>
              </a:ext>
            </a:extLst>
          </p:cNvPr>
          <p:cNvSpPr>
            <a:spLocks noGrp="1"/>
          </p:cNvSpPr>
          <p:nvPr>
            <p:ph type="sldNum" sz="quarter" idx="12"/>
          </p:nvPr>
        </p:nvSpPr>
        <p:spPr/>
        <p:txBody>
          <a:bodyPr/>
          <a:lstStyle/>
          <a:p>
            <a:fld id="{F9319DF7-5906-4A00-A841-88A720DDF0D2}" type="slidenum">
              <a:rPr lang="en-GB" smtClean="0"/>
              <a:t>‹#›</a:t>
            </a:fld>
            <a:endParaRPr lang="en-GB"/>
          </a:p>
        </p:txBody>
      </p:sp>
    </p:spTree>
    <p:extLst>
      <p:ext uri="{BB962C8B-B14F-4D97-AF65-F5344CB8AC3E}">
        <p14:creationId xmlns:p14="http://schemas.microsoft.com/office/powerpoint/2010/main" val="787322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FA455-22EF-4287-97F6-9629D6AAC5D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1D99476-64DA-47C8-AF3F-B38F0D5714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771839-2E9F-454C-852D-5EA248081B9B}"/>
              </a:ext>
            </a:extLst>
          </p:cNvPr>
          <p:cNvSpPr>
            <a:spLocks noGrp="1"/>
          </p:cNvSpPr>
          <p:nvPr>
            <p:ph type="dt" sz="half" idx="10"/>
          </p:nvPr>
        </p:nvSpPr>
        <p:spPr/>
        <p:txBody>
          <a:bodyPr/>
          <a:lstStyle/>
          <a:p>
            <a:fld id="{837DACC8-DC4F-414D-AAC4-45DF01C63761}" type="datetimeFigureOut">
              <a:rPr lang="en-GB" smtClean="0"/>
              <a:t>14/06/2021</a:t>
            </a:fld>
            <a:endParaRPr lang="en-GB"/>
          </a:p>
        </p:txBody>
      </p:sp>
      <p:sp>
        <p:nvSpPr>
          <p:cNvPr id="5" name="Footer Placeholder 4">
            <a:extLst>
              <a:ext uri="{FF2B5EF4-FFF2-40B4-BE49-F238E27FC236}">
                <a16:creationId xmlns:a16="http://schemas.microsoft.com/office/drawing/2014/main" id="{6B2A0771-ED18-48EB-9ED5-75B3FF39878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20767EF-A9F0-4EE8-994E-0FAAF0E2E16D}"/>
              </a:ext>
            </a:extLst>
          </p:cNvPr>
          <p:cNvSpPr>
            <a:spLocks noGrp="1"/>
          </p:cNvSpPr>
          <p:nvPr>
            <p:ph type="sldNum" sz="quarter" idx="12"/>
          </p:nvPr>
        </p:nvSpPr>
        <p:spPr/>
        <p:txBody>
          <a:bodyPr/>
          <a:lstStyle/>
          <a:p>
            <a:fld id="{F9319DF7-5906-4A00-A841-88A720DDF0D2}" type="slidenum">
              <a:rPr lang="en-GB" smtClean="0"/>
              <a:t>‹#›</a:t>
            </a:fld>
            <a:endParaRPr lang="en-GB"/>
          </a:p>
        </p:txBody>
      </p:sp>
    </p:spTree>
    <p:extLst>
      <p:ext uri="{BB962C8B-B14F-4D97-AF65-F5344CB8AC3E}">
        <p14:creationId xmlns:p14="http://schemas.microsoft.com/office/powerpoint/2010/main" val="151480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CD1071-B7DF-4987-BA79-2C3DB920045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5A2B18-23DD-4485-8874-18CE3FE8C5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3E29EB7-C912-41B0-8023-33C04732537C}"/>
              </a:ext>
            </a:extLst>
          </p:cNvPr>
          <p:cNvSpPr>
            <a:spLocks noGrp="1"/>
          </p:cNvSpPr>
          <p:nvPr>
            <p:ph type="dt" sz="half" idx="10"/>
          </p:nvPr>
        </p:nvSpPr>
        <p:spPr/>
        <p:txBody>
          <a:bodyPr/>
          <a:lstStyle/>
          <a:p>
            <a:fld id="{837DACC8-DC4F-414D-AAC4-45DF01C63761}" type="datetimeFigureOut">
              <a:rPr lang="en-GB" smtClean="0"/>
              <a:t>14/06/2021</a:t>
            </a:fld>
            <a:endParaRPr lang="en-GB"/>
          </a:p>
        </p:txBody>
      </p:sp>
      <p:sp>
        <p:nvSpPr>
          <p:cNvPr id="5" name="Footer Placeholder 4">
            <a:extLst>
              <a:ext uri="{FF2B5EF4-FFF2-40B4-BE49-F238E27FC236}">
                <a16:creationId xmlns:a16="http://schemas.microsoft.com/office/drawing/2014/main" id="{4BEF8870-A51B-4AB4-9C2F-347DAD458F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DE1C82-28B3-4F01-8089-769E858A51A0}"/>
              </a:ext>
            </a:extLst>
          </p:cNvPr>
          <p:cNvSpPr>
            <a:spLocks noGrp="1"/>
          </p:cNvSpPr>
          <p:nvPr>
            <p:ph type="sldNum" sz="quarter" idx="12"/>
          </p:nvPr>
        </p:nvSpPr>
        <p:spPr/>
        <p:txBody>
          <a:bodyPr/>
          <a:lstStyle/>
          <a:p>
            <a:fld id="{F9319DF7-5906-4A00-A841-88A720DDF0D2}" type="slidenum">
              <a:rPr lang="en-GB" smtClean="0"/>
              <a:t>‹#›</a:t>
            </a:fld>
            <a:endParaRPr lang="en-GB"/>
          </a:p>
        </p:txBody>
      </p:sp>
    </p:spTree>
    <p:extLst>
      <p:ext uri="{BB962C8B-B14F-4D97-AF65-F5344CB8AC3E}">
        <p14:creationId xmlns:p14="http://schemas.microsoft.com/office/powerpoint/2010/main" val="2555891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E4A41-0E28-497D-928A-C018EC1FCC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5ED2FF-5C45-49B3-9EFB-51F012D1E7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D021FB-6FD9-4CDC-83A4-128A52A2E88E}"/>
              </a:ext>
            </a:extLst>
          </p:cNvPr>
          <p:cNvSpPr>
            <a:spLocks noGrp="1"/>
          </p:cNvSpPr>
          <p:nvPr>
            <p:ph type="dt" sz="half" idx="10"/>
          </p:nvPr>
        </p:nvSpPr>
        <p:spPr/>
        <p:txBody>
          <a:bodyPr/>
          <a:lstStyle/>
          <a:p>
            <a:fld id="{837DACC8-DC4F-414D-AAC4-45DF01C63761}" type="datetimeFigureOut">
              <a:rPr lang="en-GB" smtClean="0"/>
              <a:t>14/06/2021</a:t>
            </a:fld>
            <a:endParaRPr lang="en-GB"/>
          </a:p>
        </p:txBody>
      </p:sp>
      <p:sp>
        <p:nvSpPr>
          <p:cNvPr id="5" name="Footer Placeholder 4">
            <a:extLst>
              <a:ext uri="{FF2B5EF4-FFF2-40B4-BE49-F238E27FC236}">
                <a16:creationId xmlns:a16="http://schemas.microsoft.com/office/drawing/2014/main" id="{3992EF70-8D42-4A3F-9A97-EA32131E88F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A38E7AB-47F4-4AA3-B117-0128EDD7FFE3}"/>
              </a:ext>
            </a:extLst>
          </p:cNvPr>
          <p:cNvSpPr>
            <a:spLocks noGrp="1"/>
          </p:cNvSpPr>
          <p:nvPr>
            <p:ph type="sldNum" sz="quarter" idx="12"/>
          </p:nvPr>
        </p:nvSpPr>
        <p:spPr/>
        <p:txBody>
          <a:bodyPr/>
          <a:lstStyle/>
          <a:p>
            <a:fld id="{F9319DF7-5906-4A00-A841-88A720DDF0D2}" type="slidenum">
              <a:rPr lang="en-GB" smtClean="0"/>
              <a:t>‹#›</a:t>
            </a:fld>
            <a:endParaRPr lang="en-GB"/>
          </a:p>
        </p:txBody>
      </p:sp>
    </p:spTree>
    <p:extLst>
      <p:ext uri="{BB962C8B-B14F-4D97-AF65-F5344CB8AC3E}">
        <p14:creationId xmlns:p14="http://schemas.microsoft.com/office/powerpoint/2010/main" val="191445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2074B-C015-424E-8F47-162C20880B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9D7539-4382-49CA-9E3F-ADAEFBEA82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4F8EF0-E9B8-420C-9639-77A2B45E37B6}"/>
              </a:ext>
            </a:extLst>
          </p:cNvPr>
          <p:cNvSpPr>
            <a:spLocks noGrp="1"/>
          </p:cNvSpPr>
          <p:nvPr>
            <p:ph type="dt" sz="half" idx="10"/>
          </p:nvPr>
        </p:nvSpPr>
        <p:spPr/>
        <p:txBody>
          <a:bodyPr/>
          <a:lstStyle/>
          <a:p>
            <a:fld id="{837DACC8-DC4F-414D-AAC4-45DF01C63761}" type="datetimeFigureOut">
              <a:rPr lang="en-GB" smtClean="0"/>
              <a:t>14/06/2021</a:t>
            </a:fld>
            <a:endParaRPr lang="en-GB"/>
          </a:p>
        </p:txBody>
      </p:sp>
      <p:sp>
        <p:nvSpPr>
          <p:cNvPr id="5" name="Footer Placeholder 4">
            <a:extLst>
              <a:ext uri="{FF2B5EF4-FFF2-40B4-BE49-F238E27FC236}">
                <a16:creationId xmlns:a16="http://schemas.microsoft.com/office/drawing/2014/main" id="{17A8612F-03B6-4439-9BA3-2A31F64B7A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43C7FA-712B-4C86-AE17-9EBF10FB8783}"/>
              </a:ext>
            </a:extLst>
          </p:cNvPr>
          <p:cNvSpPr>
            <a:spLocks noGrp="1"/>
          </p:cNvSpPr>
          <p:nvPr>
            <p:ph type="sldNum" sz="quarter" idx="12"/>
          </p:nvPr>
        </p:nvSpPr>
        <p:spPr/>
        <p:txBody>
          <a:bodyPr/>
          <a:lstStyle/>
          <a:p>
            <a:fld id="{F9319DF7-5906-4A00-A841-88A720DDF0D2}" type="slidenum">
              <a:rPr lang="en-GB" smtClean="0"/>
              <a:t>‹#›</a:t>
            </a:fld>
            <a:endParaRPr lang="en-GB"/>
          </a:p>
        </p:txBody>
      </p:sp>
    </p:spTree>
    <p:extLst>
      <p:ext uri="{BB962C8B-B14F-4D97-AF65-F5344CB8AC3E}">
        <p14:creationId xmlns:p14="http://schemas.microsoft.com/office/powerpoint/2010/main" val="1936566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1C082-0008-416A-B9ED-E8DE02AAF8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27A73A9-46F5-4970-B313-D37A2F8003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E79409F-A95C-40B5-9288-D764D3E9400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C3705CD-F6F2-4285-B7A1-0E2021B62581}"/>
              </a:ext>
            </a:extLst>
          </p:cNvPr>
          <p:cNvSpPr>
            <a:spLocks noGrp="1"/>
          </p:cNvSpPr>
          <p:nvPr>
            <p:ph type="dt" sz="half" idx="10"/>
          </p:nvPr>
        </p:nvSpPr>
        <p:spPr/>
        <p:txBody>
          <a:bodyPr/>
          <a:lstStyle/>
          <a:p>
            <a:fld id="{837DACC8-DC4F-414D-AAC4-45DF01C63761}" type="datetimeFigureOut">
              <a:rPr lang="en-GB" smtClean="0"/>
              <a:t>14/06/2021</a:t>
            </a:fld>
            <a:endParaRPr lang="en-GB"/>
          </a:p>
        </p:txBody>
      </p:sp>
      <p:sp>
        <p:nvSpPr>
          <p:cNvPr id="6" name="Footer Placeholder 5">
            <a:extLst>
              <a:ext uri="{FF2B5EF4-FFF2-40B4-BE49-F238E27FC236}">
                <a16:creationId xmlns:a16="http://schemas.microsoft.com/office/drawing/2014/main" id="{9ACC3734-5C6D-4B08-9C96-512AE573BD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35D3D6-E232-4A73-A5D1-83773EF131C0}"/>
              </a:ext>
            </a:extLst>
          </p:cNvPr>
          <p:cNvSpPr>
            <a:spLocks noGrp="1"/>
          </p:cNvSpPr>
          <p:nvPr>
            <p:ph type="sldNum" sz="quarter" idx="12"/>
          </p:nvPr>
        </p:nvSpPr>
        <p:spPr/>
        <p:txBody>
          <a:bodyPr/>
          <a:lstStyle/>
          <a:p>
            <a:fld id="{F9319DF7-5906-4A00-A841-88A720DDF0D2}" type="slidenum">
              <a:rPr lang="en-GB" smtClean="0"/>
              <a:t>‹#›</a:t>
            </a:fld>
            <a:endParaRPr lang="en-GB"/>
          </a:p>
        </p:txBody>
      </p:sp>
    </p:spTree>
    <p:extLst>
      <p:ext uri="{BB962C8B-B14F-4D97-AF65-F5344CB8AC3E}">
        <p14:creationId xmlns:p14="http://schemas.microsoft.com/office/powerpoint/2010/main" val="711394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E7C12-32D1-445F-96DB-CE01E9BB93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37D249-CF5D-4CFF-B906-A7B6C2753E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E50BF1-A1F8-43EC-B568-9EB875A7D8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F601E1C-7D8E-4227-BAC2-B6020E6655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EF5955D-AA2C-4971-A00A-117592885A2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E5D50CB-55EC-410A-89E6-07CE0889AF38}"/>
              </a:ext>
            </a:extLst>
          </p:cNvPr>
          <p:cNvSpPr>
            <a:spLocks noGrp="1"/>
          </p:cNvSpPr>
          <p:nvPr>
            <p:ph type="dt" sz="half" idx="10"/>
          </p:nvPr>
        </p:nvSpPr>
        <p:spPr/>
        <p:txBody>
          <a:bodyPr/>
          <a:lstStyle/>
          <a:p>
            <a:fld id="{837DACC8-DC4F-414D-AAC4-45DF01C63761}" type="datetimeFigureOut">
              <a:rPr lang="en-GB" smtClean="0"/>
              <a:t>14/06/2021</a:t>
            </a:fld>
            <a:endParaRPr lang="en-GB"/>
          </a:p>
        </p:txBody>
      </p:sp>
      <p:sp>
        <p:nvSpPr>
          <p:cNvPr id="8" name="Footer Placeholder 7">
            <a:extLst>
              <a:ext uri="{FF2B5EF4-FFF2-40B4-BE49-F238E27FC236}">
                <a16:creationId xmlns:a16="http://schemas.microsoft.com/office/drawing/2014/main" id="{8FD10B4D-21CA-43EB-BCC4-A899E3A9F48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D482D6-C676-4BD5-8C22-F67C6AF7F8CD}"/>
              </a:ext>
            </a:extLst>
          </p:cNvPr>
          <p:cNvSpPr>
            <a:spLocks noGrp="1"/>
          </p:cNvSpPr>
          <p:nvPr>
            <p:ph type="sldNum" sz="quarter" idx="12"/>
          </p:nvPr>
        </p:nvSpPr>
        <p:spPr/>
        <p:txBody>
          <a:bodyPr/>
          <a:lstStyle/>
          <a:p>
            <a:fld id="{F9319DF7-5906-4A00-A841-88A720DDF0D2}" type="slidenum">
              <a:rPr lang="en-GB" smtClean="0"/>
              <a:t>‹#›</a:t>
            </a:fld>
            <a:endParaRPr lang="en-GB"/>
          </a:p>
        </p:txBody>
      </p:sp>
    </p:spTree>
    <p:extLst>
      <p:ext uri="{BB962C8B-B14F-4D97-AF65-F5344CB8AC3E}">
        <p14:creationId xmlns:p14="http://schemas.microsoft.com/office/powerpoint/2010/main" val="1149286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ADD2F-9FE8-4478-A9F3-E1C4043B32B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5E8F9EA-10C8-450A-9924-70959B729B75}"/>
              </a:ext>
            </a:extLst>
          </p:cNvPr>
          <p:cNvSpPr>
            <a:spLocks noGrp="1"/>
          </p:cNvSpPr>
          <p:nvPr>
            <p:ph type="dt" sz="half" idx="10"/>
          </p:nvPr>
        </p:nvSpPr>
        <p:spPr/>
        <p:txBody>
          <a:bodyPr/>
          <a:lstStyle/>
          <a:p>
            <a:fld id="{837DACC8-DC4F-414D-AAC4-45DF01C63761}" type="datetimeFigureOut">
              <a:rPr lang="en-GB" smtClean="0"/>
              <a:t>14/06/2021</a:t>
            </a:fld>
            <a:endParaRPr lang="en-GB"/>
          </a:p>
        </p:txBody>
      </p:sp>
      <p:sp>
        <p:nvSpPr>
          <p:cNvPr id="4" name="Footer Placeholder 3">
            <a:extLst>
              <a:ext uri="{FF2B5EF4-FFF2-40B4-BE49-F238E27FC236}">
                <a16:creationId xmlns:a16="http://schemas.microsoft.com/office/drawing/2014/main" id="{D7619122-42DD-46CD-AD95-9FDCB77D369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A11B92A-C807-41C9-9E56-9A0621925E81}"/>
              </a:ext>
            </a:extLst>
          </p:cNvPr>
          <p:cNvSpPr>
            <a:spLocks noGrp="1"/>
          </p:cNvSpPr>
          <p:nvPr>
            <p:ph type="sldNum" sz="quarter" idx="12"/>
          </p:nvPr>
        </p:nvSpPr>
        <p:spPr/>
        <p:txBody>
          <a:bodyPr/>
          <a:lstStyle/>
          <a:p>
            <a:fld id="{F9319DF7-5906-4A00-A841-88A720DDF0D2}" type="slidenum">
              <a:rPr lang="en-GB" smtClean="0"/>
              <a:t>‹#›</a:t>
            </a:fld>
            <a:endParaRPr lang="en-GB"/>
          </a:p>
        </p:txBody>
      </p:sp>
    </p:spTree>
    <p:extLst>
      <p:ext uri="{BB962C8B-B14F-4D97-AF65-F5344CB8AC3E}">
        <p14:creationId xmlns:p14="http://schemas.microsoft.com/office/powerpoint/2010/main" val="299633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EC34E7-2B71-4A11-A472-733B81C97953}"/>
              </a:ext>
            </a:extLst>
          </p:cNvPr>
          <p:cNvSpPr>
            <a:spLocks noGrp="1"/>
          </p:cNvSpPr>
          <p:nvPr>
            <p:ph type="dt" sz="half" idx="10"/>
          </p:nvPr>
        </p:nvSpPr>
        <p:spPr/>
        <p:txBody>
          <a:bodyPr/>
          <a:lstStyle/>
          <a:p>
            <a:fld id="{837DACC8-DC4F-414D-AAC4-45DF01C63761}" type="datetimeFigureOut">
              <a:rPr lang="en-GB" smtClean="0"/>
              <a:t>14/06/2021</a:t>
            </a:fld>
            <a:endParaRPr lang="en-GB"/>
          </a:p>
        </p:txBody>
      </p:sp>
      <p:sp>
        <p:nvSpPr>
          <p:cNvPr id="3" name="Footer Placeholder 2">
            <a:extLst>
              <a:ext uri="{FF2B5EF4-FFF2-40B4-BE49-F238E27FC236}">
                <a16:creationId xmlns:a16="http://schemas.microsoft.com/office/drawing/2014/main" id="{B5B1101F-09FC-464A-9628-675D07C2600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939FEC5-D37B-4CA3-91AD-76447461D13D}"/>
              </a:ext>
            </a:extLst>
          </p:cNvPr>
          <p:cNvSpPr>
            <a:spLocks noGrp="1"/>
          </p:cNvSpPr>
          <p:nvPr>
            <p:ph type="sldNum" sz="quarter" idx="12"/>
          </p:nvPr>
        </p:nvSpPr>
        <p:spPr/>
        <p:txBody>
          <a:bodyPr/>
          <a:lstStyle/>
          <a:p>
            <a:fld id="{F9319DF7-5906-4A00-A841-88A720DDF0D2}" type="slidenum">
              <a:rPr lang="en-GB" smtClean="0"/>
              <a:t>‹#›</a:t>
            </a:fld>
            <a:endParaRPr lang="en-GB"/>
          </a:p>
        </p:txBody>
      </p:sp>
    </p:spTree>
    <p:extLst>
      <p:ext uri="{BB962C8B-B14F-4D97-AF65-F5344CB8AC3E}">
        <p14:creationId xmlns:p14="http://schemas.microsoft.com/office/powerpoint/2010/main" val="2735820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38C61-F8F1-4398-9980-4374AF8DFC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060024-2996-46D8-8FDF-46D4BF2E15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DAE9A55-869E-4706-8111-0856F2CD7C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35A96D-E95E-42AA-A4C1-57F07A52FF28}"/>
              </a:ext>
            </a:extLst>
          </p:cNvPr>
          <p:cNvSpPr>
            <a:spLocks noGrp="1"/>
          </p:cNvSpPr>
          <p:nvPr>
            <p:ph type="dt" sz="half" idx="10"/>
          </p:nvPr>
        </p:nvSpPr>
        <p:spPr/>
        <p:txBody>
          <a:bodyPr/>
          <a:lstStyle/>
          <a:p>
            <a:fld id="{837DACC8-DC4F-414D-AAC4-45DF01C63761}" type="datetimeFigureOut">
              <a:rPr lang="en-GB" smtClean="0"/>
              <a:t>14/06/2021</a:t>
            </a:fld>
            <a:endParaRPr lang="en-GB"/>
          </a:p>
        </p:txBody>
      </p:sp>
      <p:sp>
        <p:nvSpPr>
          <p:cNvPr id="6" name="Footer Placeholder 5">
            <a:extLst>
              <a:ext uri="{FF2B5EF4-FFF2-40B4-BE49-F238E27FC236}">
                <a16:creationId xmlns:a16="http://schemas.microsoft.com/office/drawing/2014/main" id="{98A89085-FDC1-4918-8035-A59DA520B0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E92A0EA-A4CF-4A37-A09F-4558D7F247BD}"/>
              </a:ext>
            </a:extLst>
          </p:cNvPr>
          <p:cNvSpPr>
            <a:spLocks noGrp="1"/>
          </p:cNvSpPr>
          <p:nvPr>
            <p:ph type="sldNum" sz="quarter" idx="12"/>
          </p:nvPr>
        </p:nvSpPr>
        <p:spPr/>
        <p:txBody>
          <a:bodyPr/>
          <a:lstStyle/>
          <a:p>
            <a:fld id="{F9319DF7-5906-4A00-A841-88A720DDF0D2}" type="slidenum">
              <a:rPr lang="en-GB" smtClean="0"/>
              <a:t>‹#›</a:t>
            </a:fld>
            <a:endParaRPr lang="en-GB"/>
          </a:p>
        </p:txBody>
      </p:sp>
    </p:spTree>
    <p:extLst>
      <p:ext uri="{BB962C8B-B14F-4D97-AF65-F5344CB8AC3E}">
        <p14:creationId xmlns:p14="http://schemas.microsoft.com/office/powerpoint/2010/main" val="3075482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AFC32-07A0-404C-8407-86FDB90078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CEE9AF7-1A88-44FF-9877-146B65B154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1EC0D19-6B18-4CFA-96DA-DA3C96CF61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F53A061-BDA0-4785-8F9C-F1731D154E6A}"/>
              </a:ext>
            </a:extLst>
          </p:cNvPr>
          <p:cNvSpPr>
            <a:spLocks noGrp="1"/>
          </p:cNvSpPr>
          <p:nvPr>
            <p:ph type="dt" sz="half" idx="10"/>
          </p:nvPr>
        </p:nvSpPr>
        <p:spPr/>
        <p:txBody>
          <a:bodyPr/>
          <a:lstStyle/>
          <a:p>
            <a:fld id="{837DACC8-DC4F-414D-AAC4-45DF01C63761}" type="datetimeFigureOut">
              <a:rPr lang="en-GB" smtClean="0"/>
              <a:t>14/06/2021</a:t>
            </a:fld>
            <a:endParaRPr lang="en-GB"/>
          </a:p>
        </p:txBody>
      </p:sp>
      <p:sp>
        <p:nvSpPr>
          <p:cNvPr id="6" name="Footer Placeholder 5">
            <a:extLst>
              <a:ext uri="{FF2B5EF4-FFF2-40B4-BE49-F238E27FC236}">
                <a16:creationId xmlns:a16="http://schemas.microsoft.com/office/drawing/2014/main" id="{0688B203-9135-4083-BAF8-79B3A18B38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8145B4-7E64-46F2-BC34-9F68B19D8BDB}"/>
              </a:ext>
            </a:extLst>
          </p:cNvPr>
          <p:cNvSpPr>
            <a:spLocks noGrp="1"/>
          </p:cNvSpPr>
          <p:nvPr>
            <p:ph type="sldNum" sz="quarter" idx="12"/>
          </p:nvPr>
        </p:nvSpPr>
        <p:spPr/>
        <p:txBody>
          <a:bodyPr/>
          <a:lstStyle/>
          <a:p>
            <a:fld id="{F9319DF7-5906-4A00-A841-88A720DDF0D2}" type="slidenum">
              <a:rPr lang="en-GB" smtClean="0"/>
              <a:t>‹#›</a:t>
            </a:fld>
            <a:endParaRPr lang="en-GB"/>
          </a:p>
        </p:txBody>
      </p:sp>
    </p:spTree>
    <p:extLst>
      <p:ext uri="{BB962C8B-B14F-4D97-AF65-F5344CB8AC3E}">
        <p14:creationId xmlns:p14="http://schemas.microsoft.com/office/powerpoint/2010/main" val="585046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46FB9B-4D87-4123-8398-87D6378482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CF702E1-72DB-4357-979E-A08A7205E5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04D9F4-ED87-476A-A478-99614926FB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DACC8-DC4F-414D-AAC4-45DF01C63761}" type="datetimeFigureOut">
              <a:rPr lang="en-GB" smtClean="0"/>
              <a:t>14/06/2021</a:t>
            </a:fld>
            <a:endParaRPr lang="en-GB"/>
          </a:p>
        </p:txBody>
      </p:sp>
      <p:sp>
        <p:nvSpPr>
          <p:cNvPr id="5" name="Footer Placeholder 4">
            <a:extLst>
              <a:ext uri="{FF2B5EF4-FFF2-40B4-BE49-F238E27FC236}">
                <a16:creationId xmlns:a16="http://schemas.microsoft.com/office/drawing/2014/main" id="{1327E4EC-A1BF-4071-8537-BC22566DCD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5C546D3-79A3-4B48-85BD-9E8FE9A623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19DF7-5906-4A00-A841-88A720DDF0D2}" type="slidenum">
              <a:rPr lang="en-GB" smtClean="0"/>
              <a:t>‹#›</a:t>
            </a:fld>
            <a:endParaRPr lang="en-GB"/>
          </a:p>
        </p:txBody>
      </p:sp>
    </p:spTree>
    <p:extLst>
      <p:ext uri="{BB962C8B-B14F-4D97-AF65-F5344CB8AC3E}">
        <p14:creationId xmlns:p14="http://schemas.microsoft.com/office/powerpoint/2010/main" val="1244077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adinstruments.com/lt" TargetMode="External"/><Relationship Id="rId7" Type="http://schemas.openxmlformats.org/officeDocument/2006/relationships/hyperlink" Target="https://youtu.be/uvUsq6vM7AU" TargetMode="External"/><Relationship Id="rId12"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s://youtu.be/oBNmh1yINeg" TargetMode="External"/><Relationship Id="rId5" Type="http://schemas.openxmlformats.org/officeDocument/2006/relationships/image" Target="../media/image3.jpeg"/><Relationship Id="rId10" Type="http://schemas.openxmlformats.org/officeDocument/2006/relationships/hyperlink" Target="https://www.advance-he.ac.uk/guidance/teaching-and-learning/ukpsf" TargetMode="External"/><Relationship Id="rId4" Type="http://schemas.openxmlformats.org/officeDocument/2006/relationships/image" Target="../media/image2.png"/><Relationship Id="rId9" Type="http://schemas.openxmlformats.org/officeDocument/2006/relationships/hyperlink" Target="https://learningfromexperience.com/downloads/research-library/eight-important-things-to-know-about-the-experiential-learning-cycl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C625830-CD21-43EC-A99D-79008378B9B8}"/>
              </a:ext>
            </a:extLst>
          </p:cNvPr>
          <p:cNvGrpSpPr/>
          <p:nvPr/>
        </p:nvGrpSpPr>
        <p:grpSpPr>
          <a:xfrm>
            <a:off x="-600744" y="-360"/>
            <a:ext cx="12864752" cy="6858360"/>
            <a:chOff x="-600744" y="-360"/>
            <a:chExt cx="12864752" cy="6858360"/>
          </a:xfrm>
        </p:grpSpPr>
        <p:sp>
          <p:nvSpPr>
            <p:cNvPr id="5" name="Title 1">
              <a:extLst>
                <a:ext uri="{FF2B5EF4-FFF2-40B4-BE49-F238E27FC236}">
                  <a16:creationId xmlns:a16="http://schemas.microsoft.com/office/drawing/2014/main" id="{F1F14324-24CA-4AA2-BB6D-296B4759A91C}"/>
                </a:ext>
              </a:extLst>
            </p:cNvPr>
            <p:cNvSpPr txBox="1">
              <a:spLocks/>
            </p:cNvSpPr>
            <p:nvPr/>
          </p:nvSpPr>
          <p:spPr>
            <a:xfrm>
              <a:off x="0" y="-360"/>
              <a:ext cx="12191999" cy="765064"/>
            </a:xfrm>
            <a:prstGeom prst="rect">
              <a:avLst/>
            </a:prstGeom>
            <a:solidFill>
              <a:srgbClr val="003865"/>
            </a:solidFill>
            <a:ln>
              <a:solidFill>
                <a:schemeClr val="tx1"/>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400" b="1" dirty="0">
                  <a:solidFill>
                    <a:schemeClr val="bg1">
                      <a:lumMod val="95000"/>
                    </a:schemeClr>
                  </a:solidFill>
                </a:rPr>
                <a:t>Entrusting and Empowering: Embedding GTAs in Course Development</a:t>
              </a:r>
            </a:p>
            <a:p>
              <a:pPr algn="ctr"/>
              <a:r>
                <a:rPr lang="en-GB" sz="1200" b="1" dirty="0">
                  <a:solidFill>
                    <a:schemeClr val="bg1">
                      <a:lumMod val="95000"/>
                    </a:schemeClr>
                  </a:solidFill>
                  <a:cs typeface="Calibri Light"/>
                </a:rPr>
                <a:t>Michael Duncan, Jennifer Gillespie, Neil Russell – School of Life Sciences, University of Glasgow</a:t>
              </a:r>
            </a:p>
          </p:txBody>
        </p:sp>
        <p:sp>
          <p:nvSpPr>
            <p:cNvPr id="6" name="TextBox 5">
              <a:extLst>
                <a:ext uri="{FF2B5EF4-FFF2-40B4-BE49-F238E27FC236}">
                  <a16:creationId xmlns:a16="http://schemas.microsoft.com/office/drawing/2014/main" id="{13EFDC9C-C9B0-447E-A27E-4F32583304A4}"/>
                </a:ext>
              </a:extLst>
            </p:cNvPr>
            <p:cNvSpPr txBox="1"/>
            <p:nvPr/>
          </p:nvSpPr>
          <p:spPr>
            <a:xfrm>
              <a:off x="-600744" y="764704"/>
              <a:ext cx="8183638" cy="369332"/>
            </a:xfrm>
            <a:prstGeom prst="rect">
              <a:avLst/>
            </a:prstGeom>
            <a:noFill/>
          </p:spPr>
          <p:txBody>
            <a:bodyPr wrap="square" rtlCol="0">
              <a:spAutoFit/>
            </a:bodyPr>
            <a:lstStyle/>
            <a:p>
              <a:pPr algn="ctr"/>
              <a:r>
                <a:rPr lang="en-GB" dirty="0">
                  <a:solidFill>
                    <a:srgbClr val="003865"/>
                  </a:solidFill>
                  <a:latin typeface="+mj-lt"/>
                </a:rPr>
                <a:t>Development of the GTA role throughout the ongoing COVID-19 pandemic:</a:t>
              </a:r>
            </a:p>
          </p:txBody>
        </p:sp>
        <p:grpSp>
          <p:nvGrpSpPr>
            <p:cNvPr id="7" name="Group 6">
              <a:extLst>
                <a:ext uri="{FF2B5EF4-FFF2-40B4-BE49-F238E27FC236}">
                  <a16:creationId xmlns:a16="http://schemas.microsoft.com/office/drawing/2014/main" id="{8AC60195-887B-4823-94D6-88993BB36C6A}"/>
                </a:ext>
              </a:extLst>
            </p:cNvPr>
            <p:cNvGrpSpPr/>
            <p:nvPr/>
          </p:nvGrpSpPr>
          <p:grpSpPr>
            <a:xfrm>
              <a:off x="0" y="1032287"/>
              <a:ext cx="12192000" cy="467392"/>
              <a:chOff x="0" y="479556"/>
              <a:chExt cx="12232432" cy="509680"/>
            </a:xfrm>
          </p:grpSpPr>
          <p:sp>
            <p:nvSpPr>
              <p:cNvPr id="8" name="Arrow: Right 7">
                <a:extLst>
                  <a:ext uri="{FF2B5EF4-FFF2-40B4-BE49-F238E27FC236}">
                    <a16:creationId xmlns:a16="http://schemas.microsoft.com/office/drawing/2014/main" id="{2EAAC1AC-4136-4FA9-A058-6DC991DD9CFE}"/>
                  </a:ext>
                </a:extLst>
              </p:cNvPr>
              <p:cNvSpPr/>
              <p:nvPr/>
            </p:nvSpPr>
            <p:spPr>
              <a:xfrm>
                <a:off x="0" y="505961"/>
                <a:ext cx="12232432" cy="455091"/>
              </a:xfrm>
              <a:prstGeom prst="rightArrow">
                <a:avLst/>
              </a:prstGeom>
              <a:solidFill>
                <a:schemeClr val="accent5">
                  <a:lumMod val="40000"/>
                  <a:lumOff val="6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r"/>
                <a:r>
                  <a:rPr lang="en-GB" sz="1400" dirty="0"/>
                  <a:t>Challenges for a Post-Pandemic World----    </a:t>
                </a:r>
                <a:endParaRPr lang="en-GB" dirty="0"/>
              </a:p>
            </p:txBody>
          </p:sp>
          <p:sp>
            <p:nvSpPr>
              <p:cNvPr id="9" name="Arrow: Right 8">
                <a:extLst>
                  <a:ext uri="{FF2B5EF4-FFF2-40B4-BE49-F238E27FC236}">
                    <a16:creationId xmlns:a16="http://schemas.microsoft.com/office/drawing/2014/main" id="{AAEFCACE-5DA7-4606-BA15-2702A2CC4EF8}"/>
                  </a:ext>
                </a:extLst>
              </p:cNvPr>
              <p:cNvSpPr/>
              <p:nvPr/>
            </p:nvSpPr>
            <p:spPr>
              <a:xfrm>
                <a:off x="2791758" y="482925"/>
                <a:ext cx="6097606" cy="485193"/>
              </a:xfrm>
              <a:prstGeom prst="rightArrow">
                <a:avLst/>
              </a:prstGeom>
              <a:solidFill>
                <a:schemeClr val="tx1">
                  <a:lumMod val="10000"/>
                  <a:lumOff val="90000"/>
                </a:schemeClr>
              </a:solidFill>
              <a:ln>
                <a:solidFill>
                  <a:schemeClr val="tx1"/>
                </a:solidFill>
              </a:ln>
            </p:spPr>
            <p:style>
              <a:lnRef idx="1">
                <a:schemeClr val="accent5"/>
              </a:lnRef>
              <a:fillRef idx="2">
                <a:schemeClr val="accent5"/>
              </a:fillRef>
              <a:effectRef idx="1">
                <a:schemeClr val="accent5"/>
              </a:effectRef>
              <a:fontRef idx="minor">
                <a:schemeClr val="dk1"/>
              </a:fontRef>
            </p:style>
            <p:txBody>
              <a:bodyPr lIns="91440" tIns="45720" rIns="91440" bIns="45720" rtlCol="0" anchor="ctr"/>
              <a:lstStyle/>
              <a:p>
                <a:pPr algn="ctr"/>
                <a:r>
                  <a:rPr lang="en-GB" sz="1400" dirty="0"/>
                  <a:t>Meeting the Challenge </a:t>
                </a:r>
              </a:p>
            </p:txBody>
          </p:sp>
          <p:sp>
            <p:nvSpPr>
              <p:cNvPr id="10" name="Arrow: Right 9">
                <a:extLst>
                  <a:ext uri="{FF2B5EF4-FFF2-40B4-BE49-F238E27FC236}">
                    <a16:creationId xmlns:a16="http://schemas.microsoft.com/office/drawing/2014/main" id="{1A231E54-6974-422F-BC5D-D1F95926C137}"/>
                  </a:ext>
                </a:extLst>
              </p:cNvPr>
              <p:cNvSpPr/>
              <p:nvPr/>
            </p:nvSpPr>
            <p:spPr>
              <a:xfrm>
                <a:off x="0" y="479556"/>
                <a:ext cx="2933003" cy="509680"/>
              </a:xfrm>
              <a:prstGeom prst="rightArrow">
                <a:avLst/>
              </a:prstGeom>
              <a:solidFill>
                <a:srgbClr val="9BD1FF"/>
              </a:solidFill>
              <a:ln>
                <a:solidFill>
                  <a:srgbClr val="003865"/>
                </a:solidFill>
              </a:ln>
            </p:spPr>
            <p:style>
              <a:lnRef idx="1">
                <a:schemeClr val="accent3"/>
              </a:lnRef>
              <a:fillRef idx="2">
                <a:schemeClr val="accent3"/>
              </a:fillRef>
              <a:effectRef idx="1">
                <a:schemeClr val="accent3"/>
              </a:effectRef>
              <a:fontRef idx="minor">
                <a:schemeClr val="dk1"/>
              </a:fontRef>
            </p:style>
            <p:txBody>
              <a:bodyPr lIns="91440" tIns="45720" rIns="91440" bIns="45720" rtlCol="0" anchor="ctr"/>
              <a:lstStyle/>
              <a:p>
                <a:r>
                  <a:rPr lang="en-GB" sz="1400" dirty="0">
                    <a:solidFill>
                      <a:srgbClr val="003865"/>
                    </a:solidFill>
                  </a:rPr>
                  <a:t>Pandemic Onset &amp; New Challenges</a:t>
                </a:r>
                <a:endParaRPr lang="en-GB" sz="1400" dirty="0">
                  <a:solidFill>
                    <a:srgbClr val="003865"/>
                  </a:solidFill>
                  <a:cs typeface="Calibri"/>
                </a:endParaRPr>
              </a:p>
            </p:txBody>
          </p:sp>
        </p:grpSp>
        <p:sp>
          <p:nvSpPr>
            <p:cNvPr id="11" name="Rectangle 10">
              <a:extLst>
                <a:ext uri="{FF2B5EF4-FFF2-40B4-BE49-F238E27FC236}">
                  <a16:creationId xmlns:a16="http://schemas.microsoft.com/office/drawing/2014/main" id="{E8EC4EB2-AECA-4672-B0E7-3EB965A80CD5}"/>
                </a:ext>
              </a:extLst>
            </p:cNvPr>
            <p:cNvSpPr/>
            <p:nvPr/>
          </p:nvSpPr>
          <p:spPr>
            <a:xfrm>
              <a:off x="11784632" y="1196752"/>
              <a:ext cx="256116" cy="13546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5" name="Picture 44" descr="Diagram&#10;&#10;Description automatically generated">
              <a:extLst>
                <a:ext uri="{FF2B5EF4-FFF2-40B4-BE49-F238E27FC236}">
                  <a16:creationId xmlns:a16="http://schemas.microsoft.com/office/drawing/2014/main" id="{54BF989F-7BFF-4BDA-B7FB-4B5A396CB0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7648" y="1772816"/>
              <a:ext cx="6470567" cy="3600400"/>
            </a:xfrm>
            <a:prstGeom prst="rect">
              <a:avLst/>
            </a:prstGeom>
            <a:solidFill>
              <a:schemeClr val="accent3">
                <a:lumMod val="40000"/>
                <a:lumOff val="60000"/>
              </a:schemeClr>
            </a:solidFill>
          </p:spPr>
        </p:pic>
        <p:sp>
          <p:nvSpPr>
            <p:cNvPr id="46" name="TextBox 45">
              <a:extLst>
                <a:ext uri="{FF2B5EF4-FFF2-40B4-BE49-F238E27FC236}">
                  <a16:creationId xmlns:a16="http://schemas.microsoft.com/office/drawing/2014/main" id="{762F9792-8347-44CB-9F1A-EB2F9F8EA8B0}"/>
                </a:ext>
              </a:extLst>
            </p:cNvPr>
            <p:cNvSpPr txBox="1"/>
            <p:nvPr/>
          </p:nvSpPr>
          <p:spPr>
            <a:xfrm>
              <a:off x="3287688" y="5534561"/>
              <a:ext cx="5184576" cy="1323439"/>
            </a:xfrm>
            <a:prstGeom prst="rect">
              <a:avLst/>
            </a:prstGeom>
            <a:noFill/>
          </p:spPr>
          <p:txBody>
            <a:bodyPr wrap="square" rtlCol="0">
              <a:spAutoFit/>
            </a:bodyPr>
            <a:lstStyle/>
            <a:p>
              <a:r>
                <a:rPr lang="en-GB" sz="1200" b="1" dirty="0">
                  <a:solidFill>
                    <a:srgbClr val="003865"/>
                  </a:solidFill>
                  <a:latin typeface="+mj-lt"/>
                </a:rPr>
                <a:t>Figure 1: Creating an Lt Lesson</a:t>
              </a:r>
              <a:br>
                <a:rPr lang="en-GB" sz="1200" b="1" dirty="0">
                  <a:solidFill>
                    <a:srgbClr val="003865"/>
                  </a:solidFill>
                  <a:latin typeface="+mj-lt"/>
                </a:rPr>
              </a:br>
              <a:endParaRPr lang="en-GB" sz="500" b="1" dirty="0">
                <a:solidFill>
                  <a:srgbClr val="003865"/>
                </a:solidFill>
                <a:latin typeface="+mj-lt"/>
              </a:endParaRPr>
            </a:p>
            <a:p>
              <a:r>
                <a:rPr lang="en-GB" sz="1000" dirty="0">
                  <a:solidFill>
                    <a:srgbClr val="003865"/>
                  </a:solidFill>
                </a:rPr>
                <a:t>This flowchart demonstrates the different stages of creating online learning resources using </a:t>
              </a:r>
              <a:r>
                <a:rPr lang="en-GB" sz="1000" dirty="0">
                  <a:solidFill>
                    <a:srgbClr val="0563C1"/>
                  </a:solidFill>
                  <a:hlinkClick r:id="rId3">
                    <a:extLst>
                      <a:ext uri="{A12FA001-AC4F-418D-AE19-62706E023703}">
                        <ahyp:hlinkClr xmlns:ahyp="http://schemas.microsoft.com/office/drawing/2018/hyperlinkcolor" val="tx"/>
                      </a:ext>
                    </a:extLst>
                  </a:hlinkClick>
                </a:rPr>
                <a:t>Lt </a:t>
              </a:r>
              <a:r>
                <a:rPr lang="en-GB" sz="1000" dirty="0" err="1">
                  <a:solidFill>
                    <a:srgbClr val="0070C0"/>
                  </a:solidFill>
                  <a:hlinkClick r:id="rId3">
                    <a:extLst>
                      <a:ext uri="{A12FA001-AC4F-418D-AE19-62706E023703}">
                        <ahyp:hlinkClr xmlns:ahyp="http://schemas.microsoft.com/office/drawing/2018/hyperlinkcolor" val="tx"/>
                      </a:ext>
                    </a:extLst>
                  </a:hlinkClick>
                </a:rPr>
                <a:t>Kuracloud</a:t>
              </a:r>
              <a:r>
                <a:rPr lang="en-GB" sz="1000" dirty="0">
                  <a:solidFill>
                    <a:srgbClr val="003865"/>
                  </a:solidFill>
                </a:rPr>
                <a:t>. Stages which are co-operative with course co-ordinators or students (Stages 1, 4 and 7) are shown in lilac, stages which are the GTA component of the Lt team individually (Stages 2 ,3, 6 and 8) are highlighted in pale blue, any stage which involves other GTAs specifically (Stage 5) is a deeper blue and any stage which is not a permanent feature and is only included when necessary (Stage 4.5) is denoted in pale burgundy with dashed lines.</a:t>
              </a:r>
            </a:p>
          </p:txBody>
        </p:sp>
        <p:pic>
          <p:nvPicPr>
            <p:cNvPr id="14" name="Picture 13" descr="Text&#10;&#10;Description automatically generated">
              <a:extLst>
                <a:ext uri="{FF2B5EF4-FFF2-40B4-BE49-F238E27FC236}">
                  <a16:creationId xmlns:a16="http://schemas.microsoft.com/office/drawing/2014/main" id="{1813BDC9-5D76-4AD8-8690-B16DF6E24D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570085" cy="764704"/>
            </a:xfrm>
            <a:prstGeom prst="rect">
              <a:avLst/>
            </a:prstGeom>
          </p:spPr>
        </p:pic>
        <p:pic>
          <p:nvPicPr>
            <p:cNvPr id="2" name="Picture 3" descr="A picture containing text, businesscard&#10;&#10;Description automatically generated">
              <a:extLst>
                <a:ext uri="{FF2B5EF4-FFF2-40B4-BE49-F238E27FC236}">
                  <a16:creationId xmlns:a16="http://schemas.microsoft.com/office/drawing/2014/main" id="{8E153921-58B0-4E80-8B43-4B924B31E09E}"/>
                </a:ext>
              </a:extLst>
            </p:cNvPr>
            <p:cNvPicPr>
              <a:picLocks noChangeAspect="1"/>
            </p:cNvPicPr>
            <p:nvPr/>
          </p:nvPicPr>
          <p:blipFill>
            <a:blip r:embed="rId5"/>
            <a:stretch>
              <a:fillRect/>
            </a:stretch>
          </p:blipFill>
          <p:spPr>
            <a:xfrm>
              <a:off x="335360" y="4005064"/>
              <a:ext cx="2016829" cy="2732400"/>
            </a:xfrm>
            <a:prstGeom prst="rect">
              <a:avLst/>
            </a:prstGeom>
          </p:spPr>
        </p:pic>
        <p:pic>
          <p:nvPicPr>
            <p:cNvPr id="4" name="Picture 12" descr="A picture containing text, businesscard&#10;&#10;Description automatically generated">
              <a:extLst>
                <a:ext uri="{FF2B5EF4-FFF2-40B4-BE49-F238E27FC236}">
                  <a16:creationId xmlns:a16="http://schemas.microsoft.com/office/drawing/2014/main" id="{AAF30950-87AD-4AD5-8CBD-E7A0B8B25EC2}"/>
                </a:ext>
              </a:extLst>
            </p:cNvPr>
            <p:cNvPicPr>
              <a:picLocks noChangeAspect="1"/>
            </p:cNvPicPr>
            <p:nvPr/>
          </p:nvPicPr>
          <p:blipFill>
            <a:blip r:embed="rId6"/>
            <a:stretch>
              <a:fillRect/>
            </a:stretch>
          </p:blipFill>
          <p:spPr>
            <a:xfrm>
              <a:off x="9696400" y="4025975"/>
              <a:ext cx="2016224" cy="2731581"/>
            </a:xfrm>
            <a:prstGeom prst="rect">
              <a:avLst/>
            </a:prstGeom>
          </p:spPr>
        </p:pic>
        <p:pic>
          <p:nvPicPr>
            <p:cNvPr id="13" name="Picture 3">
              <a:hlinkClick r:id="rId7"/>
              <a:extLst>
                <a:ext uri="{FF2B5EF4-FFF2-40B4-BE49-F238E27FC236}">
                  <a16:creationId xmlns:a16="http://schemas.microsoft.com/office/drawing/2014/main" id="{FC1F8A2B-C98B-4FC4-AB50-86ECA47FB36C}"/>
                </a:ext>
              </a:extLst>
            </p:cNvPr>
            <p:cNvPicPr>
              <a:picLocks noChangeAspect="1"/>
            </p:cNvPicPr>
            <p:nvPr/>
          </p:nvPicPr>
          <p:blipFill rotWithShape="1">
            <a:blip r:embed="rId8">
              <a:extLst>
                <a:ext uri="{28A0092B-C50C-407E-A947-70E740481C1C}">
                  <a14:useLocalDpi xmlns:a14="http://schemas.microsoft.com/office/drawing/2010/main" val="0"/>
                </a:ext>
              </a:extLst>
            </a:blip>
            <a:srcRect t="5871" b="5898"/>
            <a:stretch/>
          </p:blipFill>
          <p:spPr>
            <a:xfrm>
              <a:off x="9480376" y="1492956"/>
              <a:ext cx="1965213" cy="1083733"/>
            </a:xfrm>
            <a:prstGeom prst="rect">
              <a:avLst/>
            </a:prstGeom>
          </p:spPr>
        </p:pic>
        <p:sp>
          <p:nvSpPr>
            <p:cNvPr id="18" name="TextBox 17">
              <a:extLst>
                <a:ext uri="{FF2B5EF4-FFF2-40B4-BE49-F238E27FC236}">
                  <a16:creationId xmlns:a16="http://schemas.microsoft.com/office/drawing/2014/main" id="{F8D0E63B-8E20-4E16-8B69-20354921A090}"/>
                </a:ext>
              </a:extLst>
            </p:cNvPr>
            <p:cNvSpPr txBox="1"/>
            <p:nvPr/>
          </p:nvSpPr>
          <p:spPr>
            <a:xfrm>
              <a:off x="26616" y="1412776"/>
              <a:ext cx="2801556" cy="2708434"/>
            </a:xfrm>
            <a:prstGeom prst="rect">
              <a:avLst/>
            </a:prstGeom>
            <a:noFill/>
            <a:ln w="12700">
              <a:noFill/>
            </a:ln>
          </p:spPr>
          <p:txBody>
            <a:bodyPr wrap="square">
              <a:spAutoFit/>
            </a:bodyPr>
            <a:lstStyle/>
            <a:p>
              <a:r>
                <a:rPr lang="en-GB" sz="1400" b="1" dirty="0">
                  <a:solidFill>
                    <a:srgbClr val="003865"/>
                  </a:solidFill>
                  <a:latin typeface="+mj-lt"/>
                </a:rPr>
                <a:t>Background</a:t>
              </a:r>
              <a:br>
                <a:rPr lang="en-GB" sz="1400" dirty="0">
                  <a:latin typeface="+mj-lt"/>
                </a:rPr>
              </a:br>
              <a:br>
                <a:rPr lang="en-GB" sz="600" dirty="0">
                  <a:latin typeface="+mj-lt"/>
                </a:rPr>
              </a:br>
              <a:r>
                <a:rPr lang="en-GB" sz="1000" dirty="0">
                  <a:solidFill>
                    <a:srgbClr val="003865"/>
                  </a:solidFill>
                </a:rPr>
                <a:t>GTAs (Graduate Teaching Assistants), of which there are currently 115 in the School of Life Sciences alone, perform important teaching support roles but typically have limited input into the creation and implementation of new teaching content.  The experiential learning cycle (</a:t>
              </a:r>
              <a:r>
                <a:rPr lang="en-GB" sz="1000" dirty="0">
                  <a:solidFill>
                    <a:srgbClr val="0070C0"/>
                  </a:solidFill>
                  <a:hlinkClick r:id="rId9">
                    <a:extLst>
                      <a:ext uri="{A12FA001-AC4F-418D-AE19-62706E023703}">
                        <ahyp:hlinkClr xmlns:ahyp="http://schemas.microsoft.com/office/drawing/2018/hyperlinkcolor" val="tx"/>
                      </a:ext>
                    </a:extLst>
                  </a:hlinkClick>
                </a:rPr>
                <a:t>Kolb and Kolb, 2018</a:t>
              </a:r>
              <a:r>
                <a:rPr lang="en-GB" sz="1000" dirty="0">
                  <a:solidFill>
                    <a:srgbClr val="003865"/>
                  </a:solidFill>
                </a:rPr>
                <a:t>) demonstrates that these two areas, known more specifically as “abstract conceptualisation” and “active experimentation” respectively, are key to developing as an educator, and without these opportunities, GTA </a:t>
              </a:r>
              <a:r>
                <a:rPr lang="en-GB" sz="1000" dirty="0">
                  <a:solidFill>
                    <a:srgbClr val="0070C0"/>
                  </a:solidFill>
                  <a:hlinkClick r:id="rId10">
                    <a:extLst>
                      <a:ext uri="{A12FA001-AC4F-418D-AE19-62706E023703}">
                        <ahyp:hlinkClr xmlns:ahyp="http://schemas.microsoft.com/office/drawing/2018/hyperlinkcolor" val="tx"/>
                      </a:ext>
                    </a:extLst>
                  </a:hlinkClick>
                </a:rPr>
                <a:t>professional development</a:t>
              </a:r>
              <a:r>
                <a:rPr lang="en-GB" sz="1000" dirty="0">
                  <a:solidFill>
                    <a:srgbClr val="003865"/>
                  </a:solidFill>
                </a:rPr>
                <a:t> is limited. This is visualised in the adapted image of </a:t>
              </a:r>
              <a:r>
                <a:rPr lang="en-GB" sz="1000" dirty="0">
                  <a:solidFill>
                    <a:srgbClr val="0070C0"/>
                  </a:solidFill>
                  <a:hlinkClick r:id="rId9">
                    <a:extLst>
                      <a:ext uri="{A12FA001-AC4F-418D-AE19-62706E023703}">
                        <ahyp:hlinkClr xmlns:ahyp="http://schemas.microsoft.com/office/drawing/2018/hyperlinkcolor" val="tx"/>
                      </a:ext>
                    </a:extLst>
                  </a:hlinkClick>
                </a:rPr>
                <a:t>Kolb’s cycle</a:t>
              </a:r>
              <a:r>
                <a:rPr lang="en-GB" sz="1000" dirty="0">
                  <a:solidFill>
                    <a:srgbClr val="003865"/>
                  </a:solidFill>
                  <a:hlinkClick r:id="rId9">
                    <a:extLst>
                      <a:ext uri="{A12FA001-AC4F-418D-AE19-62706E023703}">
                        <ahyp:hlinkClr xmlns:ahyp="http://schemas.microsoft.com/office/drawing/2018/hyperlinkcolor" val="tx"/>
                      </a:ext>
                    </a:extLst>
                  </a:hlinkClick>
                </a:rPr>
                <a:t> </a:t>
              </a:r>
              <a:r>
                <a:rPr lang="en-GB" sz="1000" dirty="0">
                  <a:solidFill>
                    <a:srgbClr val="003865"/>
                  </a:solidFill>
                </a:rPr>
                <a:t>below, with these inaccessible areas highlighted in grey with dashed lines. </a:t>
              </a:r>
            </a:p>
          </p:txBody>
        </p:sp>
        <p:sp>
          <p:nvSpPr>
            <p:cNvPr id="19" name="TextBox 18">
              <a:extLst>
                <a:ext uri="{FF2B5EF4-FFF2-40B4-BE49-F238E27FC236}">
                  <a16:creationId xmlns:a16="http://schemas.microsoft.com/office/drawing/2014/main" id="{AC870B9D-683A-423C-9F03-DCD65C5D61C2}"/>
                </a:ext>
              </a:extLst>
            </p:cNvPr>
            <p:cNvSpPr txBox="1"/>
            <p:nvPr/>
          </p:nvSpPr>
          <p:spPr>
            <a:xfrm>
              <a:off x="9408368" y="2780928"/>
              <a:ext cx="2855640" cy="1277273"/>
            </a:xfrm>
            <a:prstGeom prst="rect">
              <a:avLst/>
            </a:prstGeom>
            <a:noFill/>
          </p:spPr>
          <p:txBody>
            <a:bodyPr wrap="square" rtlCol="0">
              <a:spAutoFit/>
            </a:bodyPr>
            <a:lstStyle/>
            <a:p>
              <a:r>
                <a:rPr lang="en-GB" sz="1400" b="1" dirty="0">
                  <a:solidFill>
                    <a:srgbClr val="003865"/>
                  </a:solidFill>
                  <a:latin typeface="+mj-lt"/>
                </a:rPr>
                <a:t>Take Home Messages</a:t>
              </a:r>
              <a:br>
                <a:rPr lang="en-GB" sz="1400" b="1" dirty="0">
                  <a:solidFill>
                    <a:srgbClr val="003865"/>
                  </a:solidFill>
                  <a:latin typeface="+mj-lt"/>
                </a:rPr>
              </a:br>
              <a:endParaRPr lang="en-GB" sz="300" b="1" dirty="0">
                <a:solidFill>
                  <a:srgbClr val="003865"/>
                </a:solidFill>
                <a:latin typeface="+mj-lt"/>
              </a:endParaRPr>
            </a:p>
            <a:p>
              <a:pPr marL="171450" indent="-171450">
                <a:buFont typeface="Arial" panose="020B0604020202020204" pitchFamily="34" charset="0"/>
                <a:buChar char="•"/>
              </a:pPr>
              <a:r>
                <a:rPr lang="en-GB" sz="1000" dirty="0">
                  <a:solidFill>
                    <a:srgbClr val="003865"/>
                  </a:solidFill>
                </a:rPr>
                <a:t>With the changing role of digital technology</a:t>
              </a:r>
              <a:br>
                <a:rPr lang="en-GB" sz="1000" dirty="0">
                  <a:solidFill>
                    <a:srgbClr val="003865"/>
                  </a:solidFill>
                </a:rPr>
              </a:br>
              <a:r>
                <a:rPr lang="en-GB" sz="1000" dirty="0">
                  <a:solidFill>
                    <a:srgbClr val="003865"/>
                  </a:solidFill>
                </a:rPr>
                <a:t> in education, GTAs with specialist skills can be utilised in course development.</a:t>
              </a:r>
            </a:p>
            <a:p>
              <a:pPr marL="171450" indent="-171450">
                <a:buFont typeface="Arial" panose="020B0604020202020204" pitchFamily="34" charset="0"/>
                <a:buChar char="•"/>
              </a:pPr>
              <a:r>
                <a:rPr lang="en-GB" sz="1000" dirty="0">
                  <a:solidFill>
                    <a:srgbClr val="003865"/>
                  </a:solidFill>
                </a:rPr>
                <a:t>This allows for access to all areas of the</a:t>
              </a:r>
              <a:br>
                <a:rPr lang="en-GB" sz="1000" dirty="0">
                  <a:solidFill>
                    <a:srgbClr val="003865"/>
                  </a:solidFill>
                </a:rPr>
              </a:br>
              <a:r>
                <a:rPr lang="en-GB" sz="1000" dirty="0">
                  <a:solidFill>
                    <a:srgbClr val="003865"/>
                  </a:solidFill>
                </a:rPr>
                <a:t> learning cycle, as illustrated by the image below, enabling </a:t>
              </a:r>
              <a:r>
                <a:rPr lang="en-GB" sz="1000" dirty="0">
                  <a:solidFill>
                    <a:srgbClr val="0070C0"/>
                  </a:solidFill>
                  <a:hlinkClick r:id="rId10">
                    <a:extLst>
                      <a:ext uri="{A12FA001-AC4F-418D-AE19-62706E023703}">
                        <ahyp:hlinkClr xmlns:ahyp="http://schemas.microsoft.com/office/drawing/2018/hyperlinkcolor" val="tx"/>
                      </a:ext>
                    </a:extLst>
                  </a:hlinkClick>
                </a:rPr>
                <a:t>professional development</a:t>
              </a:r>
              <a:r>
                <a:rPr lang="en-GB" sz="1000" dirty="0">
                  <a:solidFill>
                    <a:srgbClr val="003865"/>
                  </a:solidFill>
                </a:rPr>
                <a:t>.</a:t>
              </a:r>
              <a:endParaRPr lang="en-GB" dirty="0">
                <a:solidFill>
                  <a:srgbClr val="003865"/>
                </a:solidFill>
              </a:endParaRPr>
            </a:p>
          </p:txBody>
        </p:sp>
        <p:sp>
          <p:nvSpPr>
            <p:cNvPr id="23" name="TextBox 22">
              <a:extLst>
                <a:ext uri="{FF2B5EF4-FFF2-40B4-BE49-F238E27FC236}">
                  <a16:creationId xmlns:a16="http://schemas.microsoft.com/office/drawing/2014/main" id="{D9FBF0F4-E1BB-4EBF-B41E-E9B100291661}"/>
                </a:ext>
              </a:extLst>
            </p:cNvPr>
            <p:cNvSpPr txBox="1"/>
            <p:nvPr/>
          </p:nvSpPr>
          <p:spPr>
            <a:xfrm>
              <a:off x="9336360" y="2564904"/>
              <a:ext cx="2304256" cy="215444"/>
            </a:xfrm>
            <a:prstGeom prst="rect">
              <a:avLst/>
            </a:prstGeom>
            <a:noFill/>
          </p:spPr>
          <p:txBody>
            <a:bodyPr wrap="square">
              <a:spAutoFit/>
            </a:bodyPr>
            <a:lstStyle/>
            <a:p>
              <a:r>
                <a:rPr lang="en-GB" sz="800" dirty="0"/>
                <a:t>Click the above image hyperlink to view this video. </a:t>
              </a:r>
            </a:p>
          </p:txBody>
        </p:sp>
        <p:grpSp>
          <p:nvGrpSpPr>
            <p:cNvPr id="17" name="Group 16">
              <a:extLst>
                <a:ext uri="{FF2B5EF4-FFF2-40B4-BE49-F238E27FC236}">
                  <a16:creationId xmlns:a16="http://schemas.microsoft.com/office/drawing/2014/main" id="{3A50F8B0-9E48-4804-BD19-62264755CE2E}"/>
                </a:ext>
              </a:extLst>
            </p:cNvPr>
            <p:cNvGrpSpPr/>
            <p:nvPr/>
          </p:nvGrpSpPr>
          <p:grpSpPr>
            <a:xfrm>
              <a:off x="4511824" y="2901244"/>
              <a:ext cx="2304256" cy="1319264"/>
              <a:chOff x="4295800" y="2685220"/>
              <a:chExt cx="2304256" cy="1319264"/>
            </a:xfrm>
          </p:grpSpPr>
          <p:pic>
            <p:nvPicPr>
              <p:cNvPr id="15" name="Picture 4" descr="Graphical user interface, website&#10;&#10;Description automatically generated">
                <a:hlinkClick r:id="rId11"/>
                <a:extLst>
                  <a:ext uri="{FF2B5EF4-FFF2-40B4-BE49-F238E27FC236}">
                    <a16:creationId xmlns:a16="http://schemas.microsoft.com/office/drawing/2014/main" id="{E213A08E-7DF1-426D-B382-A9AD4C04C8E5}"/>
                  </a:ext>
                </a:extLst>
              </p:cNvPr>
              <p:cNvPicPr>
                <a:picLocks noChangeAspect="1"/>
              </p:cNvPicPr>
              <p:nvPr/>
            </p:nvPicPr>
            <p:blipFill rotWithShape="1">
              <a:blip r:embed="rId12"/>
              <a:srcRect t="5433" r="1143" b="5154"/>
              <a:stretch/>
            </p:blipFill>
            <p:spPr>
              <a:xfrm>
                <a:off x="4439816" y="2685220"/>
                <a:ext cx="2016224" cy="1151467"/>
              </a:xfrm>
              <a:prstGeom prst="rect">
                <a:avLst/>
              </a:prstGeom>
            </p:spPr>
          </p:pic>
          <p:sp>
            <p:nvSpPr>
              <p:cNvPr id="24" name="TextBox 23">
                <a:extLst>
                  <a:ext uri="{FF2B5EF4-FFF2-40B4-BE49-F238E27FC236}">
                    <a16:creationId xmlns:a16="http://schemas.microsoft.com/office/drawing/2014/main" id="{920E3466-EF5A-4343-BFE6-32B638D7646D}"/>
                  </a:ext>
                </a:extLst>
              </p:cNvPr>
              <p:cNvSpPr txBox="1"/>
              <p:nvPr/>
            </p:nvSpPr>
            <p:spPr>
              <a:xfrm>
                <a:off x="4295800" y="3789040"/>
                <a:ext cx="2304256" cy="215444"/>
              </a:xfrm>
              <a:prstGeom prst="rect">
                <a:avLst/>
              </a:prstGeom>
              <a:noFill/>
            </p:spPr>
            <p:txBody>
              <a:bodyPr wrap="square">
                <a:spAutoFit/>
              </a:bodyPr>
              <a:lstStyle/>
              <a:p>
                <a:r>
                  <a:rPr lang="en-GB" sz="800" dirty="0"/>
                  <a:t>Click the above image hyperlink to view this video. </a:t>
                </a:r>
              </a:p>
            </p:txBody>
          </p:sp>
        </p:grpSp>
      </p:grpSp>
    </p:spTree>
    <p:extLst>
      <p:ext uri="{BB962C8B-B14F-4D97-AF65-F5344CB8AC3E}">
        <p14:creationId xmlns:p14="http://schemas.microsoft.com/office/powerpoint/2010/main" val="2419176814"/>
      </p:ext>
    </p:extLst>
  </p:cSld>
  <p:clrMapOvr>
    <a:masterClrMapping/>
  </p:clrMapOvr>
</p:sld>
</file>

<file path=ppt/theme/theme1.xml><?xml version="1.0" encoding="utf-8"?>
<a:theme xmlns:a="http://schemas.openxmlformats.org/drawingml/2006/main" name="Office Theme">
  <a:themeElements>
    <a:clrScheme name="Custom 1">
      <a:dk1>
        <a:srgbClr val="003865"/>
      </a:dk1>
      <a:lt1>
        <a:sysClr val="window" lastClr="FFFFFF"/>
      </a:lt1>
      <a:dk2>
        <a:srgbClr val="003865"/>
      </a:dk2>
      <a:lt2>
        <a:srgbClr val="E7E6E6"/>
      </a:lt2>
      <a:accent1>
        <a:srgbClr val="003865"/>
      </a:accent1>
      <a:accent2>
        <a:srgbClr val="7D2239"/>
      </a:accent2>
      <a:accent3>
        <a:srgbClr val="00843D"/>
      </a:accent3>
      <a:accent4>
        <a:srgbClr val="5B4D94"/>
      </a:accent4>
      <a:accent5>
        <a:srgbClr val="5B9BD5"/>
      </a:accent5>
      <a:accent6>
        <a:srgbClr val="70AD47"/>
      </a:accent6>
      <a:hlink>
        <a:srgbClr val="0563C1"/>
      </a:hlink>
      <a:folHlink>
        <a:srgbClr val="7D22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TotalTime>
  <Words>355</Words>
  <Application>Microsoft Office PowerPoint</Application>
  <PresentationFormat>Widescreen</PresentationFormat>
  <Paragraphs>14</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Craig McKenna</dc:creator>
  <cp:lastModifiedBy>Craig McKenna</cp:lastModifiedBy>
  <cp:revision>1</cp:revision>
  <dcterms:created xsi:type="dcterms:W3CDTF">2021-06-14T12:33:54Z</dcterms:created>
  <dcterms:modified xsi:type="dcterms:W3CDTF">2021-06-14T12:42:05Z</dcterms:modified>
</cp:coreProperties>
</file>