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24C439-E634-47CD-9533-1924E643991E}"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417304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4C439-E634-47CD-9533-1924E643991E}"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21113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4C439-E634-47CD-9533-1924E643991E}"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134884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24C439-E634-47CD-9533-1924E643991E}"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191017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4C439-E634-47CD-9533-1924E643991E}"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130406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24C439-E634-47CD-9533-1924E643991E}"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149179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24C439-E634-47CD-9533-1924E643991E}" type="datetimeFigureOut">
              <a:rPr lang="en-GB" smtClean="0"/>
              <a:t>23/03/2018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307182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24C439-E634-47CD-9533-1924E643991E}"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206382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4C439-E634-47CD-9533-1924E643991E}" type="datetimeFigureOut">
              <a:rPr lang="en-GB" smtClean="0"/>
              <a:t>23/03/2018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69999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4C439-E634-47CD-9533-1924E643991E}"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202793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4C439-E634-47CD-9533-1924E643991E}"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E74FF-B0D3-41EB-A3F3-C0971DBC05E1}" type="slidenum">
              <a:rPr lang="en-GB" smtClean="0"/>
              <a:t>‹#›</a:t>
            </a:fld>
            <a:endParaRPr lang="en-GB"/>
          </a:p>
        </p:txBody>
      </p:sp>
    </p:spTree>
    <p:extLst>
      <p:ext uri="{BB962C8B-B14F-4D97-AF65-F5344CB8AC3E}">
        <p14:creationId xmlns:p14="http://schemas.microsoft.com/office/powerpoint/2010/main" val="78118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4C439-E634-47CD-9533-1924E643991E}" type="datetimeFigureOut">
              <a:rPr lang="en-GB" smtClean="0"/>
              <a:t>23/03/2018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74FF-B0D3-41EB-A3F3-C0971DBC05E1}" type="slidenum">
              <a:rPr lang="en-GB" smtClean="0"/>
              <a:t>‹#›</a:t>
            </a:fld>
            <a:endParaRPr lang="en-GB"/>
          </a:p>
        </p:txBody>
      </p:sp>
    </p:spTree>
    <p:extLst>
      <p:ext uri="{BB962C8B-B14F-4D97-AF65-F5344CB8AC3E}">
        <p14:creationId xmlns:p14="http://schemas.microsoft.com/office/powerpoint/2010/main" val="121913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7953" cy="6858000"/>
          </a:xfrm>
          <a:prstGeom prst="rect">
            <a:avLst/>
          </a:prstGeom>
        </p:spPr>
      </p:pic>
      <p:sp>
        <p:nvSpPr>
          <p:cNvPr id="5" name="TextBox 4"/>
          <p:cNvSpPr txBox="1"/>
          <p:nvPr/>
        </p:nvSpPr>
        <p:spPr>
          <a:xfrm>
            <a:off x="6755476" y="3075058"/>
            <a:ext cx="5436524" cy="707886"/>
          </a:xfrm>
          <a:prstGeom prst="rect">
            <a:avLst/>
          </a:prstGeom>
          <a:noFill/>
        </p:spPr>
        <p:txBody>
          <a:bodyPr wrap="square" rtlCol="0">
            <a:spAutoFit/>
          </a:bodyPr>
          <a:lstStyle/>
          <a:p>
            <a:r>
              <a:rPr lang="en-GB" sz="4000" b="1" dirty="0" smtClean="0">
                <a:solidFill>
                  <a:schemeClr val="bg1"/>
                </a:solidFill>
                <a:effectLst>
                  <a:outerShdw blurRad="38100" dist="38100" dir="2700000" algn="tl">
                    <a:srgbClr val="000000">
                      <a:alpha val="43137"/>
                    </a:srgbClr>
                  </a:outerShdw>
                </a:effectLst>
                <a:latin typeface="Constantia" panose="02030602050306030303" pitchFamily="18" charset="0"/>
              </a:rPr>
              <a:t>John Galt &amp; Glasgow</a:t>
            </a:r>
            <a:endParaRPr lang="en-GB" sz="4000" b="1" dirty="0">
              <a:solidFill>
                <a:schemeClr val="bg1"/>
              </a:solidFill>
              <a:effectLst>
                <a:outerShdw blurRad="38100" dist="38100" dir="2700000" algn="tl">
                  <a:srgbClr val="000000">
                    <a:alpha val="43137"/>
                  </a:srgbClr>
                </a:outerShdw>
              </a:effectLst>
              <a:latin typeface="Constantia" panose="02030602050306030303" pitchFamily="18" charset="0"/>
            </a:endParaRPr>
          </a:p>
        </p:txBody>
      </p:sp>
      <p:sp>
        <p:nvSpPr>
          <p:cNvPr id="6" name="TextBox 5"/>
          <p:cNvSpPr txBox="1"/>
          <p:nvPr/>
        </p:nvSpPr>
        <p:spPr>
          <a:xfrm>
            <a:off x="8828116" y="5583326"/>
            <a:ext cx="5436524" cy="1015663"/>
          </a:xfrm>
          <a:prstGeom prst="rect">
            <a:avLst/>
          </a:prstGeom>
          <a:noFill/>
        </p:spPr>
        <p:txBody>
          <a:bodyPr wrap="square" rtlCol="0">
            <a:spAutoFit/>
          </a:bodyPr>
          <a:lstStyle/>
          <a:p>
            <a:r>
              <a:rPr lang="en-GB" sz="3000" b="1" dirty="0" smtClean="0">
                <a:solidFill>
                  <a:schemeClr val="bg1"/>
                </a:solidFill>
                <a:effectLst>
                  <a:outerShdw blurRad="38100" dist="38100" dir="2700000" algn="tl">
                    <a:srgbClr val="000000">
                      <a:alpha val="43137"/>
                    </a:srgbClr>
                  </a:outerShdw>
                </a:effectLst>
                <a:latin typeface="Constantia" panose="02030602050306030303" pitchFamily="18" charset="0"/>
              </a:rPr>
              <a:t>Dr Craig Lamont</a:t>
            </a:r>
          </a:p>
          <a:p>
            <a:r>
              <a:rPr lang="en-GB" sz="3000" b="1" dirty="0" smtClean="0">
                <a:solidFill>
                  <a:schemeClr val="bg1"/>
                </a:solidFill>
                <a:effectLst>
                  <a:outerShdw blurRad="38100" dist="38100" dir="2700000" algn="tl">
                    <a:srgbClr val="000000">
                      <a:alpha val="43137"/>
                    </a:srgbClr>
                  </a:outerShdw>
                </a:effectLst>
                <a:latin typeface="Constantia" panose="02030602050306030303" pitchFamily="18" charset="0"/>
              </a:rPr>
              <a:t>24 March 2018</a:t>
            </a:r>
            <a:endParaRPr lang="en-GB" sz="3000" b="1" dirty="0">
              <a:solidFill>
                <a:schemeClr val="bg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4905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58" y="482138"/>
            <a:ext cx="7413769" cy="5827222"/>
          </a:xfrm>
          <a:prstGeom prst="rect">
            <a:avLst/>
          </a:prstGeom>
        </p:spPr>
      </p:pic>
      <p:sp>
        <p:nvSpPr>
          <p:cNvPr id="5" name="Rectangle 4"/>
          <p:cNvSpPr/>
          <p:nvPr/>
        </p:nvSpPr>
        <p:spPr>
          <a:xfrm>
            <a:off x="7818782" y="5386030"/>
            <a:ext cx="3127514" cy="646331"/>
          </a:xfrm>
          <a:prstGeom prst="rect">
            <a:avLst/>
          </a:prstGeom>
        </p:spPr>
        <p:txBody>
          <a:bodyPr wrap="square">
            <a:spAutoFit/>
          </a:bodyPr>
          <a:lstStyle/>
          <a:p>
            <a:r>
              <a:rPr lang="en-GB" dirty="0" smtClean="0">
                <a:latin typeface="Constantia" panose="02030602050306030303" pitchFamily="18" charset="0"/>
              </a:rPr>
              <a:t>Engraving of </a:t>
            </a:r>
            <a:r>
              <a:rPr lang="en-GB" dirty="0" err="1" smtClean="0">
                <a:latin typeface="Constantia" panose="02030602050306030303" pitchFamily="18" charset="0"/>
              </a:rPr>
              <a:t>Trongate</a:t>
            </a:r>
            <a:r>
              <a:rPr lang="en-GB" dirty="0" smtClean="0">
                <a:latin typeface="Constantia" panose="02030602050306030303" pitchFamily="18" charset="0"/>
              </a:rPr>
              <a:t> (1770) – Robert Paul</a:t>
            </a:r>
            <a:endParaRPr lang="en-GB" dirty="0">
              <a:latin typeface="Constantia" panose="02030602050306030303" pitchFamily="18" charset="0"/>
            </a:endParaRPr>
          </a:p>
        </p:txBody>
      </p:sp>
    </p:spTree>
    <p:extLst>
      <p:ext uri="{BB962C8B-B14F-4D97-AF65-F5344CB8AC3E}">
        <p14:creationId xmlns:p14="http://schemas.microsoft.com/office/powerpoint/2010/main" val="42692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58" y="482138"/>
            <a:ext cx="7413769" cy="58272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58" y="482138"/>
            <a:ext cx="7413769" cy="5945843"/>
          </a:xfrm>
          <a:prstGeom prst="rect">
            <a:avLst/>
          </a:prstGeom>
        </p:spPr>
      </p:pic>
      <p:sp>
        <p:nvSpPr>
          <p:cNvPr id="2" name="Rectangle 1"/>
          <p:cNvSpPr/>
          <p:nvPr/>
        </p:nvSpPr>
        <p:spPr>
          <a:xfrm>
            <a:off x="7818782" y="5386030"/>
            <a:ext cx="2411896" cy="923330"/>
          </a:xfrm>
          <a:prstGeom prst="rect">
            <a:avLst/>
          </a:prstGeom>
        </p:spPr>
        <p:txBody>
          <a:bodyPr wrap="square">
            <a:spAutoFit/>
          </a:bodyPr>
          <a:lstStyle/>
          <a:p>
            <a:r>
              <a:rPr lang="en-GB" dirty="0">
                <a:latin typeface="Constantia" panose="02030602050306030303" pitchFamily="18" charset="0"/>
              </a:rPr>
              <a:t>An oil painting of the </a:t>
            </a:r>
            <a:r>
              <a:rPr lang="en-GB" dirty="0" err="1">
                <a:latin typeface="Constantia" panose="02030602050306030303" pitchFamily="18" charset="0"/>
              </a:rPr>
              <a:t>Trongate</a:t>
            </a:r>
            <a:r>
              <a:rPr lang="en-GB" dirty="0">
                <a:latin typeface="Constantia" panose="02030602050306030303" pitchFamily="18" charset="0"/>
              </a:rPr>
              <a:t> c 1770-1790 </a:t>
            </a:r>
            <a:r>
              <a:rPr lang="en-GB" dirty="0" smtClean="0">
                <a:latin typeface="Constantia" panose="02030602050306030303" pitchFamily="18" charset="0"/>
              </a:rPr>
              <a:t>–artist unknown</a:t>
            </a:r>
            <a:endParaRPr lang="en-GB" dirty="0">
              <a:latin typeface="Constantia" panose="02030602050306030303" pitchFamily="18" charset="0"/>
            </a:endParaRPr>
          </a:p>
        </p:txBody>
      </p:sp>
    </p:spTree>
    <p:extLst>
      <p:ext uri="{BB962C8B-B14F-4D97-AF65-F5344CB8AC3E}">
        <p14:creationId xmlns:p14="http://schemas.microsoft.com/office/powerpoint/2010/main" val="38677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58" y="482138"/>
            <a:ext cx="7413769" cy="58272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57" y="482138"/>
            <a:ext cx="7413769" cy="59458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56" y="482138"/>
            <a:ext cx="8286889" cy="5945843"/>
          </a:xfrm>
          <a:prstGeom prst="rect">
            <a:avLst/>
          </a:prstGeom>
        </p:spPr>
      </p:pic>
      <p:sp>
        <p:nvSpPr>
          <p:cNvPr id="2" name="Rectangle 1"/>
          <p:cNvSpPr/>
          <p:nvPr/>
        </p:nvSpPr>
        <p:spPr>
          <a:xfrm>
            <a:off x="8657624" y="5504651"/>
            <a:ext cx="6096000" cy="923330"/>
          </a:xfrm>
          <a:prstGeom prst="rect">
            <a:avLst/>
          </a:prstGeom>
        </p:spPr>
        <p:txBody>
          <a:bodyPr>
            <a:spAutoFit/>
          </a:bodyPr>
          <a:lstStyle/>
          <a:p>
            <a:r>
              <a:rPr lang="en-GB" i="1" dirty="0" smtClean="0">
                <a:effectLst/>
                <a:latin typeface="Constantia" panose="02030602050306030303" pitchFamily="18" charset="0"/>
                <a:ea typeface="Calibri" panose="020F0502020204030204" pitchFamily="34" charset="0"/>
              </a:rPr>
              <a:t>Old Glasgow Cross </a:t>
            </a:r>
          </a:p>
          <a:p>
            <a:r>
              <a:rPr lang="en-GB" i="1" dirty="0" smtClean="0">
                <a:effectLst/>
                <a:latin typeface="Constantia" panose="02030602050306030303" pitchFamily="18" charset="0"/>
                <a:ea typeface="Calibri" panose="020F0502020204030204" pitchFamily="34" charset="0"/>
              </a:rPr>
              <a:t>or The </a:t>
            </a:r>
            <a:r>
              <a:rPr lang="en-GB" i="1" dirty="0" err="1" smtClean="0">
                <a:effectLst/>
                <a:latin typeface="Constantia" panose="02030602050306030303" pitchFamily="18" charset="0"/>
                <a:ea typeface="Calibri" panose="020F0502020204030204" pitchFamily="34" charset="0"/>
              </a:rPr>
              <a:t>Trongate</a:t>
            </a:r>
            <a:r>
              <a:rPr lang="en-GB" dirty="0" smtClean="0">
                <a:effectLst/>
                <a:latin typeface="Constantia" panose="02030602050306030303" pitchFamily="18" charset="0"/>
                <a:ea typeface="Calibri" panose="020F0502020204030204" pitchFamily="34" charset="0"/>
              </a:rPr>
              <a:t> (1826)</a:t>
            </a:r>
          </a:p>
          <a:p>
            <a:r>
              <a:rPr lang="en-GB" dirty="0" smtClean="0">
                <a:effectLst/>
                <a:latin typeface="Constantia" panose="02030602050306030303" pitchFamily="18" charset="0"/>
                <a:ea typeface="Calibri" panose="020F0502020204030204" pitchFamily="34" charset="0"/>
              </a:rPr>
              <a:t>- John Knox (1778-1845)</a:t>
            </a:r>
            <a:endParaRPr lang="en-GB" dirty="0">
              <a:latin typeface="Constantia" panose="02030602050306030303" pitchFamily="18" charset="0"/>
            </a:endParaRPr>
          </a:p>
        </p:txBody>
      </p:sp>
    </p:spTree>
    <p:extLst>
      <p:ext uri="{BB962C8B-B14F-4D97-AF65-F5344CB8AC3E}">
        <p14:creationId xmlns:p14="http://schemas.microsoft.com/office/powerpoint/2010/main" val="2824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The Entail </a:t>
            </a:r>
            <a:r>
              <a:rPr lang="en-GB" sz="3600" b="1" dirty="0" smtClean="0">
                <a:latin typeface="Constantia" panose="02030602050306030303" pitchFamily="18" charset="0"/>
              </a:rPr>
              <a:t>(1822)</a:t>
            </a:r>
            <a:endParaRPr lang="en-GB" sz="3600" b="1" i="1" dirty="0">
              <a:latin typeface="Constantia" panose="02030602050306030303" pitchFamily="18" charset="0"/>
            </a:endParaRPr>
          </a:p>
        </p:txBody>
      </p:sp>
      <p:sp>
        <p:nvSpPr>
          <p:cNvPr id="2" name="TextBox 1"/>
          <p:cNvSpPr txBox="1"/>
          <p:nvPr/>
        </p:nvSpPr>
        <p:spPr>
          <a:xfrm>
            <a:off x="482136" y="1494226"/>
            <a:ext cx="11288685" cy="4647426"/>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Galt’s ‘central’ Glasgow novel?</a:t>
            </a:r>
          </a:p>
          <a:p>
            <a:pPr marL="457200" indent="-457200">
              <a:buFont typeface="Arial" panose="020B0604020202020204" pitchFamily="34" charset="0"/>
              <a:buChar char="•"/>
            </a:pPr>
            <a:endParaRPr lang="en-GB" sz="2400" b="1" dirty="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Shifting the reader’s understanding of the Darien scheme to Glasgow:</a:t>
            </a:r>
          </a:p>
          <a:p>
            <a:endParaRPr lang="en-GB" sz="2400"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“Claud Walkinshaw was the sole surviving male heir of the </a:t>
            </a:r>
            <a:r>
              <a:rPr lang="en-GB" sz="2000" dirty="0" err="1" smtClean="0">
                <a:latin typeface="Constantia" panose="02030602050306030303" pitchFamily="18" charset="0"/>
              </a:rPr>
              <a:t>Walkinshaws</a:t>
            </a:r>
            <a:r>
              <a:rPr lang="en-GB" sz="2000" dirty="0" smtClean="0">
                <a:latin typeface="Constantia" panose="02030602050306030303" pitchFamily="18" charset="0"/>
              </a:rPr>
              <a:t> of </a:t>
            </a:r>
            <a:r>
              <a:rPr lang="en-GB" sz="2000" dirty="0" err="1" smtClean="0">
                <a:latin typeface="Constantia" panose="02030602050306030303" pitchFamily="18" charset="0"/>
              </a:rPr>
              <a:t>Kittlestonheugh</a:t>
            </a:r>
            <a:r>
              <a:rPr lang="en-GB" sz="2000" dirty="0" smtClean="0">
                <a:latin typeface="Constantia" panose="02030602050306030303" pitchFamily="18" charset="0"/>
              </a:rPr>
              <a:t>. His grandfather, the last Laird of the line, deluded by the golden visions that allured so many of the Scottish gentry to embark their fortunes in the Darien Expedition, sent his only son, the father of Claud, in one of the ships fitted out at </a:t>
            </a:r>
            <a:r>
              <a:rPr lang="en-GB" sz="2000" dirty="0" err="1" smtClean="0">
                <a:latin typeface="Constantia" panose="02030602050306030303" pitchFamily="18" charset="0"/>
              </a:rPr>
              <a:t>Cartsdyke</a:t>
            </a:r>
            <a:r>
              <a:rPr lang="en-GB" sz="2000" dirty="0" smtClean="0">
                <a:latin typeface="Constantia" panose="02030602050306030303" pitchFamily="18" charset="0"/>
              </a:rPr>
              <a:t>, and with him an adventure in which he had staked more than the whole value of his estate.”</a:t>
            </a:r>
          </a:p>
          <a:p>
            <a:pPr lvl="1"/>
            <a:endParaRPr lang="en-GB" sz="2000"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c. 120 Glasgow merchants subscribed to the scheme.</a:t>
            </a:r>
          </a:p>
          <a:p>
            <a:pPr lvl="1"/>
            <a:endParaRPr lang="en-GB" sz="2000"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Glasgow businessmen &amp; citizens began to believe in the idea of their city becoming HQ for The Company of Scotland Trading to Africa and the Indies. </a:t>
            </a:r>
          </a:p>
        </p:txBody>
      </p:sp>
    </p:spTree>
    <p:extLst>
      <p:ext uri="{BB962C8B-B14F-4D97-AF65-F5344CB8AC3E}">
        <p14:creationId xmlns:p14="http://schemas.microsoft.com/office/powerpoint/2010/main" val="34986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The Entail </a:t>
            </a:r>
            <a:r>
              <a:rPr lang="en-GB" sz="3600" b="1" dirty="0" smtClean="0">
                <a:latin typeface="Constantia" panose="02030602050306030303" pitchFamily="18" charset="0"/>
              </a:rPr>
              <a:t>(1822)</a:t>
            </a:r>
            <a:endParaRPr lang="en-GB" sz="3600" b="1" i="1" dirty="0">
              <a:latin typeface="Constantia" panose="02030602050306030303" pitchFamily="18" charset="0"/>
            </a:endParaRPr>
          </a:p>
        </p:txBody>
      </p:sp>
      <p:sp>
        <p:nvSpPr>
          <p:cNvPr id="2" name="TextBox 1"/>
          <p:cNvSpPr txBox="1"/>
          <p:nvPr/>
        </p:nvSpPr>
        <p:spPr>
          <a:xfrm>
            <a:off x="482136" y="1494226"/>
            <a:ext cx="11288685" cy="169277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Constantia" panose="02030602050306030303" pitchFamily="18" charset="0"/>
              </a:rPr>
              <a:t>Painting the earlier days of Glasgow’s prosperity:</a:t>
            </a:r>
          </a:p>
          <a:p>
            <a:pPr lvl="1"/>
            <a:endParaRPr lang="en-GB" sz="2000" dirty="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“Claud returned to Glasgow with five hundred pounds above the world, and settled himself as a cloth-merchant, in a shop under the piazza of a house which occupied part of the ground where the Exchange now stands.”</a:t>
            </a:r>
          </a:p>
        </p:txBody>
      </p:sp>
      <p:pic>
        <p:nvPicPr>
          <p:cNvPr id="3" name="Picture 2"/>
          <p:cNvPicPr>
            <a:picLocks noChangeAspect="1"/>
          </p:cNvPicPr>
          <p:nvPr/>
        </p:nvPicPr>
        <p:blipFill>
          <a:blip r:embed="rId2"/>
          <a:stretch>
            <a:fillRect/>
          </a:stretch>
        </p:blipFill>
        <p:spPr>
          <a:xfrm>
            <a:off x="748393" y="3436376"/>
            <a:ext cx="3543300" cy="2066925"/>
          </a:xfrm>
          <a:prstGeom prst="rect">
            <a:avLst/>
          </a:prstGeom>
        </p:spPr>
      </p:pic>
      <p:pic>
        <p:nvPicPr>
          <p:cNvPr id="4" name="Picture 3"/>
          <p:cNvPicPr>
            <a:picLocks noChangeAspect="1"/>
          </p:cNvPicPr>
          <p:nvPr/>
        </p:nvPicPr>
        <p:blipFill>
          <a:blip r:embed="rId3"/>
          <a:stretch>
            <a:fillRect/>
          </a:stretch>
        </p:blipFill>
        <p:spPr>
          <a:xfrm>
            <a:off x="4529137" y="3436375"/>
            <a:ext cx="2459492" cy="3130263"/>
          </a:xfrm>
          <a:prstGeom prst="rect">
            <a:avLst/>
          </a:prstGeom>
        </p:spPr>
      </p:pic>
      <p:sp>
        <p:nvSpPr>
          <p:cNvPr id="5" name="Rectangle 4"/>
          <p:cNvSpPr/>
          <p:nvPr/>
        </p:nvSpPr>
        <p:spPr>
          <a:xfrm>
            <a:off x="1205592" y="5622049"/>
            <a:ext cx="2860221" cy="646331"/>
          </a:xfrm>
          <a:prstGeom prst="rect">
            <a:avLst/>
          </a:prstGeom>
        </p:spPr>
        <p:txBody>
          <a:bodyPr wrap="square">
            <a:spAutoFit/>
          </a:bodyPr>
          <a:lstStyle/>
          <a:p>
            <a:r>
              <a:rPr lang="en-GB" dirty="0" smtClean="0">
                <a:latin typeface="Constantia" panose="02030602050306030303" pitchFamily="18" charset="0"/>
              </a:rPr>
              <a:t>From </a:t>
            </a:r>
            <a:r>
              <a:rPr lang="en-GB" i="1" dirty="0" smtClean="0">
                <a:latin typeface="Constantia" panose="02030602050306030303" pitchFamily="18" charset="0"/>
              </a:rPr>
              <a:t>Literary Landmarks of Glasgow </a:t>
            </a:r>
            <a:r>
              <a:rPr lang="en-GB" dirty="0" smtClean="0">
                <a:latin typeface="Constantia" panose="02030602050306030303" pitchFamily="18" charset="0"/>
              </a:rPr>
              <a:t>(1898)</a:t>
            </a:r>
            <a:endParaRPr lang="en-GB" dirty="0"/>
          </a:p>
        </p:txBody>
      </p:sp>
      <p:sp>
        <p:nvSpPr>
          <p:cNvPr id="10" name="Rectangle 9"/>
          <p:cNvSpPr/>
          <p:nvPr/>
        </p:nvSpPr>
        <p:spPr>
          <a:xfrm>
            <a:off x="7226073" y="3436375"/>
            <a:ext cx="4544748" cy="3170099"/>
          </a:xfrm>
          <a:prstGeom prst="rect">
            <a:avLst/>
          </a:prstGeom>
          <a:solidFill>
            <a:schemeClr val="accent4">
              <a:lumMod val="20000"/>
              <a:lumOff val="80000"/>
            </a:schemeClr>
          </a:solidFill>
        </p:spPr>
        <p:txBody>
          <a:bodyPr wrap="square">
            <a:spAutoFit/>
          </a:bodyPr>
          <a:lstStyle/>
          <a:p>
            <a:r>
              <a:rPr lang="en-GB" sz="2000" b="1" dirty="0" smtClean="0">
                <a:effectLst/>
                <a:latin typeface="Constantia" panose="02030602050306030303" pitchFamily="18" charset="0"/>
                <a:ea typeface="Calibri" panose="020F0502020204030204" pitchFamily="34" charset="0"/>
              </a:rPr>
              <a:t>Daniel Defoe</a:t>
            </a:r>
            <a:r>
              <a:rPr lang="en-GB" sz="2000" dirty="0" smtClean="0">
                <a:effectLst/>
                <a:latin typeface="Constantia" panose="02030602050306030303" pitchFamily="18" charset="0"/>
                <a:ea typeface="Calibri" panose="020F0502020204030204" pitchFamily="34" charset="0"/>
              </a:rPr>
              <a:t>: “The houses are all of stone, and generally equal and uniform in height, as well as in front; the lower story generally stands on vast square </a:t>
            </a:r>
            <a:r>
              <a:rPr lang="en-GB" sz="2000" dirty="0" err="1" smtClean="0">
                <a:effectLst/>
                <a:latin typeface="Constantia" panose="02030602050306030303" pitchFamily="18" charset="0"/>
                <a:ea typeface="Calibri" panose="020F0502020204030204" pitchFamily="34" charset="0"/>
              </a:rPr>
              <a:t>dorick</a:t>
            </a:r>
            <a:r>
              <a:rPr lang="en-GB" sz="2000" dirty="0" smtClean="0">
                <a:effectLst/>
                <a:latin typeface="Constantia" panose="02030602050306030303" pitchFamily="18" charset="0"/>
                <a:ea typeface="Calibri" panose="020F0502020204030204" pitchFamily="34" charset="0"/>
              </a:rPr>
              <a:t> columns, not round pillars, and arches between give passage into the shops, adding to the strength as well as beauty of the building; in a word, ’tis the cleanest and </a:t>
            </a:r>
            <a:r>
              <a:rPr lang="en-GB" sz="2000" dirty="0" err="1" smtClean="0">
                <a:effectLst/>
                <a:latin typeface="Constantia" panose="02030602050306030303" pitchFamily="18" charset="0"/>
                <a:ea typeface="Calibri" panose="020F0502020204030204" pitchFamily="34" charset="0"/>
              </a:rPr>
              <a:t>beautifullest</a:t>
            </a:r>
            <a:r>
              <a:rPr lang="en-GB" sz="2000" dirty="0" smtClean="0">
                <a:effectLst/>
                <a:latin typeface="Constantia" panose="02030602050306030303" pitchFamily="18" charset="0"/>
                <a:ea typeface="Calibri" panose="020F0502020204030204" pitchFamily="34" charset="0"/>
              </a:rPr>
              <a:t>, and best built city in Britain, London excepted.”</a:t>
            </a:r>
            <a:endParaRPr lang="en-GB" sz="1400" dirty="0">
              <a:effectLst/>
              <a:latin typeface="Constantia" panose="020306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9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The Entail </a:t>
            </a:r>
            <a:r>
              <a:rPr lang="en-GB" sz="3600" b="1" dirty="0" smtClean="0">
                <a:latin typeface="Constantia" panose="02030602050306030303" pitchFamily="18" charset="0"/>
              </a:rPr>
              <a:t>(1822)</a:t>
            </a:r>
            <a:endParaRPr lang="en-GB" sz="3600" b="1" i="1" dirty="0">
              <a:latin typeface="Constantia" panose="02030602050306030303"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88" y="1244847"/>
            <a:ext cx="3390976" cy="5278004"/>
          </a:xfrm>
          <a:prstGeom prst="rect">
            <a:avLst/>
          </a:prstGeom>
        </p:spPr>
      </p:pic>
      <p:sp>
        <p:nvSpPr>
          <p:cNvPr id="11" name="TextBox 10"/>
          <p:cNvSpPr txBox="1"/>
          <p:nvPr/>
        </p:nvSpPr>
        <p:spPr>
          <a:xfrm>
            <a:off x="4058094" y="1816342"/>
            <a:ext cx="7927078" cy="1846659"/>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latin typeface="Constantia" panose="02030602050306030303" pitchFamily="18" charset="0"/>
              </a:rPr>
              <a:t>Published months after George IV’s visit to Edinburgh</a:t>
            </a:r>
          </a:p>
          <a:p>
            <a:pPr marL="457200" indent="-457200">
              <a:buFont typeface="Arial" panose="020B0604020202020204" pitchFamily="34" charset="0"/>
              <a:buChar char="•"/>
            </a:pPr>
            <a:r>
              <a:rPr lang="en-GB" sz="2400" i="1" dirty="0" smtClean="0">
                <a:latin typeface="Constantia" panose="02030602050306030303" pitchFamily="18" charset="0"/>
              </a:rPr>
              <a:t>Entail </a:t>
            </a:r>
            <a:r>
              <a:rPr lang="en-GB" sz="2400" dirty="0" smtClean="0">
                <a:latin typeface="Constantia" panose="02030602050306030303" pitchFamily="18" charset="0"/>
              </a:rPr>
              <a:t>dedicated ‘To the King’</a:t>
            </a:r>
            <a:endParaRPr lang="en-GB" sz="2400" i="1"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Glasgow referred to as the ‘royal city’</a:t>
            </a:r>
          </a:p>
          <a:p>
            <a:pPr marL="457200" indent="-457200">
              <a:buFont typeface="Arial" panose="020B0604020202020204" pitchFamily="34" charset="0"/>
              <a:buChar char="•"/>
            </a:pPr>
            <a:r>
              <a:rPr lang="en-GB" sz="2400" dirty="0" smtClean="0">
                <a:latin typeface="Constantia" panose="02030602050306030303" pitchFamily="18" charset="0"/>
              </a:rPr>
              <a:t>Stoking the old rivalry between the cities.</a:t>
            </a:r>
            <a:endParaRPr lang="en-GB" dirty="0">
              <a:latin typeface="Constantia" panose="02030602050306030303" pitchFamily="18" charset="0"/>
            </a:endParaRPr>
          </a:p>
          <a:p>
            <a:pPr marL="457200" indent="-457200">
              <a:buFont typeface="Arial" panose="020B0604020202020204" pitchFamily="34" charset="0"/>
              <a:buChar char="•"/>
            </a:pPr>
            <a:endParaRPr lang="en-GB" dirty="0" smtClean="0">
              <a:latin typeface="Constantia" panose="02030602050306030303" pitchFamily="18" charset="0"/>
            </a:endParaRPr>
          </a:p>
        </p:txBody>
      </p:sp>
    </p:spTree>
    <p:extLst>
      <p:ext uri="{BB962C8B-B14F-4D97-AF65-F5344CB8AC3E}">
        <p14:creationId xmlns:p14="http://schemas.microsoft.com/office/powerpoint/2010/main" val="80768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err="1" smtClean="0">
                <a:latin typeface="Constantia" panose="02030602050306030303" pitchFamily="18" charset="0"/>
              </a:rPr>
              <a:t>Ringan</a:t>
            </a:r>
            <a:r>
              <a:rPr lang="en-GB" sz="3600" b="1" i="1" dirty="0" smtClean="0">
                <a:latin typeface="Constantia" panose="02030602050306030303" pitchFamily="18" charset="0"/>
              </a:rPr>
              <a:t> </a:t>
            </a:r>
            <a:r>
              <a:rPr lang="en-GB" sz="3600" b="1" i="1" dirty="0" err="1" smtClean="0">
                <a:latin typeface="Constantia" panose="02030602050306030303" pitchFamily="18" charset="0"/>
              </a:rPr>
              <a:t>Gilhaize</a:t>
            </a:r>
            <a:r>
              <a:rPr lang="en-GB" sz="3600" b="1" i="1" dirty="0" smtClean="0">
                <a:latin typeface="Constantia" panose="02030602050306030303" pitchFamily="18" charset="0"/>
              </a:rPr>
              <a:t> </a:t>
            </a:r>
            <a:r>
              <a:rPr lang="en-GB" sz="3600" b="1" dirty="0" smtClean="0">
                <a:latin typeface="Constantia" panose="02030602050306030303" pitchFamily="18" charset="0"/>
              </a:rPr>
              <a:t>(1823)</a:t>
            </a:r>
            <a:endParaRPr lang="en-GB" sz="3600" b="1" i="1" dirty="0">
              <a:latin typeface="Constantia" panose="02030602050306030303" pitchFamily="18" charset="0"/>
            </a:endParaRPr>
          </a:p>
        </p:txBody>
      </p:sp>
      <p:sp>
        <p:nvSpPr>
          <p:cNvPr id="11" name="TextBox 10"/>
          <p:cNvSpPr txBox="1"/>
          <p:nvPr/>
        </p:nvSpPr>
        <p:spPr>
          <a:xfrm>
            <a:off x="4691269" y="2156160"/>
            <a:ext cx="7288695" cy="3908762"/>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latin typeface="Constantia" panose="02030602050306030303" pitchFamily="18" charset="0"/>
              </a:rPr>
              <a:t>Declaration of Arbroath</a:t>
            </a:r>
          </a:p>
          <a:p>
            <a:pPr marL="457200" indent="-457200">
              <a:buFont typeface="Arial" panose="020B0604020202020204" pitchFamily="34" charset="0"/>
              <a:buChar char="•"/>
            </a:pPr>
            <a:r>
              <a:rPr lang="en-GB" sz="2400" dirty="0" smtClean="0">
                <a:latin typeface="Constantia" panose="02030602050306030303" pitchFamily="18" charset="0"/>
              </a:rPr>
              <a:t>‘Rewriting’ Scott’s version [?]</a:t>
            </a:r>
          </a:p>
          <a:p>
            <a:pPr marL="457200" indent="-457200">
              <a:buFont typeface="Arial" panose="020B0604020202020204" pitchFamily="34" charset="0"/>
              <a:buChar char="•"/>
            </a:pPr>
            <a:r>
              <a:rPr lang="en-GB" sz="2400" dirty="0" smtClean="0">
                <a:latin typeface="Constantia" panose="02030602050306030303" pitchFamily="18" charset="0"/>
              </a:rPr>
              <a:t>Glasgow localised again:</a:t>
            </a:r>
          </a:p>
          <a:p>
            <a:pPr marL="914400" lvl="1" indent="-457200">
              <a:buFont typeface="Arial" panose="020B0604020202020204" pitchFamily="34" charset="0"/>
              <a:buChar char="•"/>
            </a:pPr>
            <a:r>
              <a:rPr lang="en-GB" sz="2200" dirty="0" smtClean="0">
                <a:latin typeface="Constantia" panose="02030602050306030303" pitchFamily="18" charset="0"/>
              </a:rPr>
              <a:t>The Cathedral: General Assembly of 1638</a:t>
            </a:r>
          </a:p>
          <a:p>
            <a:pPr lvl="1"/>
            <a:endParaRPr lang="en-GB" sz="2200" dirty="0" smtClean="0">
              <a:latin typeface="Constantia" panose="02030602050306030303" pitchFamily="18" charset="0"/>
            </a:endParaRPr>
          </a:p>
          <a:p>
            <a:pPr marL="914400" lvl="1" indent="-457200">
              <a:buFont typeface="Arial" panose="020B0604020202020204" pitchFamily="34" charset="0"/>
              <a:buChar char="•"/>
            </a:pPr>
            <a:r>
              <a:rPr lang="en-GB" sz="2200" dirty="0" smtClean="0">
                <a:latin typeface="Constantia" panose="02030602050306030303" pitchFamily="18" charset="0"/>
              </a:rPr>
              <a:t>“the </a:t>
            </a:r>
            <a:r>
              <a:rPr lang="en-GB" sz="2200" dirty="0">
                <a:latin typeface="Constantia" panose="02030602050306030303" pitchFamily="18" charset="0"/>
              </a:rPr>
              <a:t>city of Glasgow, with her goodly array of many towers, glittering in the morning beams, lay in sight some few miles off on the north</a:t>
            </a:r>
            <a:r>
              <a:rPr lang="en-GB" sz="2200" dirty="0" smtClean="0">
                <a:latin typeface="Constantia" panose="02030602050306030303" pitchFamily="18" charset="0"/>
              </a:rPr>
              <a:t>.”</a:t>
            </a:r>
          </a:p>
          <a:p>
            <a:pPr lvl="1"/>
            <a:endParaRPr lang="en-GB" sz="2200" dirty="0" smtClean="0">
              <a:latin typeface="Constantia" panose="02030602050306030303" pitchFamily="18" charset="0"/>
            </a:endParaRPr>
          </a:p>
          <a:p>
            <a:pPr marL="914400" lvl="1" indent="-457200">
              <a:buFont typeface="Arial" panose="020B0604020202020204" pitchFamily="34" charset="0"/>
              <a:buChar char="•"/>
            </a:pPr>
            <a:r>
              <a:rPr lang="en-GB" sz="2200" dirty="0" smtClean="0">
                <a:latin typeface="Constantia" panose="02030602050306030303" pitchFamily="18" charset="0"/>
              </a:rPr>
              <a:t>The ‘Glasgow School’ w/ Michael Scott, Thomas Hamilton, Walter Scott </a:t>
            </a:r>
          </a:p>
        </p:txBody>
      </p:sp>
      <p:pic>
        <p:nvPicPr>
          <p:cNvPr id="3" name="Picture 2"/>
          <p:cNvPicPr>
            <a:picLocks noChangeAspect="1"/>
          </p:cNvPicPr>
          <p:nvPr/>
        </p:nvPicPr>
        <p:blipFill rotWithShape="1">
          <a:blip r:embed="rId2"/>
          <a:srcRect r="49462"/>
          <a:stretch/>
        </p:blipFill>
        <p:spPr>
          <a:xfrm>
            <a:off x="960931" y="1391803"/>
            <a:ext cx="3518304" cy="5204939"/>
          </a:xfrm>
          <a:prstGeom prst="rect">
            <a:avLst/>
          </a:prstGeom>
        </p:spPr>
      </p:pic>
    </p:spTree>
    <p:extLst>
      <p:ext uri="{BB962C8B-B14F-4D97-AF65-F5344CB8AC3E}">
        <p14:creationId xmlns:p14="http://schemas.microsoft.com/office/powerpoint/2010/main" val="27974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fade">
                                      <p:cBhvr>
                                        <p:cTn id="12" dur="500"/>
                                        <p:tgtEl>
                                          <p:spTgt spid="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dirty="0" smtClean="0">
                <a:latin typeface="Constantia" panose="02030602050306030303" pitchFamily="18" charset="0"/>
              </a:rPr>
              <a:t>Galt &amp; the Clyde</a:t>
            </a:r>
            <a:endParaRPr lang="en-GB" sz="3600" b="1" dirty="0">
              <a:latin typeface="Constantia" panose="02030602050306030303" pitchFamily="18" charset="0"/>
            </a:endParaRPr>
          </a:p>
        </p:txBody>
      </p:sp>
      <p:pic>
        <p:nvPicPr>
          <p:cNvPr id="5" name="Picture 4"/>
          <p:cNvPicPr>
            <a:picLocks noChangeAspect="1"/>
          </p:cNvPicPr>
          <p:nvPr/>
        </p:nvPicPr>
        <p:blipFill>
          <a:blip r:embed="rId2"/>
          <a:stretch>
            <a:fillRect/>
          </a:stretch>
        </p:blipFill>
        <p:spPr>
          <a:xfrm>
            <a:off x="5764696" y="2901055"/>
            <a:ext cx="6308034" cy="3063656"/>
          </a:xfrm>
          <a:prstGeom prst="rect">
            <a:avLst/>
          </a:prstGeom>
        </p:spPr>
      </p:pic>
      <p:sp>
        <p:nvSpPr>
          <p:cNvPr id="12" name="TextBox 11"/>
          <p:cNvSpPr txBox="1"/>
          <p:nvPr/>
        </p:nvSpPr>
        <p:spPr>
          <a:xfrm>
            <a:off x="238539" y="1361285"/>
            <a:ext cx="6259767" cy="4154984"/>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latin typeface="Constantia" panose="02030602050306030303" pitchFamily="18" charset="0"/>
              </a:rPr>
              <a:t>References to the rich tradition of poetry</a:t>
            </a:r>
          </a:p>
          <a:p>
            <a:pPr marL="457200" indent="-457200">
              <a:buFont typeface="Arial" panose="020B0604020202020204" pitchFamily="34" charset="0"/>
              <a:buChar char="•"/>
            </a:pPr>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Plans for retirement to the ‘Romantic’ spot</a:t>
            </a:r>
          </a:p>
          <a:p>
            <a:pPr marL="457200" indent="-457200">
              <a:buFont typeface="Arial" panose="020B0604020202020204" pitchFamily="34" charset="0"/>
              <a:buChar char="•"/>
            </a:pPr>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His debt to Glasgow &amp; merchant life</a:t>
            </a:r>
          </a:p>
          <a:p>
            <a:pPr marL="457200" indent="-457200">
              <a:buFont typeface="Arial" panose="020B0604020202020204" pitchFamily="34" charset="0"/>
              <a:buChar char="•"/>
            </a:pPr>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Lobbying for the Glasgow-Edinburgh Union Canal in Westminster. </a:t>
            </a:r>
          </a:p>
          <a:p>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a:latin typeface="Constantia" panose="02030602050306030303" pitchFamily="18" charset="0"/>
              </a:rPr>
              <a:t>Plans to improve &amp; dam the Clyde</a:t>
            </a:r>
          </a:p>
          <a:p>
            <a:pPr marL="457200" indent="-457200">
              <a:buFont typeface="Arial" panose="020B0604020202020204" pitchFamily="34" charset="0"/>
              <a:buChar char="•"/>
            </a:pPr>
            <a:endParaRPr lang="en-GB" sz="2400" dirty="0" smtClean="0">
              <a:latin typeface="Constantia" panose="02030602050306030303" pitchFamily="18" charset="0"/>
            </a:endParaRPr>
          </a:p>
        </p:txBody>
      </p:sp>
    </p:spTree>
    <p:extLst>
      <p:ext uri="{BB962C8B-B14F-4D97-AF65-F5344CB8AC3E}">
        <p14:creationId xmlns:p14="http://schemas.microsoft.com/office/powerpoint/2010/main" val="251793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b="10145"/>
          <a:stretch/>
        </p:blipFill>
        <p:spPr>
          <a:xfrm>
            <a:off x="0" y="1046921"/>
            <a:ext cx="4941943" cy="5698435"/>
          </a:xfrm>
          <a:prstGeom prst="rect">
            <a:avLst/>
          </a:prstGeom>
        </p:spPr>
      </p:pic>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dirty="0" smtClean="0">
                <a:latin typeface="Constantia" panose="02030602050306030303" pitchFamily="18" charset="0"/>
              </a:rPr>
              <a:t>Galt &amp; North America</a:t>
            </a:r>
            <a:endParaRPr lang="en-GB" sz="3600" b="1" dirty="0">
              <a:latin typeface="Constantia" panose="02030602050306030303" pitchFamily="18" charset="0"/>
            </a:endParaRPr>
          </a:p>
        </p:txBody>
      </p:sp>
      <p:sp>
        <p:nvSpPr>
          <p:cNvPr id="11" name="TextBox 10"/>
          <p:cNvSpPr txBox="1"/>
          <p:nvPr/>
        </p:nvSpPr>
        <p:spPr>
          <a:xfrm>
            <a:off x="4680945" y="1693252"/>
            <a:ext cx="7139993" cy="3785652"/>
          </a:xfrm>
          <a:prstGeom prst="rect">
            <a:avLst/>
          </a:prstGeom>
          <a:noFill/>
        </p:spPr>
        <p:txBody>
          <a:bodyPr wrap="square" rtlCol="0">
            <a:spAutoFit/>
          </a:bodyPr>
          <a:lstStyle/>
          <a:p>
            <a:pPr marL="457200" indent="-457200">
              <a:buFont typeface="Arial" panose="020B0604020202020204" pitchFamily="34" charset="0"/>
              <a:buChar char="•"/>
            </a:pPr>
            <a:r>
              <a:rPr lang="en-GB" sz="2400" i="1" dirty="0" smtClean="0">
                <a:latin typeface="Constantia" panose="02030602050306030303" pitchFamily="18" charset="0"/>
              </a:rPr>
              <a:t>Lawrie Todd </a:t>
            </a:r>
            <a:r>
              <a:rPr lang="en-GB" sz="2400" dirty="0" smtClean="0">
                <a:latin typeface="Constantia" panose="02030602050306030303" pitchFamily="18" charset="0"/>
              </a:rPr>
              <a:t>(1830</a:t>
            </a:r>
            <a:r>
              <a:rPr lang="en-GB" sz="2400" dirty="0">
                <a:latin typeface="Constantia" panose="02030602050306030303" pitchFamily="18" charset="0"/>
              </a:rPr>
              <a:t>), a tale of the founding of Rochester, New York</a:t>
            </a:r>
            <a:r>
              <a:rPr lang="en-GB" sz="2400" dirty="0" smtClean="0">
                <a:latin typeface="Constantia" panose="02030602050306030303" pitchFamily="18" charset="0"/>
              </a:rPr>
              <a:t>, following time abroad.</a:t>
            </a:r>
          </a:p>
          <a:p>
            <a:pPr marL="914400" lvl="1" indent="-457200">
              <a:buFont typeface="Arial" panose="020B0604020202020204" pitchFamily="34" charset="0"/>
              <a:buChar char="•"/>
            </a:pPr>
            <a:r>
              <a:rPr lang="en-GB" sz="2400" dirty="0" smtClean="0">
                <a:latin typeface="Constantia" panose="02030602050306030303" pitchFamily="18" charset="0"/>
              </a:rPr>
              <a:t>More local markers: buildings, inns, etc.</a:t>
            </a:r>
          </a:p>
          <a:p>
            <a:pPr marL="914400" lvl="1" indent="-457200">
              <a:buFont typeface="Arial" panose="020B0604020202020204" pitchFamily="34" charset="0"/>
              <a:buChar char="•"/>
            </a:pPr>
            <a:r>
              <a:rPr lang="en-GB" sz="2400" dirty="0" smtClean="0">
                <a:latin typeface="Constantia" panose="02030602050306030303" pitchFamily="18" charset="0"/>
              </a:rPr>
              <a:t>The sense of awe</a:t>
            </a:r>
          </a:p>
          <a:p>
            <a:pPr marL="914400" lvl="1" indent="-457200">
              <a:buFont typeface="Arial" panose="020B0604020202020204" pitchFamily="34" charset="0"/>
              <a:buChar char="•"/>
            </a:pPr>
            <a:r>
              <a:rPr lang="en-GB" sz="2400" dirty="0" smtClean="0">
                <a:latin typeface="Constantia" panose="02030602050306030303" pitchFamily="18" charset="0"/>
              </a:rPr>
              <a:t>The most quotable… ‘</a:t>
            </a:r>
            <a:r>
              <a:rPr lang="en-GB" sz="2400" b="1" dirty="0" smtClean="0">
                <a:latin typeface="Constantia" panose="02030602050306030303" pitchFamily="18" charset="0"/>
              </a:rPr>
              <a:t>Greenock, the most enlightened community in the West of Scotland, scarcely excepting even that of Port Glasgow; so justly, for its taste in the fine arts, denominated the Florence of the West</a:t>
            </a:r>
            <a:r>
              <a:rPr lang="en-GB" sz="2400" dirty="0" smtClean="0">
                <a:latin typeface="Constantia" panose="02030602050306030303" pitchFamily="18" charset="0"/>
              </a:rPr>
              <a:t>.’</a:t>
            </a:r>
          </a:p>
        </p:txBody>
      </p:sp>
    </p:spTree>
    <p:extLst>
      <p:ext uri="{BB962C8B-B14F-4D97-AF65-F5344CB8AC3E}">
        <p14:creationId xmlns:p14="http://schemas.microsoft.com/office/powerpoint/2010/main" val="12693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b="10145"/>
          <a:stretch/>
        </p:blipFill>
        <p:spPr>
          <a:xfrm>
            <a:off x="0" y="1046921"/>
            <a:ext cx="4941943" cy="5698435"/>
          </a:xfrm>
          <a:prstGeom prst="rect">
            <a:avLst/>
          </a:prstGeom>
        </p:spPr>
      </p:pic>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dirty="0" smtClean="0">
                <a:latin typeface="Constantia" panose="02030602050306030303" pitchFamily="18" charset="0"/>
              </a:rPr>
              <a:t>Galt &amp; North America</a:t>
            </a:r>
            <a:endParaRPr lang="en-GB" sz="3600" b="1" dirty="0">
              <a:latin typeface="Constantia" panose="02030602050306030303" pitchFamily="18" charset="0"/>
            </a:endParaRPr>
          </a:p>
        </p:txBody>
      </p:sp>
      <p:sp>
        <p:nvSpPr>
          <p:cNvPr id="11" name="TextBox 10"/>
          <p:cNvSpPr txBox="1"/>
          <p:nvPr/>
        </p:nvSpPr>
        <p:spPr>
          <a:xfrm>
            <a:off x="4680945" y="1693252"/>
            <a:ext cx="7365281" cy="3785652"/>
          </a:xfrm>
          <a:prstGeom prst="rect">
            <a:avLst/>
          </a:prstGeom>
          <a:noFill/>
        </p:spPr>
        <p:txBody>
          <a:bodyPr wrap="square" rtlCol="0">
            <a:spAutoFit/>
          </a:bodyPr>
          <a:lstStyle/>
          <a:p>
            <a:pPr marL="457200" indent="-457200">
              <a:buFont typeface="Arial" panose="020B0604020202020204" pitchFamily="34" charset="0"/>
              <a:buChar char="•"/>
            </a:pPr>
            <a:r>
              <a:rPr lang="en-GB" sz="2400" i="1" dirty="0" smtClean="0">
                <a:latin typeface="Constantia" panose="02030602050306030303" pitchFamily="18" charset="0"/>
              </a:rPr>
              <a:t>Bogle </a:t>
            </a:r>
            <a:r>
              <a:rPr lang="en-GB" sz="2400" i="1" dirty="0" err="1" smtClean="0">
                <a:latin typeface="Constantia" panose="02030602050306030303" pitchFamily="18" charset="0"/>
              </a:rPr>
              <a:t>Corbet</a:t>
            </a:r>
            <a:r>
              <a:rPr lang="en-GB" sz="2400" i="1" dirty="0" smtClean="0">
                <a:latin typeface="Constantia" panose="02030602050306030303" pitchFamily="18" charset="0"/>
              </a:rPr>
              <a:t> </a:t>
            </a:r>
            <a:r>
              <a:rPr lang="en-GB" sz="2400" dirty="0" smtClean="0">
                <a:latin typeface="Constantia" panose="02030602050306030303" pitchFamily="18" charset="0"/>
              </a:rPr>
              <a:t>(1831) [original]</a:t>
            </a:r>
          </a:p>
          <a:p>
            <a:pPr marL="914400" lvl="1" indent="-457200">
              <a:buFont typeface="Arial" panose="020B0604020202020204" pitchFamily="34" charset="0"/>
              <a:buChar char="•"/>
            </a:pPr>
            <a:r>
              <a:rPr lang="en-GB" sz="2400" dirty="0" smtClean="0">
                <a:latin typeface="Constantia" panose="02030602050306030303" pitchFamily="18" charset="0"/>
              </a:rPr>
              <a:t>Starts out very much as a Glasgow novel in the mould of the earlier works. </a:t>
            </a:r>
          </a:p>
          <a:p>
            <a:pPr marL="914400" lvl="1" indent="-457200">
              <a:buFont typeface="Arial" panose="020B0604020202020204" pitchFamily="34" charset="0"/>
              <a:buChar char="•"/>
            </a:pPr>
            <a:r>
              <a:rPr lang="en-GB" sz="2400" dirty="0" smtClean="0">
                <a:latin typeface="Constantia" panose="02030602050306030303" pitchFamily="18" charset="0"/>
              </a:rPr>
              <a:t>Echoes </a:t>
            </a:r>
            <a:r>
              <a:rPr lang="en-GB" sz="2400" i="1" dirty="0" smtClean="0">
                <a:latin typeface="Constantia" panose="02030602050306030303" pitchFamily="18" charset="0"/>
              </a:rPr>
              <a:t>The Entail</a:t>
            </a:r>
            <a:r>
              <a:rPr lang="en-GB" sz="2400" dirty="0" smtClean="0">
                <a:latin typeface="Constantia" panose="02030602050306030303" pitchFamily="18" charset="0"/>
              </a:rPr>
              <a:t>: ‘Let Glasgow Flourish by the weaving of cotton.’</a:t>
            </a:r>
          </a:p>
          <a:p>
            <a:pPr marL="1371600" lvl="2" indent="-457200">
              <a:buFont typeface="Arial" panose="020B0604020202020204" pitchFamily="34" charset="0"/>
              <a:buChar char="•"/>
            </a:pPr>
            <a:r>
              <a:rPr lang="en-GB" sz="2000" dirty="0" smtClean="0">
                <a:latin typeface="Constantia" panose="02030602050306030303" pitchFamily="18" charset="0"/>
              </a:rPr>
              <a:t>The old world vs. the new (cf. Henry Graham)</a:t>
            </a:r>
          </a:p>
          <a:p>
            <a:pPr marL="1371600" lvl="2" indent="-457200">
              <a:buFont typeface="Arial" panose="020B0604020202020204" pitchFamily="34" charset="0"/>
              <a:buChar char="•"/>
            </a:pPr>
            <a:r>
              <a:rPr lang="en-GB" sz="2000" dirty="0">
                <a:latin typeface="Constantia" panose="02030602050306030303" pitchFamily="18" charset="0"/>
              </a:rPr>
              <a:t>Galt: </a:t>
            </a:r>
            <a:r>
              <a:rPr lang="en-GB" sz="2000" dirty="0" smtClean="0">
                <a:latin typeface="Constantia" panose="02030602050306030303" pitchFamily="18" charset="0"/>
              </a:rPr>
              <a:t>‘I </a:t>
            </a:r>
            <a:r>
              <a:rPr lang="en-GB" sz="2000" dirty="0">
                <a:latin typeface="Constantia" panose="02030602050306030303" pitchFamily="18" charset="0"/>
              </a:rPr>
              <a:t>considered the discovery of America as equivalent to the creation of another continent, purposely to relieve the oppressed of the old, and to afford an asylum to those who were inclined to the moderation of that way of </a:t>
            </a:r>
            <a:r>
              <a:rPr lang="en-GB" sz="2000" dirty="0" smtClean="0">
                <a:latin typeface="Constantia" panose="02030602050306030303" pitchFamily="18" charset="0"/>
              </a:rPr>
              <a:t>life…’</a:t>
            </a:r>
          </a:p>
        </p:txBody>
      </p:sp>
    </p:spTree>
    <p:extLst>
      <p:ext uri="{BB962C8B-B14F-4D97-AF65-F5344CB8AC3E}">
        <p14:creationId xmlns:p14="http://schemas.microsoft.com/office/powerpoint/2010/main" val="22512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dirty="0" smtClean="0">
                <a:latin typeface="Constantia" panose="02030602050306030303" pitchFamily="18" charset="0"/>
              </a:rPr>
              <a:t>John Galt &amp; Glasgow</a:t>
            </a:r>
            <a:endParaRPr lang="en-GB" sz="3600" dirty="0">
              <a:latin typeface="Constantia" panose="02030602050306030303" pitchFamily="18" charset="0"/>
            </a:endParaRPr>
          </a:p>
        </p:txBody>
      </p:sp>
      <p:sp>
        <p:nvSpPr>
          <p:cNvPr id="2" name="TextBox 1"/>
          <p:cNvSpPr txBox="1"/>
          <p:nvPr/>
        </p:nvSpPr>
        <p:spPr>
          <a:xfrm>
            <a:off x="482137" y="1494226"/>
            <a:ext cx="10390909" cy="4955203"/>
          </a:xfrm>
          <a:prstGeom prst="rect">
            <a:avLst/>
          </a:prstGeom>
          <a:noFill/>
        </p:spPr>
        <p:txBody>
          <a:bodyPr wrap="square" rtlCol="0">
            <a:spAutoFit/>
          </a:bodyPr>
          <a:lstStyle/>
          <a:p>
            <a:r>
              <a:rPr lang="en-GB" sz="2800" u="sng" dirty="0" smtClean="0">
                <a:latin typeface="Constantia" panose="02030602050306030303" pitchFamily="18" charset="0"/>
              </a:rPr>
              <a:t>Timeline of places</a:t>
            </a:r>
            <a:r>
              <a:rPr lang="en-GB" sz="2400" dirty="0" smtClean="0">
                <a:latin typeface="Constantia" panose="02030602050306030303" pitchFamily="18" charset="0"/>
              </a:rPr>
              <a:t> (with thanks to Ian McGhee)</a:t>
            </a:r>
          </a:p>
          <a:p>
            <a:pPr marL="457200" indent="-457200">
              <a:buFont typeface="Arial" panose="020B0604020202020204" pitchFamily="34" charset="0"/>
              <a:buChar char="•"/>
            </a:pPr>
            <a:r>
              <a:rPr lang="en-GB" sz="2400" dirty="0" smtClean="0">
                <a:latin typeface="Constantia" panose="02030602050306030303" pitchFamily="18" charset="0"/>
              </a:rPr>
              <a:t>Born 2 May 1779, </a:t>
            </a:r>
            <a:r>
              <a:rPr lang="en-GB" sz="2400" b="1" dirty="0" smtClean="0">
                <a:latin typeface="Constantia" panose="02030602050306030303" pitchFamily="18" charset="0"/>
              </a:rPr>
              <a:t>Irvine</a:t>
            </a:r>
          </a:p>
          <a:p>
            <a:pPr marL="457200" indent="-457200">
              <a:buFont typeface="Arial" panose="020B0604020202020204" pitchFamily="34" charset="0"/>
              <a:buChar char="•"/>
            </a:pPr>
            <a:r>
              <a:rPr lang="en-GB" sz="2400" dirty="0" smtClean="0">
                <a:latin typeface="Constantia" panose="02030602050306030303" pitchFamily="18" charset="0"/>
              </a:rPr>
              <a:t>1789, moves to </a:t>
            </a:r>
            <a:r>
              <a:rPr lang="en-GB" sz="2400" b="1" dirty="0" smtClean="0">
                <a:latin typeface="Constantia" panose="02030602050306030303" pitchFamily="18" charset="0"/>
              </a:rPr>
              <a:t>Greenock</a:t>
            </a:r>
          </a:p>
          <a:p>
            <a:pPr marL="457200" indent="-457200">
              <a:buFont typeface="Arial" panose="020B0604020202020204" pitchFamily="34" charset="0"/>
              <a:buChar char="•"/>
            </a:pPr>
            <a:r>
              <a:rPr lang="en-GB" sz="2400" dirty="0" smtClean="0">
                <a:latin typeface="Constantia" panose="02030602050306030303" pitchFamily="18" charset="0"/>
              </a:rPr>
              <a:t>1804, moves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1809, travels </a:t>
            </a:r>
            <a:r>
              <a:rPr lang="en-GB" sz="2400" b="1" dirty="0" smtClean="0">
                <a:latin typeface="Constantia" panose="02030602050306030303" pitchFamily="18" charset="0"/>
              </a:rPr>
              <a:t>the Mediterranean</a:t>
            </a:r>
          </a:p>
          <a:p>
            <a:pPr marL="457200" indent="-457200">
              <a:buFont typeface="Arial" panose="020B0604020202020204" pitchFamily="34" charset="0"/>
              <a:buChar char="•"/>
            </a:pPr>
            <a:r>
              <a:rPr lang="en-GB" sz="2400" dirty="0" smtClean="0">
                <a:latin typeface="Constantia" panose="02030602050306030303" pitchFamily="18" charset="0"/>
              </a:rPr>
              <a:t>1811,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1818, moves to </a:t>
            </a:r>
            <a:r>
              <a:rPr lang="en-GB" sz="2400" b="1" dirty="0" smtClean="0">
                <a:latin typeface="Constantia" panose="02030602050306030303" pitchFamily="18" charset="0"/>
              </a:rPr>
              <a:t>Greenock </a:t>
            </a:r>
          </a:p>
          <a:p>
            <a:pPr marL="457200" indent="-457200">
              <a:buFont typeface="Arial" panose="020B0604020202020204" pitchFamily="34" charset="0"/>
              <a:buChar char="•"/>
            </a:pPr>
            <a:r>
              <a:rPr lang="en-GB" sz="2400" dirty="0" smtClean="0">
                <a:latin typeface="Constantia" panose="02030602050306030303" pitchFamily="18" charset="0"/>
              </a:rPr>
              <a:t>1819, returns to</a:t>
            </a:r>
            <a:r>
              <a:rPr lang="en-GB" sz="2400" b="1" dirty="0" smtClean="0">
                <a:latin typeface="Constantia" panose="02030602050306030303" pitchFamily="18" charset="0"/>
              </a:rPr>
              <a:t> London</a:t>
            </a:r>
          </a:p>
          <a:p>
            <a:pPr marL="457200" indent="-457200">
              <a:buFont typeface="Arial" panose="020B0604020202020204" pitchFamily="34" charset="0"/>
              <a:buChar char="•"/>
            </a:pPr>
            <a:r>
              <a:rPr lang="en-GB" sz="2400" dirty="0" smtClean="0">
                <a:latin typeface="Constantia" panose="02030602050306030303" pitchFamily="18" charset="0"/>
              </a:rPr>
              <a:t>1823, moves to</a:t>
            </a:r>
            <a:r>
              <a:rPr lang="en-GB" sz="2400" b="1" dirty="0" smtClean="0">
                <a:latin typeface="Constantia" panose="02030602050306030303" pitchFamily="18" charset="0"/>
              </a:rPr>
              <a:t> Edinburgh</a:t>
            </a:r>
          </a:p>
          <a:p>
            <a:pPr marL="457200" indent="-457200">
              <a:buFont typeface="Arial" panose="020B0604020202020204" pitchFamily="34" charset="0"/>
              <a:buChar char="•"/>
            </a:pPr>
            <a:r>
              <a:rPr lang="en-GB" sz="2400" dirty="0" smtClean="0">
                <a:latin typeface="Constantia" panose="02030602050306030303" pitchFamily="18" charset="0"/>
              </a:rPr>
              <a:t>1825, travels to</a:t>
            </a:r>
            <a:r>
              <a:rPr lang="en-GB" sz="2400" b="1" dirty="0" smtClean="0">
                <a:latin typeface="Constantia" panose="02030602050306030303" pitchFamily="18" charset="0"/>
              </a:rPr>
              <a:t> Canada</a:t>
            </a:r>
          </a:p>
          <a:p>
            <a:pPr marL="457200" indent="-457200">
              <a:buFont typeface="Arial" panose="020B0604020202020204" pitchFamily="34" charset="0"/>
              <a:buChar char="•"/>
            </a:pPr>
            <a:r>
              <a:rPr lang="en-GB" sz="2400" dirty="0" smtClean="0">
                <a:latin typeface="Constantia" panose="02030602050306030303" pitchFamily="18" charset="0"/>
              </a:rPr>
              <a:t>1826-29,</a:t>
            </a:r>
            <a:r>
              <a:rPr lang="en-GB" sz="2400" b="1" dirty="0" smtClean="0">
                <a:latin typeface="Constantia" panose="02030602050306030303" pitchFamily="18" charset="0"/>
              </a:rPr>
              <a:t> </a:t>
            </a:r>
            <a:r>
              <a:rPr lang="en-GB" sz="2400" dirty="0" smtClean="0">
                <a:latin typeface="Constantia" panose="02030602050306030303" pitchFamily="18" charset="0"/>
              </a:rPr>
              <a:t>travels </a:t>
            </a:r>
            <a:r>
              <a:rPr lang="en-GB" sz="2400" b="1" dirty="0" smtClean="0">
                <a:latin typeface="Constantia" panose="02030602050306030303" pitchFamily="18" charset="0"/>
              </a:rPr>
              <a:t>North America</a:t>
            </a:r>
            <a:r>
              <a:rPr lang="en-GB" sz="2400" dirty="0" smtClean="0">
                <a:latin typeface="Constantia" panose="02030602050306030303" pitchFamily="18" charset="0"/>
              </a:rPr>
              <a:t>, establishes new towns in </a:t>
            </a:r>
            <a:r>
              <a:rPr lang="en-GB" sz="2400" b="1" dirty="0" smtClean="0">
                <a:latin typeface="Constantia" panose="02030602050306030303" pitchFamily="18" charset="0"/>
              </a:rPr>
              <a:t>Canada</a:t>
            </a:r>
          </a:p>
          <a:p>
            <a:pPr marL="457200" indent="-457200">
              <a:buFont typeface="Arial" panose="020B0604020202020204" pitchFamily="34" charset="0"/>
              <a:buChar char="•"/>
            </a:pPr>
            <a:r>
              <a:rPr lang="en-GB" sz="2400" dirty="0" smtClean="0">
                <a:latin typeface="Constantia" panose="02030602050306030303" pitchFamily="18" charset="0"/>
              </a:rPr>
              <a:t>1829, returns to </a:t>
            </a:r>
            <a:r>
              <a:rPr lang="en-GB" sz="2400" b="1" dirty="0" smtClean="0">
                <a:latin typeface="Constantia" panose="02030602050306030303" pitchFamily="18" charset="0"/>
              </a:rPr>
              <a:t>London</a:t>
            </a:r>
            <a:r>
              <a:rPr lang="en-GB" sz="2400" dirty="0" smtClean="0">
                <a:latin typeface="Constantia" panose="02030602050306030303" pitchFamily="18" charset="0"/>
              </a:rPr>
              <a:t>, short spell in King’s Bench Prison (debt)</a:t>
            </a:r>
            <a:endParaRPr lang="en-GB" sz="2400" b="1"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1834, retires to </a:t>
            </a:r>
            <a:r>
              <a:rPr lang="en-GB" sz="2400" b="1" dirty="0" smtClean="0">
                <a:latin typeface="Constantia" panose="02030602050306030303" pitchFamily="18" charset="0"/>
              </a:rPr>
              <a:t>Greenock</a:t>
            </a:r>
            <a:r>
              <a:rPr lang="en-GB" sz="2400" dirty="0" smtClean="0">
                <a:latin typeface="Constantia" panose="02030602050306030303" pitchFamily="18" charset="0"/>
              </a:rPr>
              <a:t>, where he dies on 11 April 1839.</a:t>
            </a:r>
          </a:p>
        </p:txBody>
      </p:sp>
    </p:spTree>
    <p:extLst>
      <p:ext uri="{BB962C8B-B14F-4D97-AF65-F5344CB8AC3E}">
        <p14:creationId xmlns:p14="http://schemas.microsoft.com/office/powerpoint/2010/main" val="282604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500"/>
                                        <p:tgtEl>
                                          <p:spTgt spid="2">
                                            <p:txEl>
                                              <p:pRg st="9" end="9"/>
                                            </p:tx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500"/>
                                        <p:tgtEl>
                                          <p:spTgt spid="2">
                                            <p:txEl>
                                              <p:pRg st="10" end="10"/>
                                            </p:txEl>
                                          </p:spTgt>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b="10145"/>
          <a:stretch/>
        </p:blipFill>
        <p:spPr>
          <a:xfrm>
            <a:off x="0" y="1046921"/>
            <a:ext cx="4941943" cy="5698435"/>
          </a:xfrm>
          <a:prstGeom prst="rect">
            <a:avLst/>
          </a:prstGeom>
        </p:spPr>
      </p:pic>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dirty="0" smtClean="0">
                <a:latin typeface="Constantia" panose="02030602050306030303" pitchFamily="18" charset="0"/>
              </a:rPr>
              <a:t>Galt &amp; North America</a:t>
            </a:r>
            <a:endParaRPr lang="en-GB" sz="3600" b="1" dirty="0">
              <a:latin typeface="Constantia" panose="02030602050306030303" pitchFamily="18" charset="0"/>
            </a:endParaRPr>
          </a:p>
        </p:txBody>
      </p:sp>
      <p:sp>
        <p:nvSpPr>
          <p:cNvPr id="11" name="TextBox 10"/>
          <p:cNvSpPr txBox="1"/>
          <p:nvPr/>
        </p:nvSpPr>
        <p:spPr>
          <a:xfrm>
            <a:off x="4680946" y="1693252"/>
            <a:ext cx="7139994" cy="4524315"/>
          </a:xfrm>
          <a:prstGeom prst="rect">
            <a:avLst/>
          </a:prstGeom>
          <a:noFill/>
        </p:spPr>
        <p:txBody>
          <a:bodyPr wrap="square" rtlCol="0">
            <a:spAutoFit/>
          </a:bodyPr>
          <a:lstStyle/>
          <a:p>
            <a:pPr marL="457200" indent="-457200">
              <a:buFont typeface="Arial" panose="020B0604020202020204" pitchFamily="34" charset="0"/>
              <a:buChar char="•"/>
            </a:pPr>
            <a:r>
              <a:rPr lang="en-GB" sz="2400" i="1" dirty="0" smtClean="0">
                <a:latin typeface="Constantia" panose="02030602050306030303" pitchFamily="18" charset="0"/>
              </a:rPr>
              <a:t>Bogle </a:t>
            </a:r>
            <a:r>
              <a:rPr lang="en-GB" sz="2400" i="1" dirty="0" err="1" smtClean="0">
                <a:latin typeface="Constantia" panose="02030602050306030303" pitchFamily="18" charset="0"/>
              </a:rPr>
              <a:t>Corbet</a:t>
            </a:r>
            <a:r>
              <a:rPr lang="en-GB" sz="2400" i="1" dirty="0" smtClean="0">
                <a:latin typeface="Constantia" panose="02030602050306030303" pitchFamily="18" charset="0"/>
              </a:rPr>
              <a:t> </a:t>
            </a:r>
            <a:r>
              <a:rPr lang="en-GB" sz="2400" dirty="0" smtClean="0">
                <a:latin typeface="Constantia" panose="02030602050306030303" pitchFamily="18" charset="0"/>
              </a:rPr>
              <a:t>(1831) [original]</a:t>
            </a:r>
          </a:p>
          <a:p>
            <a:pPr marL="914400" lvl="1" indent="-457200">
              <a:buFont typeface="Arial" panose="020B0604020202020204" pitchFamily="34" charset="0"/>
              <a:buChar char="•"/>
            </a:pPr>
            <a:r>
              <a:rPr lang="en-GB" sz="2400" dirty="0" smtClean="0">
                <a:latin typeface="Constantia" panose="02030602050306030303" pitchFamily="18" charset="0"/>
              </a:rPr>
              <a:t>The bustle of Glasgow’s streets</a:t>
            </a:r>
          </a:p>
          <a:p>
            <a:pPr marL="914400" lvl="1" indent="-457200">
              <a:buFont typeface="Arial" panose="020B0604020202020204" pitchFamily="34" charset="0"/>
              <a:buChar char="•"/>
            </a:pPr>
            <a:r>
              <a:rPr lang="en-GB" sz="2400" dirty="0" smtClean="0">
                <a:latin typeface="Constantia" panose="02030602050306030303" pitchFamily="18" charset="0"/>
              </a:rPr>
              <a:t>Topographical descriptions of the city</a:t>
            </a:r>
          </a:p>
          <a:p>
            <a:pPr marL="914400" lvl="1" indent="-457200">
              <a:buFont typeface="Arial" panose="020B0604020202020204" pitchFamily="34" charset="0"/>
              <a:buChar char="•"/>
            </a:pPr>
            <a:r>
              <a:rPr lang="en-GB" sz="2400" dirty="0" smtClean="0">
                <a:latin typeface="Constantia" panose="02030602050306030303" pitchFamily="18" charset="0"/>
              </a:rPr>
              <a:t>The unrest of the weavers</a:t>
            </a:r>
          </a:p>
          <a:p>
            <a:pPr marL="914400" lvl="1" indent="-457200">
              <a:buFont typeface="Arial" panose="020B0604020202020204" pitchFamily="34" charset="0"/>
              <a:buChar char="•"/>
            </a:pPr>
            <a:r>
              <a:rPr lang="en-GB" sz="2400" dirty="0" smtClean="0">
                <a:latin typeface="Constantia" panose="02030602050306030303" pitchFamily="18" charset="0"/>
              </a:rPr>
              <a:t>Commentary on slavery</a:t>
            </a:r>
          </a:p>
          <a:p>
            <a:pPr marL="914400" lvl="1" indent="-457200">
              <a:buFont typeface="Arial" panose="020B0604020202020204" pitchFamily="34" charset="0"/>
              <a:buChar char="•"/>
            </a:pPr>
            <a:r>
              <a:rPr lang="en-GB" sz="2400" dirty="0" smtClean="0">
                <a:latin typeface="Constantia" panose="02030602050306030303" pitchFamily="18" charset="0"/>
              </a:rPr>
              <a:t>The confluence of speech:</a:t>
            </a:r>
          </a:p>
          <a:p>
            <a:pPr marL="1371600" lvl="2" indent="-457200">
              <a:buFont typeface="Arial" panose="020B0604020202020204" pitchFamily="34" charset="0"/>
              <a:buChar char="•"/>
            </a:pPr>
            <a:r>
              <a:rPr lang="en-GB" sz="2400" dirty="0" smtClean="0">
                <a:latin typeface="Constantia" panose="02030602050306030303" pitchFamily="18" charset="0"/>
              </a:rPr>
              <a:t>the ‘almost </a:t>
            </a:r>
            <a:r>
              <a:rPr lang="en-GB" sz="2400" dirty="0">
                <a:latin typeface="Constantia" panose="02030602050306030303" pitchFamily="18" charset="0"/>
              </a:rPr>
              <a:t>English tongue of Mr. </a:t>
            </a:r>
            <a:r>
              <a:rPr lang="en-GB" sz="2400" dirty="0" err="1">
                <a:latin typeface="Constantia" panose="02030602050306030303" pitchFamily="18" charset="0"/>
              </a:rPr>
              <a:t>Macindoe</a:t>
            </a:r>
            <a:r>
              <a:rPr lang="en-GB" sz="2400" dirty="0">
                <a:latin typeface="Constantia" panose="02030602050306030303" pitchFamily="18" charset="0"/>
              </a:rPr>
              <a:t>’ from his years in the West Indies; the English-American ‘decisive and energetic vernacular’ of </a:t>
            </a:r>
            <a:r>
              <a:rPr lang="en-GB" sz="2400" dirty="0" err="1">
                <a:latin typeface="Constantia" panose="02030602050306030303" pitchFamily="18" charset="0"/>
              </a:rPr>
              <a:t>Dr.</a:t>
            </a:r>
            <a:r>
              <a:rPr lang="en-GB" sz="2400" dirty="0">
                <a:latin typeface="Constantia" panose="02030602050306030303" pitchFamily="18" charset="0"/>
              </a:rPr>
              <a:t> Leach; and the ‘genuine </a:t>
            </a:r>
            <a:r>
              <a:rPr lang="en-GB" sz="2400" dirty="0" err="1">
                <a:latin typeface="Constantia" panose="02030602050306030303" pitchFamily="18" charset="0"/>
              </a:rPr>
              <a:t>Trongate</a:t>
            </a:r>
            <a:r>
              <a:rPr lang="en-GB" sz="2400" dirty="0">
                <a:latin typeface="Constantia" panose="02030602050306030303" pitchFamily="18" charset="0"/>
              </a:rPr>
              <a:t>’ of Mr. </a:t>
            </a:r>
            <a:r>
              <a:rPr lang="en-GB" sz="2400" dirty="0" err="1">
                <a:latin typeface="Constantia" panose="02030602050306030303" pitchFamily="18" charset="0"/>
              </a:rPr>
              <a:t>Aird</a:t>
            </a:r>
            <a:r>
              <a:rPr lang="en-GB" sz="2400" dirty="0">
                <a:latin typeface="Constantia" panose="02030602050306030303" pitchFamily="18" charset="0"/>
              </a:rPr>
              <a:t>.</a:t>
            </a:r>
            <a:endParaRPr lang="en-GB" sz="2400" dirty="0" smtClean="0">
              <a:latin typeface="Constantia" panose="02030602050306030303" pitchFamily="18" charset="0"/>
            </a:endParaRPr>
          </a:p>
          <a:p>
            <a:pPr marL="1371600" lvl="2" indent="-457200">
              <a:buFont typeface="Arial" panose="020B0604020202020204" pitchFamily="34" charset="0"/>
              <a:buChar char="•"/>
            </a:pPr>
            <a:endParaRPr lang="en-GB" sz="2400" dirty="0" smtClean="0">
              <a:latin typeface="Constantia" panose="02030602050306030303" pitchFamily="18" charset="0"/>
            </a:endParaRPr>
          </a:p>
        </p:txBody>
      </p:sp>
    </p:spTree>
    <p:extLst>
      <p:ext uri="{BB962C8B-B14F-4D97-AF65-F5344CB8AC3E}">
        <p14:creationId xmlns:p14="http://schemas.microsoft.com/office/powerpoint/2010/main" val="341003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dirty="0" smtClean="0">
                <a:latin typeface="Constantia" panose="02030602050306030303" pitchFamily="18" charset="0"/>
              </a:rPr>
              <a:t>Galt &amp; North America</a:t>
            </a:r>
            <a:endParaRPr lang="en-GB" sz="3600" b="1" dirty="0">
              <a:latin typeface="Constantia" panose="0203060205030603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08" y="1730774"/>
            <a:ext cx="5021874" cy="4528654"/>
          </a:xfrm>
          <a:prstGeom prst="rect">
            <a:avLst/>
          </a:prstGeom>
        </p:spPr>
      </p:pic>
      <p:sp>
        <p:nvSpPr>
          <p:cNvPr id="4" name="Rectangle 3"/>
          <p:cNvSpPr/>
          <p:nvPr/>
        </p:nvSpPr>
        <p:spPr>
          <a:xfrm>
            <a:off x="5698436" y="2194608"/>
            <a:ext cx="5936974" cy="3877985"/>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Constantia" panose="02030602050306030303" pitchFamily="18" charset="0"/>
                <a:ea typeface="Calibri" panose="020F0502020204030204" pitchFamily="34" charset="0"/>
              </a:rPr>
              <a:t>The founding of Guelph fictionalised in </a:t>
            </a:r>
            <a:r>
              <a:rPr lang="en-GB" sz="2400" i="1" dirty="0" smtClean="0">
                <a:latin typeface="Constantia" panose="02030602050306030303" pitchFamily="18" charset="0"/>
                <a:ea typeface="Calibri" panose="020F0502020204030204" pitchFamily="34" charset="0"/>
              </a:rPr>
              <a:t>Bogle </a:t>
            </a:r>
            <a:r>
              <a:rPr lang="en-GB" sz="2400" i="1" dirty="0" err="1" smtClean="0">
                <a:latin typeface="Constantia" panose="02030602050306030303" pitchFamily="18" charset="0"/>
                <a:ea typeface="Calibri" panose="020F0502020204030204" pitchFamily="34" charset="0"/>
              </a:rPr>
              <a:t>Corbet</a:t>
            </a:r>
            <a:r>
              <a:rPr lang="en-GB" sz="2400" dirty="0" smtClean="0">
                <a:latin typeface="Constantia" panose="02030602050306030303" pitchFamily="18" charset="0"/>
                <a:ea typeface="Calibri" panose="020F0502020204030204" pitchFamily="34" charset="0"/>
              </a:rPr>
              <a:t> </a:t>
            </a:r>
            <a:r>
              <a:rPr lang="en-GB" sz="2400" dirty="0" err="1" smtClean="0">
                <a:latin typeface="Constantia" panose="02030602050306030303" pitchFamily="18" charset="0"/>
                <a:ea typeface="Calibri" panose="020F0502020204030204" pitchFamily="34" charset="0"/>
              </a:rPr>
              <a:t>v.III</a:t>
            </a:r>
            <a:r>
              <a:rPr lang="en-GB" sz="2400" dirty="0" smtClean="0">
                <a:latin typeface="Constantia" panose="02030602050306030303" pitchFamily="18" charset="0"/>
                <a:ea typeface="Calibri" panose="020F0502020204030204" pitchFamily="34" charset="0"/>
              </a:rPr>
              <a:t>:</a:t>
            </a:r>
            <a:endParaRPr lang="en-GB" sz="2400" dirty="0">
              <a:latin typeface="Constantia" panose="02030602050306030303" pitchFamily="18" charset="0"/>
              <a:ea typeface="Calibri" panose="020F0502020204030204" pitchFamily="34" charset="0"/>
            </a:endParaRPr>
          </a:p>
          <a:p>
            <a:pPr marL="800100" lvl="1" indent="-342900">
              <a:buFont typeface="Arial" panose="020B0604020202020204" pitchFamily="34" charset="0"/>
              <a:buChar char="•"/>
            </a:pPr>
            <a:endParaRPr lang="en-GB" dirty="0" smtClean="0">
              <a:latin typeface="Constantia" panose="02030602050306030303" pitchFamily="18" charset="0"/>
              <a:ea typeface="Calibri" panose="020F0502020204030204" pitchFamily="34" charset="0"/>
            </a:endParaRPr>
          </a:p>
          <a:p>
            <a:pPr marL="800100" lvl="1" indent="-342900">
              <a:buFont typeface="Arial" panose="020B0604020202020204" pitchFamily="34" charset="0"/>
              <a:buChar char="•"/>
            </a:pPr>
            <a:r>
              <a:rPr lang="en-GB" dirty="0" smtClean="0">
                <a:latin typeface="Constantia" panose="02030602050306030303" pitchFamily="18" charset="0"/>
                <a:ea typeface="Calibri" panose="020F0502020204030204" pitchFamily="34" charset="0"/>
              </a:rPr>
              <a:t>“I </a:t>
            </a:r>
            <a:r>
              <a:rPr lang="en-GB" dirty="0">
                <a:latin typeface="Constantia" panose="02030602050306030303" pitchFamily="18" charset="0"/>
                <a:ea typeface="Calibri" panose="020F0502020204030204" pitchFamily="34" charset="0"/>
              </a:rPr>
              <a:t>left the name to be given by the settlers themselves, and in the course of the day heard that they had fixed on one; both appropriate, as it referred to themselves, and agreeable to me, as applied to a new place. In Glasgow there is an old well-known street called “The Stockwell,” and… Several of the Glasgow men being artisans and crafts’ men, Stockwell was intended chiefly for them, and those who might come after of the same kind</a:t>
            </a:r>
            <a:r>
              <a:rPr lang="en-GB" dirty="0" smtClean="0">
                <a:latin typeface="Constantia" panose="02030602050306030303" pitchFamily="18" charset="0"/>
                <a:ea typeface="Calibri" panose="020F0502020204030204" pitchFamily="34" charset="0"/>
              </a:rPr>
              <a:t>.”</a:t>
            </a:r>
            <a:endParaRPr lang="en-GB" dirty="0">
              <a:latin typeface="Constantia" panose="02030602050306030303" pitchFamily="18" charset="0"/>
            </a:endParaRPr>
          </a:p>
        </p:txBody>
      </p:sp>
    </p:spTree>
    <p:extLst>
      <p:ext uri="{BB962C8B-B14F-4D97-AF65-F5344CB8AC3E}">
        <p14:creationId xmlns:p14="http://schemas.microsoft.com/office/powerpoint/2010/main" val="32962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7953" cy="6858000"/>
          </a:xfrm>
          <a:prstGeom prst="rect">
            <a:avLst/>
          </a:prstGeom>
        </p:spPr>
      </p:pic>
    </p:spTree>
    <p:extLst>
      <p:ext uri="{BB962C8B-B14F-4D97-AF65-F5344CB8AC3E}">
        <p14:creationId xmlns:p14="http://schemas.microsoft.com/office/powerpoint/2010/main" val="39865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dirty="0" smtClean="0">
                <a:latin typeface="Constantia" panose="02030602050306030303" pitchFamily="18" charset="0"/>
              </a:rPr>
              <a:t>John Galt &amp; Glasgow</a:t>
            </a:r>
            <a:endParaRPr lang="en-GB" sz="3600" dirty="0">
              <a:latin typeface="Constantia" panose="02030602050306030303" pitchFamily="18" charset="0"/>
            </a:endParaRPr>
          </a:p>
        </p:txBody>
      </p:sp>
      <p:sp>
        <p:nvSpPr>
          <p:cNvPr id="2" name="TextBox 1"/>
          <p:cNvSpPr txBox="1"/>
          <p:nvPr/>
        </p:nvSpPr>
        <p:spPr>
          <a:xfrm>
            <a:off x="482137" y="1494226"/>
            <a:ext cx="10390909" cy="4955203"/>
          </a:xfrm>
          <a:prstGeom prst="rect">
            <a:avLst/>
          </a:prstGeom>
          <a:noFill/>
        </p:spPr>
        <p:txBody>
          <a:bodyPr wrap="square" rtlCol="0">
            <a:spAutoFit/>
          </a:bodyPr>
          <a:lstStyle/>
          <a:p>
            <a:r>
              <a:rPr lang="en-GB" sz="2800" u="sng" dirty="0" smtClean="0">
                <a:latin typeface="Constantia" panose="02030602050306030303" pitchFamily="18" charset="0"/>
              </a:rPr>
              <a:t>Timeline of key works</a:t>
            </a:r>
            <a:r>
              <a:rPr lang="en-GB" sz="2400" dirty="0" smtClean="0">
                <a:latin typeface="Constantia" panose="02030602050306030303" pitchFamily="18" charset="0"/>
              </a:rPr>
              <a:t> </a:t>
            </a:r>
          </a:p>
          <a:p>
            <a:pPr marL="457200" indent="-457200">
              <a:buFont typeface="Arial" panose="020B0604020202020204" pitchFamily="34" charset="0"/>
              <a:buChar char="•"/>
            </a:pPr>
            <a:r>
              <a:rPr lang="en-GB" sz="2400" dirty="0" smtClean="0">
                <a:latin typeface="Constantia" panose="02030602050306030303" pitchFamily="18" charset="0"/>
              </a:rPr>
              <a:t>Born 2 May 1779, </a:t>
            </a:r>
            <a:r>
              <a:rPr lang="en-GB" sz="2400" b="1" dirty="0" smtClean="0">
                <a:latin typeface="Constantia" panose="02030602050306030303" pitchFamily="18" charset="0"/>
              </a:rPr>
              <a:t>Irvine</a:t>
            </a:r>
          </a:p>
          <a:p>
            <a:pPr marL="457200" indent="-457200">
              <a:buFont typeface="Arial" panose="020B0604020202020204" pitchFamily="34" charset="0"/>
              <a:buChar char="•"/>
            </a:pPr>
            <a:r>
              <a:rPr lang="en-GB" sz="2400" dirty="0" smtClean="0">
                <a:latin typeface="Constantia" panose="02030602050306030303" pitchFamily="18" charset="0"/>
              </a:rPr>
              <a:t>1789, moves to </a:t>
            </a:r>
            <a:r>
              <a:rPr lang="en-GB" sz="2400" b="1" dirty="0" smtClean="0">
                <a:latin typeface="Constantia" panose="02030602050306030303" pitchFamily="18" charset="0"/>
              </a:rPr>
              <a:t>Greenock</a:t>
            </a:r>
          </a:p>
          <a:p>
            <a:pPr marL="457200" indent="-457200">
              <a:buFont typeface="Arial" panose="020B0604020202020204" pitchFamily="34" charset="0"/>
              <a:buChar char="•"/>
            </a:pPr>
            <a:r>
              <a:rPr lang="en-GB" sz="2400" dirty="0" smtClean="0">
                <a:latin typeface="Constantia" panose="02030602050306030303" pitchFamily="18" charset="0"/>
              </a:rPr>
              <a:t>1804, moves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1809, travels </a:t>
            </a:r>
            <a:r>
              <a:rPr lang="en-GB" sz="2400" b="1" dirty="0" smtClean="0">
                <a:latin typeface="Constantia" panose="02030602050306030303" pitchFamily="18" charset="0"/>
              </a:rPr>
              <a:t>the Mediterranean</a:t>
            </a:r>
          </a:p>
          <a:p>
            <a:pPr marL="457200" indent="-457200">
              <a:buFont typeface="Arial" panose="020B0604020202020204" pitchFamily="34" charset="0"/>
              <a:buChar char="•"/>
            </a:pPr>
            <a:r>
              <a:rPr lang="en-GB" sz="2400" dirty="0" smtClean="0">
                <a:latin typeface="Constantia" panose="02030602050306030303" pitchFamily="18" charset="0"/>
              </a:rPr>
              <a:t>1811,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1818, moves to </a:t>
            </a:r>
            <a:r>
              <a:rPr lang="en-GB" sz="2400" b="1" dirty="0" smtClean="0">
                <a:latin typeface="Constantia" panose="02030602050306030303" pitchFamily="18" charset="0"/>
              </a:rPr>
              <a:t>Greenock </a:t>
            </a:r>
          </a:p>
          <a:p>
            <a:pPr marL="457200" indent="-457200">
              <a:buFont typeface="Arial" panose="020B0604020202020204" pitchFamily="34" charset="0"/>
              <a:buChar char="•"/>
            </a:pPr>
            <a:r>
              <a:rPr lang="en-GB" sz="2400" dirty="0" smtClean="0">
                <a:latin typeface="Constantia" panose="02030602050306030303" pitchFamily="18" charset="0"/>
              </a:rPr>
              <a:t>1819, returns to</a:t>
            </a:r>
            <a:r>
              <a:rPr lang="en-GB" sz="2400" b="1" dirty="0" smtClean="0">
                <a:latin typeface="Constantia" panose="02030602050306030303" pitchFamily="18" charset="0"/>
              </a:rPr>
              <a:t> London</a:t>
            </a:r>
          </a:p>
          <a:p>
            <a:pPr marL="457200" indent="-457200">
              <a:buFont typeface="Arial" panose="020B0604020202020204" pitchFamily="34" charset="0"/>
              <a:buChar char="•"/>
            </a:pPr>
            <a:r>
              <a:rPr lang="en-GB" sz="2400" dirty="0" smtClean="0">
                <a:latin typeface="Constantia" panose="02030602050306030303" pitchFamily="18" charset="0"/>
              </a:rPr>
              <a:t>1823, moves to</a:t>
            </a:r>
            <a:r>
              <a:rPr lang="en-GB" sz="2400" b="1" dirty="0" smtClean="0">
                <a:latin typeface="Constantia" panose="02030602050306030303" pitchFamily="18" charset="0"/>
              </a:rPr>
              <a:t> Edinburgh</a:t>
            </a:r>
          </a:p>
          <a:p>
            <a:pPr marL="457200" indent="-457200">
              <a:buFont typeface="Arial" panose="020B0604020202020204" pitchFamily="34" charset="0"/>
              <a:buChar char="•"/>
            </a:pPr>
            <a:r>
              <a:rPr lang="en-GB" sz="2400" dirty="0" smtClean="0">
                <a:latin typeface="Constantia" panose="02030602050306030303" pitchFamily="18" charset="0"/>
              </a:rPr>
              <a:t>1825, travels to</a:t>
            </a:r>
            <a:r>
              <a:rPr lang="en-GB" sz="2400" b="1" dirty="0" smtClean="0">
                <a:latin typeface="Constantia" panose="02030602050306030303" pitchFamily="18" charset="0"/>
              </a:rPr>
              <a:t> Canada</a:t>
            </a:r>
          </a:p>
          <a:p>
            <a:pPr marL="457200" indent="-457200">
              <a:buFont typeface="Arial" panose="020B0604020202020204" pitchFamily="34" charset="0"/>
              <a:buChar char="•"/>
            </a:pPr>
            <a:r>
              <a:rPr lang="en-GB" sz="2400" dirty="0" smtClean="0">
                <a:latin typeface="Constantia" panose="02030602050306030303" pitchFamily="18" charset="0"/>
              </a:rPr>
              <a:t>1826-29,</a:t>
            </a:r>
            <a:r>
              <a:rPr lang="en-GB" sz="2400" b="1" dirty="0" smtClean="0">
                <a:latin typeface="Constantia" panose="02030602050306030303" pitchFamily="18" charset="0"/>
              </a:rPr>
              <a:t> </a:t>
            </a:r>
            <a:r>
              <a:rPr lang="en-GB" sz="2400" dirty="0" smtClean="0">
                <a:latin typeface="Constantia" panose="02030602050306030303" pitchFamily="18" charset="0"/>
              </a:rPr>
              <a:t>travels </a:t>
            </a:r>
            <a:r>
              <a:rPr lang="en-GB" sz="2400" b="1" dirty="0" smtClean="0">
                <a:latin typeface="Constantia" panose="02030602050306030303" pitchFamily="18" charset="0"/>
              </a:rPr>
              <a:t>North America</a:t>
            </a:r>
          </a:p>
          <a:p>
            <a:pPr marL="457200" indent="-457200">
              <a:buFont typeface="Arial" panose="020B0604020202020204" pitchFamily="34" charset="0"/>
              <a:buChar char="•"/>
            </a:pPr>
            <a:r>
              <a:rPr lang="en-GB" sz="2400" dirty="0" smtClean="0">
                <a:latin typeface="Constantia" panose="02030602050306030303" pitchFamily="18" charset="0"/>
              </a:rPr>
              <a:t>1829,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1834, retires to </a:t>
            </a:r>
            <a:r>
              <a:rPr lang="en-GB" sz="2400" b="1" dirty="0" smtClean="0">
                <a:latin typeface="Constantia" panose="02030602050306030303" pitchFamily="18" charset="0"/>
              </a:rPr>
              <a:t>Greenock</a:t>
            </a:r>
            <a:endParaRPr lang="en-GB" sz="2400" dirty="0" smtClean="0">
              <a:latin typeface="Constantia" panose="02030602050306030303" pitchFamily="18" charset="0"/>
            </a:endParaRPr>
          </a:p>
        </p:txBody>
      </p:sp>
      <p:sp>
        <p:nvSpPr>
          <p:cNvPr id="3" name="TextBox 2"/>
          <p:cNvSpPr txBox="1"/>
          <p:nvPr/>
        </p:nvSpPr>
        <p:spPr>
          <a:xfrm>
            <a:off x="6860771" y="2826328"/>
            <a:ext cx="4012275" cy="3754874"/>
          </a:xfrm>
          <a:prstGeom prst="rect">
            <a:avLst/>
          </a:prstGeom>
          <a:noFill/>
        </p:spPr>
        <p:txBody>
          <a:bodyPr wrap="square" rtlCol="0">
            <a:spAutoFit/>
          </a:bodyPr>
          <a:lstStyle/>
          <a:p>
            <a:endParaRPr lang="en-GB" sz="2000" i="1" dirty="0" smtClean="0">
              <a:latin typeface="Constantia" panose="02030602050306030303" pitchFamily="18" charset="0"/>
            </a:endParaRPr>
          </a:p>
          <a:p>
            <a:r>
              <a:rPr lang="en-GB" sz="2000" i="1" dirty="0" smtClean="0">
                <a:latin typeface="Constantia" panose="02030602050306030303" pitchFamily="18" charset="0"/>
              </a:rPr>
              <a:t>The Ayrshire Legatees </a:t>
            </a:r>
            <a:r>
              <a:rPr lang="en-GB" sz="2000" dirty="0" smtClean="0">
                <a:latin typeface="Constantia" panose="02030602050306030303" pitchFamily="18" charset="0"/>
              </a:rPr>
              <a:t>(1820-1)</a:t>
            </a:r>
          </a:p>
          <a:p>
            <a:r>
              <a:rPr lang="en-GB" sz="2000" i="1" dirty="0" smtClean="0">
                <a:latin typeface="Constantia" panose="02030602050306030303" pitchFamily="18" charset="0"/>
              </a:rPr>
              <a:t>Annals of the Parish </a:t>
            </a:r>
            <a:r>
              <a:rPr lang="en-GB" sz="2000" dirty="0" smtClean="0">
                <a:latin typeface="Constantia" panose="02030602050306030303" pitchFamily="18" charset="0"/>
              </a:rPr>
              <a:t>(1821)</a:t>
            </a:r>
          </a:p>
          <a:p>
            <a:r>
              <a:rPr lang="en-GB" sz="2000" i="1" dirty="0" smtClean="0">
                <a:latin typeface="Constantia" panose="02030602050306030303" pitchFamily="18" charset="0"/>
              </a:rPr>
              <a:t>Sir Andrew Wylie </a:t>
            </a:r>
            <a:r>
              <a:rPr lang="en-GB" sz="2000" dirty="0" smtClean="0">
                <a:latin typeface="Constantia" panose="02030602050306030303" pitchFamily="18" charset="0"/>
              </a:rPr>
              <a:t>(1822)</a:t>
            </a:r>
          </a:p>
          <a:p>
            <a:r>
              <a:rPr lang="en-GB" sz="2000" i="1" dirty="0" smtClean="0">
                <a:latin typeface="Constantia" panose="02030602050306030303" pitchFamily="18" charset="0"/>
              </a:rPr>
              <a:t>The Provost </a:t>
            </a:r>
            <a:r>
              <a:rPr lang="en-GB" sz="2000" dirty="0" smtClean="0">
                <a:latin typeface="Constantia" panose="02030602050306030303" pitchFamily="18" charset="0"/>
              </a:rPr>
              <a:t>(1822)</a:t>
            </a:r>
          </a:p>
          <a:p>
            <a:r>
              <a:rPr lang="en-GB" sz="2000" i="1" dirty="0" smtClean="0">
                <a:latin typeface="Constantia" panose="02030602050306030303" pitchFamily="18" charset="0"/>
              </a:rPr>
              <a:t>The Entail </a:t>
            </a:r>
            <a:r>
              <a:rPr lang="en-GB" sz="2000" dirty="0" smtClean="0">
                <a:latin typeface="Constantia" panose="02030602050306030303" pitchFamily="18" charset="0"/>
              </a:rPr>
              <a:t>(1822)</a:t>
            </a:r>
          </a:p>
          <a:p>
            <a:r>
              <a:rPr lang="en-GB" sz="2000" i="1" dirty="0" err="1" smtClean="0">
                <a:latin typeface="Constantia" panose="02030602050306030303" pitchFamily="18" charset="0"/>
              </a:rPr>
              <a:t>Ringan</a:t>
            </a:r>
            <a:r>
              <a:rPr lang="en-GB" sz="2000" i="1" dirty="0" smtClean="0">
                <a:latin typeface="Constantia" panose="02030602050306030303" pitchFamily="18" charset="0"/>
              </a:rPr>
              <a:t> </a:t>
            </a:r>
            <a:r>
              <a:rPr lang="en-GB" sz="2000" i="1" dirty="0" err="1" smtClean="0">
                <a:latin typeface="Constantia" panose="02030602050306030303" pitchFamily="18" charset="0"/>
              </a:rPr>
              <a:t>Gilhaize</a:t>
            </a:r>
            <a:r>
              <a:rPr lang="en-GB" sz="2000" i="1" dirty="0" smtClean="0">
                <a:latin typeface="Constantia" panose="02030602050306030303" pitchFamily="18" charset="0"/>
              </a:rPr>
              <a:t> </a:t>
            </a:r>
            <a:r>
              <a:rPr lang="en-GB" sz="2000" dirty="0" smtClean="0">
                <a:latin typeface="Constantia" panose="02030602050306030303" pitchFamily="18" charset="0"/>
              </a:rPr>
              <a:t>(1823)</a:t>
            </a:r>
          </a:p>
          <a:p>
            <a:endParaRPr lang="en-GB" sz="2000" i="1" dirty="0" smtClean="0">
              <a:latin typeface="Constantia" panose="02030602050306030303" pitchFamily="18" charset="0"/>
            </a:endParaRPr>
          </a:p>
          <a:p>
            <a:r>
              <a:rPr lang="en-GB" sz="2000" i="1" dirty="0" smtClean="0">
                <a:latin typeface="Constantia" panose="02030602050306030303" pitchFamily="18" charset="0"/>
              </a:rPr>
              <a:t>Lawrie Todd </a:t>
            </a:r>
            <a:r>
              <a:rPr lang="en-GB" sz="2000" dirty="0" smtClean="0">
                <a:latin typeface="Constantia" panose="02030602050306030303" pitchFamily="18" charset="0"/>
              </a:rPr>
              <a:t>(1830)</a:t>
            </a:r>
          </a:p>
          <a:p>
            <a:r>
              <a:rPr lang="en-GB" sz="2000" i="1" dirty="0" smtClean="0">
                <a:latin typeface="Constantia" panose="02030602050306030303" pitchFamily="18" charset="0"/>
              </a:rPr>
              <a:t>Life of Byron </a:t>
            </a:r>
            <a:r>
              <a:rPr lang="en-GB" sz="2000" dirty="0" smtClean="0">
                <a:latin typeface="Constantia" panose="02030602050306030303" pitchFamily="18" charset="0"/>
              </a:rPr>
              <a:t>(1830)</a:t>
            </a:r>
          </a:p>
          <a:p>
            <a:r>
              <a:rPr lang="en-GB" sz="2000" i="1" dirty="0" smtClean="0">
                <a:latin typeface="Constantia" panose="02030602050306030303" pitchFamily="18" charset="0"/>
              </a:rPr>
              <a:t>Bogle </a:t>
            </a:r>
            <a:r>
              <a:rPr lang="en-GB" sz="2000" i="1" dirty="0" err="1" smtClean="0">
                <a:latin typeface="Constantia" panose="02030602050306030303" pitchFamily="18" charset="0"/>
              </a:rPr>
              <a:t>Corbet</a:t>
            </a:r>
            <a:r>
              <a:rPr lang="en-GB" sz="2000" i="1" dirty="0" smtClean="0">
                <a:latin typeface="Constantia" panose="02030602050306030303" pitchFamily="18" charset="0"/>
              </a:rPr>
              <a:t> </a:t>
            </a:r>
            <a:r>
              <a:rPr lang="en-GB" sz="2000" dirty="0" smtClean="0">
                <a:latin typeface="Constantia" panose="02030602050306030303" pitchFamily="18" charset="0"/>
              </a:rPr>
              <a:t>(1831)</a:t>
            </a:r>
            <a:endParaRPr lang="en-GB" sz="2000" i="1" dirty="0" smtClean="0">
              <a:latin typeface="Constantia" panose="02030602050306030303" pitchFamily="18" charset="0"/>
            </a:endParaRPr>
          </a:p>
          <a:p>
            <a:endParaRPr lang="en-GB" dirty="0"/>
          </a:p>
        </p:txBody>
      </p:sp>
    </p:spTree>
    <p:extLst>
      <p:ext uri="{BB962C8B-B14F-4D97-AF65-F5344CB8AC3E}">
        <p14:creationId xmlns:p14="http://schemas.microsoft.com/office/powerpoint/2010/main" val="344362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dirty="0" smtClean="0">
                <a:latin typeface="Constantia" panose="02030602050306030303" pitchFamily="18" charset="0"/>
              </a:rPr>
              <a:t>John Galt &amp; Glasgow</a:t>
            </a:r>
            <a:endParaRPr lang="en-GB" sz="3600" dirty="0">
              <a:latin typeface="Constantia" panose="02030602050306030303" pitchFamily="18" charset="0"/>
            </a:endParaRPr>
          </a:p>
        </p:txBody>
      </p:sp>
      <p:sp>
        <p:nvSpPr>
          <p:cNvPr id="2" name="TextBox 1"/>
          <p:cNvSpPr txBox="1"/>
          <p:nvPr/>
        </p:nvSpPr>
        <p:spPr>
          <a:xfrm>
            <a:off x="482137" y="1494226"/>
            <a:ext cx="10390909" cy="4955203"/>
          </a:xfrm>
          <a:prstGeom prst="rect">
            <a:avLst/>
          </a:prstGeom>
          <a:noFill/>
        </p:spPr>
        <p:txBody>
          <a:bodyPr wrap="square" rtlCol="0">
            <a:spAutoFit/>
          </a:bodyPr>
          <a:lstStyle/>
          <a:p>
            <a:r>
              <a:rPr lang="en-GB" sz="2800" u="sng" dirty="0" smtClean="0">
                <a:latin typeface="Constantia" panose="02030602050306030303" pitchFamily="18" charset="0"/>
              </a:rPr>
              <a:t>Timeline of key works</a:t>
            </a:r>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Born 2 May 1779, </a:t>
            </a:r>
            <a:r>
              <a:rPr lang="en-GB" sz="2400" b="1" dirty="0" smtClean="0">
                <a:latin typeface="Constantia" panose="02030602050306030303" pitchFamily="18" charset="0"/>
              </a:rPr>
              <a:t>Irvine</a:t>
            </a:r>
          </a:p>
          <a:p>
            <a:pPr marL="457200" indent="-457200">
              <a:buFont typeface="Arial" panose="020B0604020202020204" pitchFamily="34" charset="0"/>
              <a:buChar char="•"/>
            </a:pPr>
            <a:r>
              <a:rPr lang="en-GB" sz="2400" dirty="0" smtClean="0">
                <a:latin typeface="Constantia" panose="02030602050306030303" pitchFamily="18" charset="0"/>
              </a:rPr>
              <a:t>1789, moves to </a:t>
            </a:r>
            <a:r>
              <a:rPr lang="en-GB" sz="2400" b="1" dirty="0" smtClean="0">
                <a:latin typeface="Constantia" panose="02030602050306030303" pitchFamily="18" charset="0"/>
              </a:rPr>
              <a:t>Greenock</a:t>
            </a:r>
          </a:p>
          <a:p>
            <a:pPr marL="457200" indent="-457200">
              <a:buFont typeface="Arial" panose="020B0604020202020204" pitchFamily="34" charset="0"/>
              <a:buChar char="•"/>
            </a:pPr>
            <a:r>
              <a:rPr lang="en-GB" sz="2400" dirty="0" smtClean="0">
                <a:latin typeface="Constantia" panose="02030602050306030303" pitchFamily="18" charset="0"/>
              </a:rPr>
              <a:t>1804, moves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1809, travels </a:t>
            </a:r>
            <a:r>
              <a:rPr lang="en-GB" sz="2400" b="1" dirty="0" smtClean="0">
                <a:latin typeface="Constantia" panose="02030602050306030303" pitchFamily="18" charset="0"/>
              </a:rPr>
              <a:t>the Mediterranean</a:t>
            </a:r>
          </a:p>
          <a:p>
            <a:pPr marL="457200" indent="-457200">
              <a:buFont typeface="Arial" panose="020B0604020202020204" pitchFamily="34" charset="0"/>
              <a:buChar char="•"/>
            </a:pPr>
            <a:r>
              <a:rPr lang="en-GB" sz="2400" dirty="0" smtClean="0">
                <a:latin typeface="Constantia" panose="02030602050306030303" pitchFamily="18" charset="0"/>
              </a:rPr>
              <a:t>1811,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1818, moves to </a:t>
            </a:r>
            <a:r>
              <a:rPr lang="en-GB" sz="2400" b="1" dirty="0" smtClean="0">
                <a:latin typeface="Constantia" panose="02030602050306030303" pitchFamily="18" charset="0"/>
              </a:rPr>
              <a:t>Greenock </a:t>
            </a:r>
          </a:p>
          <a:p>
            <a:pPr marL="457200" indent="-457200">
              <a:buFont typeface="Arial" panose="020B0604020202020204" pitchFamily="34" charset="0"/>
              <a:buChar char="•"/>
            </a:pPr>
            <a:r>
              <a:rPr lang="en-GB" sz="2400" dirty="0" smtClean="0">
                <a:latin typeface="Constantia" panose="02030602050306030303" pitchFamily="18" charset="0"/>
              </a:rPr>
              <a:t>1819, returns to</a:t>
            </a:r>
            <a:r>
              <a:rPr lang="en-GB" sz="2400" b="1" dirty="0" smtClean="0">
                <a:latin typeface="Constantia" panose="02030602050306030303" pitchFamily="18" charset="0"/>
              </a:rPr>
              <a:t> London</a:t>
            </a:r>
          </a:p>
          <a:p>
            <a:pPr marL="457200" indent="-457200">
              <a:buFont typeface="Arial" panose="020B0604020202020204" pitchFamily="34" charset="0"/>
              <a:buChar char="•"/>
            </a:pPr>
            <a:r>
              <a:rPr lang="en-GB" sz="2400" dirty="0" smtClean="0">
                <a:latin typeface="Constantia" panose="02030602050306030303" pitchFamily="18" charset="0"/>
              </a:rPr>
              <a:t>1823, moves to</a:t>
            </a:r>
            <a:r>
              <a:rPr lang="en-GB" sz="2400" b="1" dirty="0" smtClean="0">
                <a:latin typeface="Constantia" panose="02030602050306030303" pitchFamily="18" charset="0"/>
              </a:rPr>
              <a:t> Edinburgh</a:t>
            </a:r>
          </a:p>
          <a:p>
            <a:pPr marL="457200" indent="-457200">
              <a:buFont typeface="Arial" panose="020B0604020202020204" pitchFamily="34" charset="0"/>
              <a:buChar char="•"/>
            </a:pPr>
            <a:r>
              <a:rPr lang="en-GB" sz="2400" dirty="0" smtClean="0">
                <a:latin typeface="Constantia" panose="02030602050306030303" pitchFamily="18" charset="0"/>
              </a:rPr>
              <a:t>1825, travels to</a:t>
            </a:r>
            <a:r>
              <a:rPr lang="en-GB" sz="2400" b="1" dirty="0" smtClean="0">
                <a:latin typeface="Constantia" panose="02030602050306030303" pitchFamily="18" charset="0"/>
              </a:rPr>
              <a:t> Canada</a:t>
            </a:r>
          </a:p>
          <a:p>
            <a:pPr marL="457200" indent="-457200">
              <a:buFont typeface="Arial" panose="020B0604020202020204" pitchFamily="34" charset="0"/>
              <a:buChar char="•"/>
            </a:pPr>
            <a:r>
              <a:rPr lang="en-GB" sz="2400" dirty="0" smtClean="0">
                <a:latin typeface="Constantia" panose="02030602050306030303" pitchFamily="18" charset="0"/>
              </a:rPr>
              <a:t>1826-29,</a:t>
            </a:r>
            <a:r>
              <a:rPr lang="en-GB" sz="2400" b="1" dirty="0" smtClean="0">
                <a:latin typeface="Constantia" panose="02030602050306030303" pitchFamily="18" charset="0"/>
              </a:rPr>
              <a:t> </a:t>
            </a:r>
            <a:r>
              <a:rPr lang="en-GB" sz="2400" dirty="0" smtClean="0">
                <a:latin typeface="Constantia" panose="02030602050306030303" pitchFamily="18" charset="0"/>
              </a:rPr>
              <a:t>travels </a:t>
            </a:r>
            <a:r>
              <a:rPr lang="en-GB" sz="2400" b="1" dirty="0" smtClean="0">
                <a:latin typeface="Constantia" panose="02030602050306030303" pitchFamily="18" charset="0"/>
              </a:rPr>
              <a:t>North America</a:t>
            </a:r>
          </a:p>
          <a:p>
            <a:pPr marL="457200" indent="-457200">
              <a:buFont typeface="Arial" panose="020B0604020202020204" pitchFamily="34" charset="0"/>
              <a:buChar char="•"/>
            </a:pPr>
            <a:r>
              <a:rPr lang="en-GB" sz="2400" dirty="0" smtClean="0">
                <a:latin typeface="Constantia" panose="02030602050306030303" pitchFamily="18" charset="0"/>
              </a:rPr>
              <a:t>1829,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1834, retires to </a:t>
            </a:r>
            <a:r>
              <a:rPr lang="en-GB" sz="2400" b="1" dirty="0" smtClean="0">
                <a:latin typeface="Constantia" panose="02030602050306030303" pitchFamily="18" charset="0"/>
              </a:rPr>
              <a:t>Greenock</a:t>
            </a:r>
            <a:endParaRPr lang="en-GB" sz="2400" dirty="0" smtClean="0">
              <a:latin typeface="Constantia" panose="02030602050306030303" pitchFamily="18" charset="0"/>
            </a:endParaRPr>
          </a:p>
        </p:txBody>
      </p:sp>
      <p:sp>
        <p:nvSpPr>
          <p:cNvPr id="3" name="TextBox 2"/>
          <p:cNvSpPr txBox="1"/>
          <p:nvPr/>
        </p:nvSpPr>
        <p:spPr>
          <a:xfrm>
            <a:off x="6860771" y="2826328"/>
            <a:ext cx="4278284" cy="3754874"/>
          </a:xfrm>
          <a:prstGeom prst="rect">
            <a:avLst/>
          </a:prstGeom>
          <a:noFill/>
        </p:spPr>
        <p:txBody>
          <a:bodyPr wrap="square" rtlCol="0">
            <a:spAutoFit/>
          </a:bodyPr>
          <a:lstStyle/>
          <a:p>
            <a:endParaRPr lang="en-GB" sz="2000" i="1" dirty="0" smtClean="0">
              <a:latin typeface="Constantia" panose="02030602050306030303" pitchFamily="18" charset="0"/>
            </a:endParaRPr>
          </a:p>
          <a:p>
            <a:r>
              <a:rPr lang="en-GB" sz="2000" i="1" dirty="0" smtClean="0">
                <a:latin typeface="Constantia" panose="02030602050306030303" pitchFamily="18" charset="0"/>
              </a:rPr>
              <a:t>The Ayrshire Legatees </a:t>
            </a:r>
            <a:r>
              <a:rPr lang="en-GB" sz="2000" dirty="0" smtClean="0">
                <a:latin typeface="Constantia" panose="02030602050306030303" pitchFamily="18" charset="0"/>
              </a:rPr>
              <a:t>(1820-1)</a:t>
            </a:r>
          </a:p>
          <a:p>
            <a:r>
              <a:rPr lang="en-GB" sz="2000" i="1" dirty="0" smtClean="0">
                <a:latin typeface="Constantia" panose="02030602050306030303" pitchFamily="18" charset="0"/>
              </a:rPr>
              <a:t>Annals of the Parish </a:t>
            </a:r>
            <a:r>
              <a:rPr lang="en-GB" sz="2000" dirty="0" smtClean="0">
                <a:latin typeface="Constantia" panose="02030602050306030303" pitchFamily="18" charset="0"/>
              </a:rPr>
              <a:t>(1821)</a:t>
            </a:r>
          </a:p>
          <a:p>
            <a:r>
              <a:rPr lang="en-GB" sz="2000" i="1" dirty="0" smtClean="0">
                <a:latin typeface="Constantia" panose="02030602050306030303" pitchFamily="18" charset="0"/>
              </a:rPr>
              <a:t>Sir Andrew Wylie </a:t>
            </a:r>
            <a:r>
              <a:rPr lang="en-GB" sz="2000" dirty="0" smtClean="0">
                <a:latin typeface="Constantia" panose="02030602050306030303" pitchFamily="18" charset="0"/>
              </a:rPr>
              <a:t>(1822)</a:t>
            </a:r>
          </a:p>
          <a:p>
            <a:r>
              <a:rPr lang="en-GB" sz="2000" i="1" dirty="0" smtClean="0">
                <a:latin typeface="Constantia" panose="02030602050306030303" pitchFamily="18" charset="0"/>
              </a:rPr>
              <a:t>The Provost </a:t>
            </a:r>
            <a:r>
              <a:rPr lang="en-GB" sz="2000" dirty="0" smtClean="0">
                <a:latin typeface="Constantia" panose="02030602050306030303" pitchFamily="18" charset="0"/>
              </a:rPr>
              <a:t>(1822)</a:t>
            </a:r>
          </a:p>
          <a:p>
            <a:r>
              <a:rPr lang="en-GB" sz="2000" i="1" dirty="0" smtClean="0">
                <a:latin typeface="Constantia" panose="02030602050306030303" pitchFamily="18" charset="0"/>
              </a:rPr>
              <a:t>The Entail </a:t>
            </a:r>
            <a:r>
              <a:rPr lang="en-GB" sz="2000" dirty="0" smtClean="0">
                <a:latin typeface="Constantia" panose="02030602050306030303" pitchFamily="18" charset="0"/>
              </a:rPr>
              <a:t>(1822)</a:t>
            </a:r>
          </a:p>
          <a:p>
            <a:r>
              <a:rPr lang="en-GB" sz="2000" i="1" dirty="0" err="1" smtClean="0">
                <a:latin typeface="Constantia" panose="02030602050306030303" pitchFamily="18" charset="0"/>
              </a:rPr>
              <a:t>Ringan</a:t>
            </a:r>
            <a:r>
              <a:rPr lang="en-GB" sz="2000" i="1" dirty="0" smtClean="0">
                <a:latin typeface="Constantia" panose="02030602050306030303" pitchFamily="18" charset="0"/>
              </a:rPr>
              <a:t> </a:t>
            </a:r>
            <a:r>
              <a:rPr lang="en-GB" sz="2000" i="1" dirty="0" err="1" smtClean="0">
                <a:latin typeface="Constantia" panose="02030602050306030303" pitchFamily="18" charset="0"/>
              </a:rPr>
              <a:t>Gilhaize</a:t>
            </a:r>
            <a:r>
              <a:rPr lang="en-GB" sz="2000" i="1" dirty="0" smtClean="0">
                <a:latin typeface="Constantia" panose="02030602050306030303" pitchFamily="18" charset="0"/>
              </a:rPr>
              <a:t> </a:t>
            </a:r>
            <a:r>
              <a:rPr lang="en-GB" sz="2000" dirty="0" smtClean="0">
                <a:latin typeface="Constantia" panose="02030602050306030303" pitchFamily="18" charset="0"/>
              </a:rPr>
              <a:t>(1823)</a:t>
            </a:r>
          </a:p>
          <a:p>
            <a:endParaRPr lang="en-GB" sz="2000" i="1" dirty="0" smtClean="0">
              <a:latin typeface="Constantia" panose="02030602050306030303" pitchFamily="18" charset="0"/>
            </a:endParaRPr>
          </a:p>
          <a:p>
            <a:r>
              <a:rPr lang="en-GB" sz="2000" i="1" dirty="0" smtClean="0">
                <a:latin typeface="Constantia" panose="02030602050306030303" pitchFamily="18" charset="0"/>
              </a:rPr>
              <a:t>Lawrie Todd </a:t>
            </a:r>
            <a:r>
              <a:rPr lang="en-GB" sz="2000" dirty="0" smtClean="0">
                <a:latin typeface="Constantia" panose="02030602050306030303" pitchFamily="18" charset="0"/>
              </a:rPr>
              <a:t>(1830)</a:t>
            </a:r>
          </a:p>
          <a:p>
            <a:r>
              <a:rPr lang="en-GB" sz="2000" i="1" dirty="0" smtClean="0">
                <a:latin typeface="Constantia" panose="02030602050306030303" pitchFamily="18" charset="0"/>
              </a:rPr>
              <a:t>Life of Byron </a:t>
            </a:r>
            <a:r>
              <a:rPr lang="en-GB" sz="2000" dirty="0" smtClean="0">
                <a:latin typeface="Constantia" panose="02030602050306030303" pitchFamily="18" charset="0"/>
              </a:rPr>
              <a:t>(1830)</a:t>
            </a:r>
          </a:p>
          <a:p>
            <a:r>
              <a:rPr lang="en-GB" sz="2000" i="1" dirty="0" smtClean="0">
                <a:latin typeface="Constantia" panose="02030602050306030303" pitchFamily="18" charset="0"/>
              </a:rPr>
              <a:t>Bogle </a:t>
            </a:r>
            <a:r>
              <a:rPr lang="en-GB" sz="2000" i="1" dirty="0" err="1" smtClean="0">
                <a:latin typeface="Constantia" panose="02030602050306030303" pitchFamily="18" charset="0"/>
              </a:rPr>
              <a:t>Corbet</a:t>
            </a:r>
            <a:r>
              <a:rPr lang="en-GB" sz="2000" i="1" dirty="0" smtClean="0">
                <a:latin typeface="Constantia" panose="02030602050306030303" pitchFamily="18" charset="0"/>
              </a:rPr>
              <a:t> </a:t>
            </a:r>
            <a:r>
              <a:rPr lang="en-GB" sz="2000" dirty="0" smtClean="0">
                <a:latin typeface="Constantia" panose="02030602050306030303" pitchFamily="18" charset="0"/>
              </a:rPr>
              <a:t>(1831)</a:t>
            </a:r>
            <a:endParaRPr lang="en-GB" sz="2000" i="1" dirty="0" smtClean="0">
              <a:latin typeface="Constantia" panose="02030602050306030303" pitchFamily="18" charset="0"/>
            </a:endParaRPr>
          </a:p>
          <a:p>
            <a:endParaRPr lang="en-GB" dirty="0"/>
          </a:p>
        </p:txBody>
      </p:sp>
      <p:cxnSp>
        <p:nvCxnSpPr>
          <p:cNvPr id="5" name="Straight Connector 4"/>
          <p:cNvCxnSpPr/>
          <p:nvPr/>
        </p:nvCxnSpPr>
        <p:spPr>
          <a:xfrm flipH="1" flipV="1">
            <a:off x="4339245" y="6035040"/>
            <a:ext cx="2488277" cy="57565"/>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4339244" y="5763438"/>
            <a:ext cx="2488278" cy="271602"/>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4336473" y="5515091"/>
            <a:ext cx="2491049" cy="51994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flipV="1">
            <a:off x="4605251" y="4782039"/>
            <a:ext cx="2222271" cy="108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339244" y="4533692"/>
            <a:ext cx="2527069" cy="27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36473" y="4237465"/>
            <a:ext cx="2524298" cy="296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39243" y="3976115"/>
            <a:ext cx="2488279" cy="557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14058" y="3679210"/>
            <a:ext cx="2446714" cy="854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376651" y="3331602"/>
            <a:ext cx="2484121" cy="1202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36968" y="5187142"/>
            <a:ext cx="258941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dirty="0" smtClean="0">
                <a:latin typeface="Constantia" panose="02030602050306030303" pitchFamily="18" charset="0"/>
              </a:rPr>
              <a:t>John Galt &amp; </a:t>
            </a:r>
            <a:r>
              <a:rPr lang="en-GB" sz="3600" b="1" u="sng" dirty="0" smtClean="0">
                <a:latin typeface="Constantia" panose="02030602050306030303" pitchFamily="18" charset="0"/>
              </a:rPr>
              <a:t>Glasgow</a:t>
            </a:r>
            <a:endParaRPr lang="en-GB" sz="3600" b="1" u="sng" dirty="0">
              <a:latin typeface="Constantia" panose="02030602050306030303" pitchFamily="18" charset="0"/>
            </a:endParaRPr>
          </a:p>
        </p:txBody>
      </p:sp>
      <p:sp>
        <p:nvSpPr>
          <p:cNvPr id="2" name="TextBox 1"/>
          <p:cNvSpPr txBox="1"/>
          <p:nvPr/>
        </p:nvSpPr>
        <p:spPr>
          <a:xfrm>
            <a:off x="482137" y="1494226"/>
            <a:ext cx="10390909" cy="4955203"/>
          </a:xfrm>
          <a:prstGeom prst="rect">
            <a:avLst/>
          </a:prstGeom>
          <a:noFill/>
        </p:spPr>
        <p:txBody>
          <a:bodyPr wrap="square" rtlCol="0">
            <a:spAutoFit/>
          </a:bodyPr>
          <a:lstStyle/>
          <a:p>
            <a:r>
              <a:rPr lang="en-GB" sz="2800" u="sng" dirty="0" smtClean="0">
                <a:latin typeface="Constantia" panose="02030602050306030303" pitchFamily="18" charset="0"/>
              </a:rPr>
              <a:t>Timeline of key works</a:t>
            </a:r>
            <a:endParaRPr lang="en-GB" sz="2400" dirty="0" smtClean="0">
              <a:latin typeface="Constantia" panose="02030602050306030303" pitchFamily="18" charset="0"/>
            </a:endParaRPr>
          </a:p>
          <a:p>
            <a:pPr marL="457200" indent="-457200">
              <a:buFont typeface="Arial" panose="020B0604020202020204" pitchFamily="34" charset="0"/>
              <a:buChar char="•"/>
            </a:pPr>
            <a:r>
              <a:rPr lang="en-GB" sz="2400" dirty="0" smtClean="0">
                <a:latin typeface="Constantia" panose="02030602050306030303" pitchFamily="18" charset="0"/>
              </a:rPr>
              <a:t>Born 2 May 1779, </a:t>
            </a:r>
            <a:r>
              <a:rPr lang="en-GB" sz="2400" b="1" dirty="0" smtClean="0">
                <a:latin typeface="Constantia" panose="02030602050306030303" pitchFamily="18" charset="0"/>
              </a:rPr>
              <a:t>Irvine</a:t>
            </a:r>
          </a:p>
          <a:p>
            <a:pPr marL="457200" indent="-457200">
              <a:buFont typeface="Arial" panose="020B0604020202020204" pitchFamily="34" charset="0"/>
              <a:buChar char="•"/>
            </a:pPr>
            <a:r>
              <a:rPr lang="en-GB" sz="2400" dirty="0" smtClean="0">
                <a:latin typeface="Constantia" panose="02030602050306030303" pitchFamily="18" charset="0"/>
              </a:rPr>
              <a:t>1789, moves to </a:t>
            </a:r>
            <a:r>
              <a:rPr lang="en-GB" sz="2400" b="1" dirty="0" smtClean="0">
                <a:latin typeface="Constantia" panose="02030602050306030303" pitchFamily="18" charset="0"/>
              </a:rPr>
              <a:t>Greenock</a:t>
            </a:r>
          </a:p>
          <a:p>
            <a:pPr marL="457200" indent="-457200">
              <a:buFont typeface="Arial" panose="020B0604020202020204" pitchFamily="34" charset="0"/>
              <a:buChar char="•"/>
            </a:pPr>
            <a:r>
              <a:rPr lang="en-GB" sz="2400" dirty="0" smtClean="0">
                <a:latin typeface="Constantia" panose="02030602050306030303" pitchFamily="18" charset="0"/>
              </a:rPr>
              <a:t>1804, moves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1809, travels </a:t>
            </a:r>
            <a:r>
              <a:rPr lang="en-GB" sz="2400" b="1" dirty="0" smtClean="0">
                <a:latin typeface="Constantia" panose="02030602050306030303" pitchFamily="18" charset="0"/>
              </a:rPr>
              <a:t>the Mediterranean</a:t>
            </a:r>
          </a:p>
          <a:p>
            <a:pPr marL="457200" indent="-457200">
              <a:buFont typeface="Arial" panose="020B0604020202020204" pitchFamily="34" charset="0"/>
              <a:buChar char="•"/>
            </a:pPr>
            <a:r>
              <a:rPr lang="en-GB" sz="2400" dirty="0" smtClean="0">
                <a:latin typeface="Constantia" panose="02030602050306030303" pitchFamily="18" charset="0"/>
              </a:rPr>
              <a:t>1811,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1818, moves to </a:t>
            </a:r>
            <a:r>
              <a:rPr lang="en-GB" sz="2400" b="1" dirty="0" smtClean="0">
                <a:latin typeface="Constantia" panose="02030602050306030303" pitchFamily="18" charset="0"/>
              </a:rPr>
              <a:t>Greenock </a:t>
            </a:r>
          </a:p>
          <a:p>
            <a:pPr marL="457200" indent="-457200">
              <a:buFont typeface="Arial" panose="020B0604020202020204" pitchFamily="34" charset="0"/>
              <a:buChar char="•"/>
            </a:pPr>
            <a:r>
              <a:rPr lang="en-GB" sz="2400" dirty="0" smtClean="0">
                <a:latin typeface="Constantia" panose="02030602050306030303" pitchFamily="18" charset="0"/>
              </a:rPr>
              <a:t>1819, returns to</a:t>
            </a:r>
            <a:r>
              <a:rPr lang="en-GB" sz="2400" b="1" dirty="0" smtClean="0">
                <a:latin typeface="Constantia" panose="02030602050306030303" pitchFamily="18" charset="0"/>
              </a:rPr>
              <a:t> London</a:t>
            </a:r>
          </a:p>
          <a:p>
            <a:pPr marL="457200" indent="-457200">
              <a:buFont typeface="Arial" panose="020B0604020202020204" pitchFamily="34" charset="0"/>
              <a:buChar char="•"/>
            </a:pPr>
            <a:r>
              <a:rPr lang="en-GB" sz="2400" dirty="0" smtClean="0">
                <a:latin typeface="Constantia" panose="02030602050306030303" pitchFamily="18" charset="0"/>
              </a:rPr>
              <a:t>1823, moves to</a:t>
            </a:r>
            <a:r>
              <a:rPr lang="en-GB" sz="2400" b="1" dirty="0" smtClean="0">
                <a:latin typeface="Constantia" panose="02030602050306030303" pitchFamily="18" charset="0"/>
              </a:rPr>
              <a:t> Edinburgh</a:t>
            </a:r>
          </a:p>
          <a:p>
            <a:pPr marL="457200" indent="-457200">
              <a:buFont typeface="Arial" panose="020B0604020202020204" pitchFamily="34" charset="0"/>
              <a:buChar char="•"/>
            </a:pPr>
            <a:r>
              <a:rPr lang="en-GB" sz="2400" dirty="0" smtClean="0">
                <a:latin typeface="Constantia" panose="02030602050306030303" pitchFamily="18" charset="0"/>
              </a:rPr>
              <a:t>1825, travels to</a:t>
            </a:r>
            <a:r>
              <a:rPr lang="en-GB" sz="2400" b="1" dirty="0" smtClean="0">
                <a:latin typeface="Constantia" panose="02030602050306030303" pitchFamily="18" charset="0"/>
              </a:rPr>
              <a:t> Canada</a:t>
            </a:r>
          </a:p>
          <a:p>
            <a:pPr marL="457200" indent="-457200">
              <a:buFont typeface="Arial" panose="020B0604020202020204" pitchFamily="34" charset="0"/>
              <a:buChar char="•"/>
            </a:pPr>
            <a:r>
              <a:rPr lang="en-GB" sz="2400" dirty="0" smtClean="0">
                <a:latin typeface="Constantia" panose="02030602050306030303" pitchFamily="18" charset="0"/>
              </a:rPr>
              <a:t>1826-29,</a:t>
            </a:r>
            <a:r>
              <a:rPr lang="en-GB" sz="2400" b="1" dirty="0" smtClean="0">
                <a:latin typeface="Constantia" panose="02030602050306030303" pitchFamily="18" charset="0"/>
              </a:rPr>
              <a:t> </a:t>
            </a:r>
            <a:r>
              <a:rPr lang="en-GB" sz="2400" dirty="0" smtClean="0">
                <a:latin typeface="Constantia" panose="02030602050306030303" pitchFamily="18" charset="0"/>
              </a:rPr>
              <a:t>travels </a:t>
            </a:r>
            <a:r>
              <a:rPr lang="en-GB" sz="2400" b="1" dirty="0" smtClean="0">
                <a:latin typeface="Constantia" panose="02030602050306030303" pitchFamily="18" charset="0"/>
              </a:rPr>
              <a:t>North America</a:t>
            </a:r>
          </a:p>
          <a:p>
            <a:pPr marL="457200" indent="-457200">
              <a:buFont typeface="Arial" panose="020B0604020202020204" pitchFamily="34" charset="0"/>
              <a:buChar char="•"/>
            </a:pPr>
            <a:r>
              <a:rPr lang="en-GB" sz="2400" dirty="0" smtClean="0">
                <a:latin typeface="Constantia" panose="02030602050306030303" pitchFamily="18" charset="0"/>
              </a:rPr>
              <a:t>1829, returns to </a:t>
            </a:r>
            <a:r>
              <a:rPr lang="en-GB" sz="2400" b="1" dirty="0" smtClean="0">
                <a:latin typeface="Constantia" panose="02030602050306030303" pitchFamily="18" charset="0"/>
              </a:rPr>
              <a:t>London</a:t>
            </a:r>
          </a:p>
          <a:p>
            <a:pPr marL="457200" indent="-457200">
              <a:buFont typeface="Arial" panose="020B0604020202020204" pitchFamily="34" charset="0"/>
              <a:buChar char="•"/>
            </a:pPr>
            <a:r>
              <a:rPr lang="en-GB" sz="2400" dirty="0" smtClean="0">
                <a:latin typeface="Constantia" panose="02030602050306030303" pitchFamily="18" charset="0"/>
              </a:rPr>
              <a:t>1834, retires to </a:t>
            </a:r>
            <a:r>
              <a:rPr lang="en-GB" sz="2400" b="1" dirty="0" smtClean="0">
                <a:latin typeface="Constantia" panose="02030602050306030303" pitchFamily="18" charset="0"/>
              </a:rPr>
              <a:t>Greenock</a:t>
            </a:r>
            <a:endParaRPr lang="en-GB" sz="2400" dirty="0" smtClean="0">
              <a:latin typeface="Constantia" panose="02030602050306030303" pitchFamily="18" charset="0"/>
            </a:endParaRPr>
          </a:p>
        </p:txBody>
      </p:sp>
      <p:sp>
        <p:nvSpPr>
          <p:cNvPr id="3" name="TextBox 2"/>
          <p:cNvSpPr txBox="1"/>
          <p:nvPr/>
        </p:nvSpPr>
        <p:spPr>
          <a:xfrm>
            <a:off x="6860771" y="2826328"/>
            <a:ext cx="4494414" cy="3754874"/>
          </a:xfrm>
          <a:prstGeom prst="rect">
            <a:avLst/>
          </a:prstGeom>
          <a:noFill/>
        </p:spPr>
        <p:txBody>
          <a:bodyPr wrap="square" rtlCol="0">
            <a:spAutoFit/>
          </a:bodyPr>
          <a:lstStyle/>
          <a:p>
            <a:endParaRPr lang="en-GB" sz="2000" i="1" dirty="0" smtClean="0">
              <a:latin typeface="Constantia" panose="02030602050306030303" pitchFamily="18" charset="0"/>
            </a:endParaRPr>
          </a:p>
          <a:p>
            <a:r>
              <a:rPr lang="en-GB" sz="2000" i="1" dirty="0" smtClean="0">
                <a:latin typeface="Constantia" panose="02030602050306030303" pitchFamily="18" charset="0"/>
              </a:rPr>
              <a:t>The Ayrshire Legatees </a:t>
            </a:r>
            <a:r>
              <a:rPr lang="en-GB" sz="2000" dirty="0" smtClean="0">
                <a:latin typeface="Constantia" panose="02030602050306030303" pitchFamily="18" charset="0"/>
              </a:rPr>
              <a:t>(1820-1)</a:t>
            </a:r>
          </a:p>
          <a:p>
            <a:r>
              <a:rPr lang="en-GB" sz="2000" b="1" i="1" u="sng" dirty="0" smtClean="0">
                <a:latin typeface="Constantia" panose="02030602050306030303" pitchFamily="18" charset="0"/>
              </a:rPr>
              <a:t>Annals of the Parish</a:t>
            </a:r>
            <a:r>
              <a:rPr lang="en-GB" sz="2000" i="1" dirty="0" smtClean="0">
                <a:latin typeface="Constantia" panose="02030602050306030303" pitchFamily="18" charset="0"/>
              </a:rPr>
              <a:t> </a:t>
            </a:r>
            <a:r>
              <a:rPr lang="en-GB" sz="2000" dirty="0" smtClean="0">
                <a:latin typeface="Constantia" panose="02030602050306030303" pitchFamily="18" charset="0"/>
              </a:rPr>
              <a:t>(1821)</a:t>
            </a:r>
          </a:p>
          <a:p>
            <a:r>
              <a:rPr lang="en-GB" sz="2000" i="1" dirty="0" smtClean="0">
                <a:latin typeface="Constantia" panose="02030602050306030303" pitchFamily="18" charset="0"/>
              </a:rPr>
              <a:t>Sir Andrew Wylie </a:t>
            </a:r>
            <a:r>
              <a:rPr lang="en-GB" sz="2000" dirty="0" smtClean="0">
                <a:latin typeface="Constantia" panose="02030602050306030303" pitchFamily="18" charset="0"/>
              </a:rPr>
              <a:t>(1822)</a:t>
            </a:r>
          </a:p>
          <a:p>
            <a:r>
              <a:rPr lang="en-GB" sz="2000" i="1" dirty="0" smtClean="0">
                <a:latin typeface="Constantia" panose="02030602050306030303" pitchFamily="18" charset="0"/>
              </a:rPr>
              <a:t>The Provost </a:t>
            </a:r>
            <a:r>
              <a:rPr lang="en-GB" sz="2000" dirty="0" smtClean="0">
                <a:latin typeface="Constantia" panose="02030602050306030303" pitchFamily="18" charset="0"/>
              </a:rPr>
              <a:t>(1822)</a:t>
            </a:r>
          </a:p>
          <a:p>
            <a:r>
              <a:rPr lang="en-GB" sz="2000" b="1" i="1" u="sng" dirty="0" smtClean="0">
                <a:latin typeface="Constantia" panose="02030602050306030303" pitchFamily="18" charset="0"/>
              </a:rPr>
              <a:t>The Entail </a:t>
            </a:r>
            <a:r>
              <a:rPr lang="en-GB" sz="2000" dirty="0" smtClean="0">
                <a:latin typeface="Constantia" panose="02030602050306030303" pitchFamily="18" charset="0"/>
              </a:rPr>
              <a:t>(1822)</a:t>
            </a:r>
          </a:p>
          <a:p>
            <a:r>
              <a:rPr lang="en-GB" sz="2000" b="1" i="1" u="sng" dirty="0" err="1" smtClean="0">
                <a:latin typeface="Constantia" panose="02030602050306030303" pitchFamily="18" charset="0"/>
              </a:rPr>
              <a:t>Ringan</a:t>
            </a:r>
            <a:r>
              <a:rPr lang="en-GB" sz="2000" b="1" i="1" u="sng" dirty="0" smtClean="0">
                <a:latin typeface="Constantia" panose="02030602050306030303" pitchFamily="18" charset="0"/>
              </a:rPr>
              <a:t> </a:t>
            </a:r>
            <a:r>
              <a:rPr lang="en-GB" sz="2000" b="1" i="1" u="sng" dirty="0" err="1" smtClean="0">
                <a:latin typeface="Constantia" panose="02030602050306030303" pitchFamily="18" charset="0"/>
              </a:rPr>
              <a:t>Gilhaize</a:t>
            </a:r>
            <a:r>
              <a:rPr lang="en-GB" sz="2000" i="1" dirty="0" smtClean="0">
                <a:latin typeface="Constantia" panose="02030602050306030303" pitchFamily="18" charset="0"/>
              </a:rPr>
              <a:t> </a:t>
            </a:r>
            <a:r>
              <a:rPr lang="en-GB" sz="2000" dirty="0" smtClean="0">
                <a:latin typeface="Constantia" panose="02030602050306030303" pitchFamily="18" charset="0"/>
              </a:rPr>
              <a:t>(1823)</a:t>
            </a:r>
          </a:p>
          <a:p>
            <a:endParaRPr lang="en-GB" sz="2000" i="1" dirty="0" smtClean="0">
              <a:latin typeface="Constantia" panose="02030602050306030303" pitchFamily="18" charset="0"/>
            </a:endParaRPr>
          </a:p>
          <a:p>
            <a:r>
              <a:rPr lang="en-GB" sz="2000" i="1" dirty="0" smtClean="0">
                <a:latin typeface="Constantia" panose="02030602050306030303" pitchFamily="18" charset="0"/>
              </a:rPr>
              <a:t>Lawrie Todd </a:t>
            </a:r>
            <a:r>
              <a:rPr lang="en-GB" sz="2000" dirty="0" smtClean="0">
                <a:latin typeface="Constantia" panose="02030602050306030303" pitchFamily="18" charset="0"/>
              </a:rPr>
              <a:t>(1830)</a:t>
            </a:r>
          </a:p>
          <a:p>
            <a:r>
              <a:rPr lang="en-GB" sz="2000" i="1" dirty="0" smtClean="0">
                <a:latin typeface="Constantia" panose="02030602050306030303" pitchFamily="18" charset="0"/>
              </a:rPr>
              <a:t>Life of Byron </a:t>
            </a:r>
            <a:r>
              <a:rPr lang="en-GB" sz="2000" dirty="0" smtClean="0">
                <a:latin typeface="Constantia" panose="02030602050306030303" pitchFamily="18" charset="0"/>
              </a:rPr>
              <a:t>(1830)</a:t>
            </a:r>
          </a:p>
          <a:p>
            <a:r>
              <a:rPr lang="en-GB" sz="2000" b="1" i="1" u="sng" dirty="0" smtClean="0">
                <a:latin typeface="Constantia" panose="02030602050306030303" pitchFamily="18" charset="0"/>
              </a:rPr>
              <a:t>Bogle </a:t>
            </a:r>
            <a:r>
              <a:rPr lang="en-GB" sz="2000" b="1" i="1" u="sng" dirty="0" err="1" smtClean="0">
                <a:latin typeface="Constantia" panose="02030602050306030303" pitchFamily="18" charset="0"/>
              </a:rPr>
              <a:t>Corbet</a:t>
            </a:r>
            <a:r>
              <a:rPr lang="en-GB" sz="2000" i="1" dirty="0" smtClean="0">
                <a:latin typeface="Constantia" panose="02030602050306030303" pitchFamily="18" charset="0"/>
              </a:rPr>
              <a:t> </a:t>
            </a:r>
            <a:r>
              <a:rPr lang="en-GB" sz="2000" dirty="0" smtClean="0">
                <a:latin typeface="Constantia" panose="02030602050306030303" pitchFamily="18" charset="0"/>
              </a:rPr>
              <a:t>(1831)</a:t>
            </a:r>
            <a:endParaRPr lang="en-GB" sz="2000" i="1" dirty="0" smtClean="0">
              <a:latin typeface="Constantia" panose="02030602050306030303" pitchFamily="18" charset="0"/>
            </a:endParaRPr>
          </a:p>
          <a:p>
            <a:endParaRPr lang="en-GB" dirty="0"/>
          </a:p>
        </p:txBody>
      </p:sp>
      <p:cxnSp>
        <p:nvCxnSpPr>
          <p:cNvPr id="5" name="Straight Connector 4"/>
          <p:cNvCxnSpPr/>
          <p:nvPr/>
        </p:nvCxnSpPr>
        <p:spPr>
          <a:xfrm flipH="1" flipV="1">
            <a:off x="4339245" y="6035040"/>
            <a:ext cx="2488277" cy="57565"/>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4339244" y="5763438"/>
            <a:ext cx="2488278" cy="271602"/>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H="1">
            <a:off x="4336473" y="5515091"/>
            <a:ext cx="2491049" cy="519949"/>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H="1" flipV="1">
            <a:off x="4605251" y="4782039"/>
            <a:ext cx="2222271" cy="1081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339244" y="4533692"/>
            <a:ext cx="2527069" cy="27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336473" y="4237465"/>
            <a:ext cx="2524298" cy="296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39243" y="3976115"/>
            <a:ext cx="2488279" cy="5575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414058" y="3679210"/>
            <a:ext cx="2446714" cy="854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376651" y="3331602"/>
            <a:ext cx="2484121" cy="1202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936968" y="5187142"/>
            <a:ext cx="258941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4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Annals of the Parish </a:t>
            </a:r>
            <a:r>
              <a:rPr lang="en-GB" sz="3600" b="1" dirty="0" smtClean="0">
                <a:latin typeface="Constantia" panose="02030602050306030303" pitchFamily="18" charset="0"/>
              </a:rPr>
              <a:t>(1821)</a:t>
            </a:r>
            <a:endParaRPr lang="en-GB" sz="3600" b="1" i="1" dirty="0">
              <a:latin typeface="Constantia" panose="02030602050306030303" pitchFamily="18" charset="0"/>
            </a:endParaRPr>
          </a:p>
        </p:txBody>
      </p:sp>
      <p:sp>
        <p:nvSpPr>
          <p:cNvPr id="2" name="TextBox 1"/>
          <p:cNvSpPr txBox="1"/>
          <p:nvPr/>
        </p:nvSpPr>
        <p:spPr>
          <a:xfrm>
            <a:off x="482137" y="1494226"/>
            <a:ext cx="11055928" cy="2985433"/>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The spectre of Glasgow</a:t>
            </a:r>
            <a:r>
              <a:rPr lang="en-GB" sz="2400" dirty="0" smtClean="0">
                <a:latin typeface="Constantia" panose="02030602050306030303" pitchFamily="18" charset="0"/>
              </a:rPr>
              <a:t>: </a:t>
            </a:r>
          </a:p>
          <a:p>
            <a:endParaRPr lang="en-GB" sz="24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“It is the Clyde’s Virginia trade that brings the first luxuries… It is the burgeoning city that creates a market for the second Mrs </a:t>
            </a:r>
            <a:r>
              <a:rPr lang="en-GB" sz="2000" dirty="0" err="1" smtClean="0">
                <a:latin typeface="Constantia" panose="02030602050306030303" pitchFamily="18" charset="0"/>
              </a:rPr>
              <a:t>Balwhidder’s</a:t>
            </a:r>
            <a:r>
              <a:rPr lang="en-GB" sz="2000" dirty="0" smtClean="0">
                <a:latin typeface="Constantia" panose="02030602050306030303" pitchFamily="18" charset="0"/>
              </a:rPr>
              <a:t> lucrative commerce in butter and cheese, and Glasgow is where </a:t>
            </a:r>
            <a:r>
              <a:rPr lang="en-GB" sz="2000" dirty="0" err="1" smtClean="0">
                <a:latin typeface="Constantia" panose="02030602050306030303" pitchFamily="18" charset="0"/>
              </a:rPr>
              <a:t>Balwhidder’s</a:t>
            </a:r>
            <a:r>
              <a:rPr lang="en-GB" sz="2000" dirty="0" smtClean="0">
                <a:latin typeface="Constantia" panose="02030602050306030303" pitchFamily="18" charset="0"/>
              </a:rPr>
              <a:t> son becomes a flourishing merchant… The new toll road to Glasgow… opens up the parish to new fashions, new ideas and the newspapers brought by the Glasgow carrier. It is Glasgow money (presumably the profits of the sugar and tobacco trade) that establishes a cotton-mill, with its politicised weavers, a bookshop and a sprawling new settlement.” (L. </a:t>
            </a:r>
            <a:r>
              <a:rPr lang="en-GB" sz="2000" dirty="0" err="1" smtClean="0">
                <a:latin typeface="Constantia" panose="02030602050306030303" pitchFamily="18" charset="0"/>
              </a:rPr>
              <a:t>McIlvanney</a:t>
            </a:r>
            <a:r>
              <a:rPr lang="en-GB" sz="2000" dirty="0" smtClean="0">
                <a:latin typeface="Constantia" panose="02030602050306030303" pitchFamily="18" charset="0"/>
              </a:rPr>
              <a:t>, 2012) </a:t>
            </a:r>
            <a:endParaRPr lang="en-GB" sz="2000" b="1" dirty="0" smtClean="0">
              <a:latin typeface="Constantia" panose="02030602050306030303" pitchFamily="18" charset="0"/>
            </a:endParaRPr>
          </a:p>
        </p:txBody>
      </p:sp>
      <p:sp>
        <p:nvSpPr>
          <p:cNvPr id="16" name="TextBox 15"/>
          <p:cNvSpPr txBox="1"/>
          <p:nvPr/>
        </p:nvSpPr>
        <p:spPr>
          <a:xfrm>
            <a:off x="482137" y="4562785"/>
            <a:ext cx="11055928" cy="2062103"/>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The weaving metaphor</a:t>
            </a:r>
            <a:r>
              <a:rPr lang="en-GB" sz="2400" dirty="0" smtClean="0">
                <a:latin typeface="Constantia" panose="02030602050306030303" pitchFamily="18" charset="0"/>
              </a:rPr>
              <a:t>: </a:t>
            </a:r>
          </a:p>
          <a:p>
            <a:endParaRPr lang="en-GB" sz="24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Following the new cotton mill [1808], </a:t>
            </a:r>
            <a:r>
              <a:rPr lang="en-GB" sz="2000" dirty="0" err="1" smtClean="0">
                <a:latin typeface="Constantia" panose="02030602050306030303" pitchFamily="18" charset="0"/>
              </a:rPr>
              <a:t>Balwhidder</a:t>
            </a:r>
            <a:r>
              <a:rPr lang="en-GB" sz="2000" dirty="0" smtClean="0">
                <a:latin typeface="Constantia" panose="02030602050306030303" pitchFamily="18" charset="0"/>
              </a:rPr>
              <a:t> says: “we had intromitted so much with concerns of trade, that we were become a part of the great web of commercial reciprocities, and felt in our corner and extremity, every touch or stir that was made on any part of the texture.” (</a:t>
            </a:r>
            <a:r>
              <a:rPr lang="en-GB" sz="2000" i="1" dirty="0" smtClean="0">
                <a:latin typeface="Constantia" panose="02030602050306030303" pitchFamily="18" charset="0"/>
              </a:rPr>
              <a:t>Annals</a:t>
            </a:r>
            <a:r>
              <a:rPr lang="en-GB" sz="2000" dirty="0" smtClean="0">
                <a:latin typeface="Constantia" panose="02030602050306030303" pitchFamily="18" charset="0"/>
              </a:rPr>
              <a:t>) </a:t>
            </a:r>
            <a:endParaRPr lang="en-GB" sz="2000" b="1" dirty="0" smtClean="0">
              <a:latin typeface="Constantia" panose="02030602050306030303" pitchFamily="18" charset="0"/>
            </a:endParaRPr>
          </a:p>
        </p:txBody>
      </p:sp>
    </p:spTree>
    <p:extLst>
      <p:ext uri="{BB962C8B-B14F-4D97-AF65-F5344CB8AC3E}">
        <p14:creationId xmlns:p14="http://schemas.microsoft.com/office/powerpoint/2010/main" val="278734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Annals of the Parish </a:t>
            </a:r>
            <a:r>
              <a:rPr lang="en-GB" sz="3600" b="1" dirty="0" smtClean="0">
                <a:latin typeface="Constantia" panose="02030602050306030303" pitchFamily="18" charset="0"/>
              </a:rPr>
              <a:t>(1821)</a:t>
            </a:r>
            <a:endParaRPr lang="en-GB" sz="3600" b="1" i="1" dirty="0">
              <a:latin typeface="Constantia" panose="02030602050306030303" pitchFamily="18" charset="0"/>
            </a:endParaRPr>
          </a:p>
        </p:txBody>
      </p:sp>
      <p:sp>
        <p:nvSpPr>
          <p:cNvPr id="16" name="TextBox 15"/>
          <p:cNvSpPr txBox="1"/>
          <p:nvPr/>
        </p:nvSpPr>
        <p:spPr>
          <a:xfrm>
            <a:off x="482137" y="1494226"/>
            <a:ext cx="6650184" cy="2000548"/>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The weaving metaphor (origin)</a:t>
            </a:r>
            <a:r>
              <a:rPr lang="en-GB" sz="2400" dirty="0" smtClean="0">
                <a:latin typeface="Constantia" panose="02030602050306030303" pitchFamily="18" charset="0"/>
              </a:rPr>
              <a:t>: </a:t>
            </a:r>
          </a:p>
          <a:p>
            <a:endParaRPr lang="en-GB" sz="20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In </a:t>
            </a:r>
            <a:r>
              <a:rPr lang="en-GB" sz="2000" b="1" i="1" dirty="0" smtClean="0">
                <a:latin typeface="Constantia" panose="02030602050306030303" pitchFamily="18" charset="0"/>
              </a:rPr>
              <a:t>The Ayrshire Legatees</a:t>
            </a:r>
            <a:r>
              <a:rPr lang="en-GB" sz="2000" i="1" dirty="0" smtClean="0">
                <a:latin typeface="Constantia" panose="02030602050306030303" pitchFamily="18" charset="0"/>
              </a:rPr>
              <a:t>, </a:t>
            </a:r>
            <a:r>
              <a:rPr lang="en-GB" sz="2000" dirty="0" smtClean="0">
                <a:latin typeface="Constantia" panose="02030602050306030303" pitchFamily="18" charset="0"/>
              </a:rPr>
              <a:t>Zachariah Pringle says: “</a:t>
            </a:r>
            <a:r>
              <a:rPr lang="en-GB" sz="2000" dirty="0" smtClean="0">
                <a:effectLst/>
                <a:latin typeface="Constantia" panose="02030602050306030303" pitchFamily="18" charset="0"/>
                <a:ea typeface="Calibri" panose="020F0502020204030204" pitchFamily="34" charset="0"/>
              </a:rPr>
              <a:t>at Greenock I saw nothing but shipping and building; at Glasgow, streets spreading as if they were one of the branches of cotton spinning.”</a:t>
            </a:r>
            <a:endParaRPr lang="en-GB" sz="2000" b="1" dirty="0" smtClean="0">
              <a:latin typeface="Constantia" panose="02030602050306030303" pitchFamily="18" charset="0"/>
            </a:endParaRPr>
          </a:p>
        </p:txBody>
      </p:sp>
      <p:sp>
        <p:nvSpPr>
          <p:cNvPr id="6" name="TextBox 5"/>
          <p:cNvSpPr txBox="1"/>
          <p:nvPr/>
        </p:nvSpPr>
        <p:spPr>
          <a:xfrm>
            <a:off x="482137" y="3564704"/>
            <a:ext cx="6650184" cy="2616101"/>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Political context:</a:t>
            </a:r>
          </a:p>
          <a:p>
            <a:endParaRPr lang="en-GB" sz="20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“The folk belonging to the cotton-mill, and the muslin-weavers in </a:t>
            </a:r>
            <a:r>
              <a:rPr lang="en-GB" sz="2000" dirty="0" err="1" smtClean="0">
                <a:latin typeface="Constantia" panose="02030602050306030303" pitchFamily="18" charset="0"/>
              </a:rPr>
              <a:t>Cayenneville</a:t>
            </a:r>
            <a:r>
              <a:rPr lang="en-GB" sz="2000" dirty="0" smtClean="0">
                <a:latin typeface="Constantia" panose="02030602050306030303" pitchFamily="18" charset="0"/>
              </a:rPr>
              <a:t>, were afflicted with the itch of </a:t>
            </a:r>
            <a:r>
              <a:rPr lang="en-GB" sz="2000" dirty="0" err="1" smtClean="0">
                <a:latin typeface="Constantia" panose="02030602050306030303" pitchFamily="18" charset="0"/>
              </a:rPr>
              <a:t>jacobinism</a:t>
            </a:r>
            <a:r>
              <a:rPr lang="en-GB" sz="2000" dirty="0" smtClean="0">
                <a:latin typeface="Constantia" panose="02030602050306030303" pitchFamily="18" charset="0"/>
              </a:rPr>
              <a:t>, but those of the village </a:t>
            </a:r>
            <a:r>
              <a:rPr lang="en-GB" sz="2000" smtClean="0">
                <a:latin typeface="Constantia" panose="02030602050306030303" pitchFamily="18" charset="0"/>
              </a:rPr>
              <a:t>were </a:t>
            </a:r>
            <a:r>
              <a:rPr lang="en-GB" sz="2000" smtClean="0">
                <a:latin typeface="Constantia" panose="02030602050306030303" pitchFamily="18" charset="0"/>
              </a:rPr>
              <a:t>staunch </a:t>
            </a:r>
            <a:r>
              <a:rPr lang="en-GB" sz="2000" dirty="0" smtClean="0">
                <a:latin typeface="Constantia" panose="02030602050306030303" pitchFamily="18" charset="0"/>
              </a:rPr>
              <a:t>and true to king and country.” </a:t>
            </a:r>
            <a:r>
              <a:rPr lang="en-GB" sz="2000" i="1" dirty="0" smtClean="0">
                <a:latin typeface="Constantia" panose="02030602050306030303" pitchFamily="18" charset="0"/>
              </a:rPr>
              <a:t>Annals</a:t>
            </a:r>
            <a:endParaRPr lang="en-GB" sz="2000" dirty="0" smtClean="0">
              <a:latin typeface="Constantia" panose="02030602050306030303" pitchFamily="18" charset="0"/>
            </a:endParaRPr>
          </a:p>
          <a:p>
            <a:pPr lvl="1"/>
            <a:endParaRPr lang="en-GB" sz="2000"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In </a:t>
            </a:r>
            <a:r>
              <a:rPr lang="en-GB" sz="2000" b="1" i="1" dirty="0" smtClean="0">
                <a:latin typeface="Constantia" panose="02030602050306030303" pitchFamily="18" charset="0"/>
              </a:rPr>
              <a:t>Bogle </a:t>
            </a:r>
            <a:r>
              <a:rPr lang="en-GB" sz="2000" b="1" i="1" dirty="0" err="1" smtClean="0">
                <a:latin typeface="Constantia" panose="02030602050306030303" pitchFamily="18" charset="0"/>
              </a:rPr>
              <a:t>Corbet</a:t>
            </a:r>
            <a:r>
              <a:rPr lang="en-GB" sz="2000" i="1" dirty="0" smtClean="0">
                <a:latin typeface="Constantia" panose="02030602050306030303" pitchFamily="18" charset="0"/>
              </a:rPr>
              <a:t> </a:t>
            </a:r>
            <a:r>
              <a:rPr lang="en-GB" sz="2000" dirty="0" smtClean="0">
                <a:latin typeface="Constantia" panose="02030602050306030303" pitchFamily="18" charset="0"/>
              </a:rPr>
              <a:t>(1831), the restless artisans…  </a:t>
            </a:r>
            <a:endParaRPr lang="en-GB" sz="2000" i="1" dirty="0" smtClean="0">
              <a:latin typeface="Constantia" panose="020306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98" y="1852280"/>
            <a:ext cx="4743797" cy="3557848"/>
          </a:xfrm>
          <a:prstGeom prst="rect">
            <a:avLst/>
          </a:prstGeom>
        </p:spPr>
      </p:pic>
      <p:sp>
        <p:nvSpPr>
          <p:cNvPr id="5" name="Rectangle 4"/>
          <p:cNvSpPr/>
          <p:nvPr/>
        </p:nvSpPr>
        <p:spPr>
          <a:xfrm>
            <a:off x="7542414" y="5475780"/>
            <a:ext cx="4466706" cy="646331"/>
          </a:xfrm>
          <a:prstGeom prst="rect">
            <a:avLst/>
          </a:prstGeom>
        </p:spPr>
        <p:txBody>
          <a:bodyPr wrap="square">
            <a:spAutoFit/>
          </a:bodyPr>
          <a:lstStyle/>
          <a:p>
            <a:pPr algn="r"/>
            <a:r>
              <a:rPr lang="en-GB" dirty="0" smtClean="0">
                <a:latin typeface="Constantia" panose="02030602050306030303" pitchFamily="18" charset="0"/>
              </a:rPr>
              <a:t>Glasgow Trades Council commemorating the martyrdom of the </a:t>
            </a:r>
            <a:r>
              <a:rPr lang="en-GB" dirty="0" err="1" smtClean="0">
                <a:latin typeface="Constantia" panose="02030602050306030303" pitchFamily="18" charset="0"/>
              </a:rPr>
              <a:t>Calton</a:t>
            </a:r>
            <a:r>
              <a:rPr lang="en-GB" dirty="0" smtClean="0">
                <a:latin typeface="Constantia" panose="02030602050306030303" pitchFamily="18" charset="0"/>
              </a:rPr>
              <a:t> weavers (1957)</a:t>
            </a:r>
            <a:endParaRPr lang="en-GB" dirty="0"/>
          </a:p>
        </p:txBody>
      </p:sp>
    </p:spTree>
    <p:extLst>
      <p:ext uri="{BB962C8B-B14F-4D97-AF65-F5344CB8AC3E}">
        <p14:creationId xmlns:p14="http://schemas.microsoft.com/office/powerpoint/2010/main" val="247932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Annals of the Parish </a:t>
            </a:r>
            <a:r>
              <a:rPr lang="en-GB" sz="3600" b="1" dirty="0" smtClean="0">
                <a:latin typeface="Constantia" panose="02030602050306030303" pitchFamily="18" charset="0"/>
              </a:rPr>
              <a:t>(1821)</a:t>
            </a:r>
            <a:endParaRPr lang="en-GB" sz="3600" b="1" i="1" dirty="0">
              <a:latin typeface="Constantia" panose="02030602050306030303" pitchFamily="18" charset="0"/>
            </a:endParaRPr>
          </a:p>
        </p:txBody>
      </p:sp>
      <p:sp>
        <p:nvSpPr>
          <p:cNvPr id="16" name="TextBox 15"/>
          <p:cNvSpPr txBox="1"/>
          <p:nvPr/>
        </p:nvSpPr>
        <p:spPr>
          <a:xfrm>
            <a:off x="482137" y="1494226"/>
            <a:ext cx="7514708" cy="5447645"/>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Not just the Glasgow ‘effect’ on the rural parish, but the built environment of the city via:</a:t>
            </a:r>
          </a:p>
          <a:p>
            <a:endParaRPr lang="en-GB" sz="2000" b="1" dirty="0" smtClean="0">
              <a:latin typeface="Constantia" panose="02030602050306030303" pitchFamily="18" charset="0"/>
            </a:endParaRPr>
          </a:p>
          <a:p>
            <a:pPr marL="914400" lvl="1" indent="-457200">
              <a:buFont typeface="Arial" panose="020B0604020202020204" pitchFamily="34" charset="0"/>
              <a:buChar char="•"/>
            </a:pPr>
            <a:r>
              <a:rPr lang="en-GB" sz="2400" dirty="0" smtClean="0">
                <a:latin typeface="Constantia" panose="02030602050306030303" pitchFamily="18" charset="0"/>
              </a:rPr>
              <a:t>‘The Black Boy’ Inn</a:t>
            </a:r>
          </a:p>
          <a:p>
            <a:pPr marL="914400" lvl="1" indent="-457200">
              <a:buFont typeface="Arial" panose="020B0604020202020204" pitchFamily="34" charset="0"/>
              <a:buChar char="•"/>
            </a:pPr>
            <a:r>
              <a:rPr lang="en-GB" sz="2400" dirty="0" smtClean="0">
                <a:latin typeface="Constantia" panose="02030602050306030303" pitchFamily="18" charset="0"/>
              </a:rPr>
              <a:t>‘The Cross-Keys’ Inn</a:t>
            </a:r>
          </a:p>
          <a:p>
            <a:pPr marL="914400" lvl="1" indent="-457200">
              <a:buFont typeface="Arial" panose="020B0604020202020204" pitchFamily="34" charset="0"/>
              <a:buChar char="•"/>
            </a:pPr>
            <a:r>
              <a:rPr lang="en-GB" sz="2400" dirty="0" smtClean="0">
                <a:latin typeface="Constantia" panose="02030602050306030303" pitchFamily="18" charset="0"/>
              </a:rPr>
              <a:t>The </a:t>
            </a:r>
            <a:r>
              <a:rPr lang="en-GB" sz="2400" dirty="0" err="1" smtClean="0">
                <a:latin typeface="Constantia" panose="02030602050306030303" pitchFamily="18" charset="0"/>
              </a:rPr>
              <a:t>Trongate</a:t>
            </a:r>
            <a:endParaRPr lang="en-GB" sz="2400" dirty="0" smtClean="0">
              <a:latin typeface="Constantia" panose="02030602050306030303" pitchFamily="18" charset="0"/>
            </a:endParaRPr>
          </a:p>
          <a:p>
            <a:pPr marL="914400" lvl="1" indent="-457200">
              <a:buFont typeface="Arial" panose="020B0604020202020204" pitchFamily="34" charset="0"/>
              <a:buChar char="•"/>
            </a:pPr>
            <a:r>
              <a:rPr lang="en-GB" sz="2400" dirty="0" smtClean="0">
                <a:latin typeface="Constantia" panose="02030602050306030303" pitchFamily="18" charset="0"/>
              </a:rPr>
              <a:t>The </a:t>
            </a:r>
            <a:r>
              <a:rPr lang="en-GB" sz="2400" dirty="0" err="1" smtClean="0">
                <a:latin typeface="Constantia" panose="02030602050306030303" pitchFamily="18" charset="0"/>
              </a:rPr>
              <a:t>Gallowgate</a:t>
            </a:r>
            <a:endParaRPr lang="en-GB" sz="2400" dirty="0" smtClean="0">
              <a:latin typeface="Constantia" panose="02030602050306030303" pitchFamily="18" charset="0"/>
            </a:endParaRPr>
          </a:p>
          <a:p>
            <a:pPr marL="914400" lvl="1" indent="-457200">
              <a:buFont typeface="Arial" panose="020B0604020202020204" pitchFamily="34" charset="0"/>
              <a:buChar char="•"/>
            </a:pPr>
            <a:r>
              <a:rPr lang="en-GB" sz="2400" dirty="0" smtClean="0">
                <a:latin typeface="Constantia" panose="02030602050306030303" pitchFamily="18" charset="0"/>
              </a:rPr>
              <a:t>The College (general buildings)</a:t>
            </a:r>
          </a:p>
          <a:p>
            <a:pPr marL="914400" lvl="1" indent="-457200">
              <a:buFont typeface="Arial" panose="020B0604020202020204" pitchFamily="34" charset="0"/>
              <a:buChar char="•"/>
            </a:pPr>
            <a:r>
              <a:rPr lang="en-GB" sz="2400" dirty="0" smtClean="0">
                <a:latin typeface="Constantia" panose="02030602050306030303" pitchFamily="18" charset="0"/>
              </a:rPr>
              <a:t>Divinity Hall (College)</a:t>
            </a:r>
          </a:p>
          <a:p>
            <a:pPr marL="914400" lvl="1" indent="-457200">
              <a:buFont typeface="Arial" panose="020B0604020202020204" pitchFamily="34" charset="0"/>
              <a:buChar char="•"/>
            </a:pPr>
            <a:r>
              <a:rPr lang="en-GB" sz="2400" dirty="0" smtClean="0">
                <a:latin typeface="Constantia" panose="02030602050306030303" pitchFamily="18" charset="0"/>
              </a:rPr>
              <a:t>Cathedral (inferred via General Assembly)</a:t>
            </a:r>
          </a:p>
          <a:p>
            <a:pPr marL="914400" lvl="1" indent="-457200">
              <a:buFont typeface="Arial" panose="020B0604020202020204" pitchFamily="34" charset="0"/>
              <a:buChar char="•"/>
            </a:pPr>
            <a:r>
              <a:rPr lang="en-GB" sz="2400" dirty="0" smtClean="0">
                <a:latin typeface="Constantia" panose="02030602050306030303" pitchFamily="18" charset="0"/>
              </a:rPr>
              <a:t>The </a:t>
            </a:r>
            <a:r>
              <a:rPr lang="en-GB" sz="2400" dirty="0" err="1" smtClean="0">
                <a:latin typeface="Constantia" panose="02030602050306030303" pitchFamily="18" charset="0"/>
              </a:rPr>
              <a:t>Gorbals</a:t>
            </a:r>
            <a:endParaRPr lang="en-GB" sz="2400" dirty="0" smtClean="0">
              <a:latin typeface="Constantia" panose="02030602050306030303" pitchFamily="18" charset="0"/>
            </a:endParaRPr>
          </a:p>
          <a:p>
            <a:pPr marL="914400" lvl="1" indent="-457200">
              <a:buFont typeface="Arial" panose="020B0604020202020204" pitchFamily="34" charset="0"/>
              <a:buChar char="•"/>
            </a:pPr>
            <a:r>
              <a:rPr lang="en-GB" sz="2400" dirty="0" smtClean="0">
                <a:latin typeface="Constantia" panose="02030602050306030303" pitchFamily="18" charset="0"/>
              </a:rPr>
              <a:t>The Glasgow Market</a:t>
            </a:r>
          </a:p>
          <a:p>
            <a:pPr marL="914400" lvl="1" indent="-457200">
              <a:buFont typeface="Arial" panose="020B0604020202020204" pitchFamily="34" charset="0"/>
              <a:buChar char="•"/>
            </a:pPr>
            <a:r>
              <a:rPr lang="en-GB" sz="2400" dirty="0" smtClean="0">
                <a:latin typeface="Constantia" panose="02030602050306030303" pitchFamily="18" charset="0"/>
              </a:rPr>
              <a:t>‘the creditable town of’ Port-Glasgow</a:t>
            </a:r>
          </a:p>
          <a:p>
            <a:pPr marL="457200" indent="-457200">
              <a:buFont typeface="Arial" panose="020B0604020202020204" pitchFamily="34" charset="0"/>
              <a:buChar char="•"/>
            </a:pPr>
            <a:endParaRPr lang="en-GB" sz="2000" b="1" dirty="0" smtClean="0">
              <a:latin typeface="Constantia" panose="02030602050306030303" pitchFamily="18" charset="0"/>
            </a:endParaRPr>
          </a:p>
          <a:p>
            <a:pPr marL="457200" indent="-457200">
              <a:buFont typeface="Arial" panose="020B0604020202020204" pitchFamily="34" charset="0"/>
              <a:buChar char="•"/>
            </a:pPr>
            <a:endParaRPr lang="en-GB" sz="2000" b="1" dirty="0" smtClean="0">
              <a:latin typeface="Constantia" panose="02030602050306030303" pitchFamily="18" charset="0"/>
            </a:endParaRP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31540" y="2068846"/>
            <a:ext cx="4006650" cy="4282077"/>
          </a:xfrm>
          <a:prstGeom prst="rect">
            <a:avLst/>
          </a:prstGeom>
        </p:spPr>
      </p:pic>
    </p:spTree>
    <p:extLst>
      <p:ext uri="{BB962C8B-B14F-4D97-AF65-F5344CB8AC3E}">
        <p14:creationId xmlns:p14="http://schemas.microsoft.com/office/powerpoint/2010/main" val="38537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xEl>
                                              <p:pRg st="4" end="4"/>
                                            </p:txEl>
                                          </p:spTgt>
                                        </p:tgtEl>
                                        <p:attrNameLst>
                                          <p:attrName>style.visibility</p:attrName>
                                        </p:attrNameLst>
                                      </p:cBhvr>
                                      <p:to>
                                        <p:strVal val="visible"/>
                                      </p:to>
                                    </p:set>
                                    <p:animEffect transition="in" filter="fade">
                                      <p:cBhvr>
                                        <p:cTn id="20" dur="500"/>
                                        <p:tgtEl>
                                          <p:spTgt spid="16">
                                            <p:txEl>
                                              <p:pRg st="4" end="4"/>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500"/>
                                        <p:tgtEl>
                                          <p:spTgt spid="16">
                                            <p:txEl>
                                              <p:pRg st="5" end="5"/>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fade">
                                      <p:cBhvr>
                                        <p:cTn id="28" dur="500"/>
                                        <p:tgtEl>
                                          <p:spTgt spid="16">
                                            <p:txEl>
                                              <p:pRg st="6" end="6"/>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fade">
                                      <p:cBhvr>
                                        <p:cTn id="36" dur="500"/>
                                        <p:tgtEl>
                                          <p:spTgt spid="16">
                                            <p:txEl>
                                              <p:pRg st="8" end="8"/>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6">
                                            <p:txEl>
                                              <p:pRg st="9" end="9"/>
                                            </p:txEl>
                                          </p:spTgt>
                                        </p:tgtEl>
                                        <p:attrNameLst>
                                          <p:attrName>style.visibility</p:attrName>
                                        </p:attrNameLst>
                                      </p:cBhvr>
                                      <p:to>
                                        <p:strVal val="visible"/>
                                      </p:to>
                                    </p:set>
                                    <p:animEffect transition="in" filter="fade">
                                      <p:cBhvr>
                                        <p:cTn id="40" dur="500"/>
                                        <p:tgtEl>
                                          <p:spTgt spid="16">
                                            <p:txEl>
                                              <p:pRg st="9" end="9"/>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
                                            <p:txEl>
                                              <p:pRg st="10" end="10"/>
                                            </p:txEl>
                                          </p:spTgt>
                                        </p:tgtEl>
                                        <p:attrNameLst>
                                          <p:attrName>style.visibility</p:attrName>
                                        </p:attrNameLst>
                                      </p:cBhvr>
                                      <p:to>
                                        <p:strVal val="visible"/>
                                      </p:to>
                                    </p:set>
                                    <p:animEffect transition="in" filter="fade">
                                      <p:cBhvr>
                                        <p:cTn id="44" dur="500"/>
                                        <p:tgtEl>
                                          <p:spTgt spid="16">
                                            <p:txEl>
                                              <p:pRg st="10" end="10"/>
                                            </p:tx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6">
                                            <p:txEl>
                                              <p:pRg st="11" end="11"/>
                                            </p:txEl>
                                          </p:spTgt>
                                        </p:tgtEl>
                                        <p:attrNameLst>
                                          <p:attrName>style.visibility</p:attrName>
                                        </p:attrNameLst>
                                      </p:cBhvr>
                                      <p:to>
                                        <p:strVal val="visible"/>
                                      </p:to>
                                    </p:set>
                                    <p:animEffect transition="in" filter="fade">
                                      <p:cBhvr>
                                        <p:cTn id="48" dur="500"/>
                                        <p:tgtEl>
                                          <p:spTgt spid="16">
                                            <p:txEl>
                                              <p:pRg st="11" end="11"/>
                                            </p:txEl>
                                          </p:spTgt>
                                        </p:tgtEl>
                                      </p:cBhvr>
                                    </p:animEffect>
                                  </p:childTnLst>
                                </p:cTn>
                              </p:par>
                              <p:par>
                                <p:cTn id="49" presetID="47"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98516"/>
            <a:ext cx="12192000" cy="646331"/>
          </a:xfrm>
          <a:prstGeom prst="rect">
            <a:avLst/>
          </a:prstGeom>
          <a:noFill/>
        </p:spPr>
        <p:txBody>
          <a:bodyPr wrap="square" rtlCol="0">
            <a:spAutoFit/>
          </a:bodyPr>
          <a:lstStyle/>
          <a:p>
            <a:pPr algn="ctr"/>
            <a:r>
              <a:rPr lang="en-GB" sz="3600" b="1" i="1" dirty="0" smtClean="0">
                <a:latin typeface="Constantia" panose="02030602050306030303" pitchFamily="18" charset="0"/>
              </a:rPr>
              <a:t>The Steam Boat </a:t>
            </a:r>
            <a:r>
              <a:rPr lang="en-GB" sz="3600" b="1" dirty="0" smtClean="0">
                <a:latin typeface="Constantia" panose="02030602050306030303" pitchFamily="18" charset="0"/>
              </a:rPr>
              <a:t>(1822)</a:t>
            </a:r>
            <a:endParaRPr lang="en-GB" sz="3600" b="1" i="1" dirty="0">
              <a:latin typeface="Constantia" panose="02030602050306030303" pitchFamily="18" charset="0"/>
            </a:endParaRPr>
          </a:p>
        </p:txBody>
      </p:sp>
      <p:sp>
        <p:nvSpPr>
          <p:cNvPr id="2" name="TextBox 1"/>
          <p:cNvSpPr txBox="1"/>
          <p:nvPr/>
        </p:nvSpPr>
        <p:spPr>
          <a:xfrm>
            <a:off x="482137" y="1494226"/>
            <a:ext cx="11055928" cy="2062103"/>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Sentimentality</a:t>
            </a:r>
            <a:r>
              <a:rPr lang="en-GB" sz="2400" dirty="0" smtClean="0">
                <a:latin typeface="Constantia" panose="02030602050306030303" pitchFamily="18" charset="0"/>
              </a:rPr>
              <a:t>… </a:t>
            </a:r>
          </a:p>
          <a:p>
            <a:endParaRPr lang="en-GB" sz="24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“I began to feel an onset to a new emotion working within me... and in the end came to a head, in my going forth a second time from the obscurity of the Salt-market, and the manufacturing smokes and smells of Glasgow, to enjoy the hilarity of the sparkling waters of the summer sea, and the blitheness of the hills and of all living things.”</a:t>
            </a:r>
            <a:endParaRPr lang="en-GB" sz="2000" b="1" dirty="0" smtClean="0">
              <a:latin typeface="Constantia" panose="02030602050306030303" pitchFamily="18" charset="0"/>
            </a:endParaRPr>
          </a:p>
        </p:txBody>
      </p:sp>
      <p:sp>
        <p:nvSpPr>
          <p:cNvPr id="5" name="TextBox 4"/>
          <p:cNvSpPr txBox="1"/>
          <p:nvPr/>
        </p:nvSpPr>
        <p:spPr>
          <a:xfrm>
            <a:off x="482137" y="3805708"/>
            <a:ext cx="11055928" cy="2369880"/>
          </a:xfrm>
          <a:prstGeom prst="rect">
            <a:avLst/>
          </a:prstGeom>
          <a:noFill/>
        </p:spPr>
        <p:txBody>
          <a:bodyPr wrap="square" rtlCol="0">
            <a:spAutoFit/>
          </a:bodyPr>
          <a:lstStyle/>
          <a:p>
            <a:pPr marL="457200" indent="-457200">
              <a:buFont typeface="Arial" panose="020B0604020202020204" pitchFamily="34" charset="0"/>
              <a:buChar char="•"/>
            </a:pPr>
            <a:r>
              <a:rPr lang="en-GB" sz="2400" b="1" dirty="0" smtClean="0">
                <a:latin typeface="Constantia" panose="02030602050306030303" pitchFamily="18" charset="0"/>
              </a:rPr>
              <a:t>… giving way to irritation:</a:t>
            </a:r>
            <a:endParaRPr lang="en-GB" sz="2400" dirty="0" smtClean="0">
              <a:latin typeface="Constantia" panose="02030602050306030303" pitchFamily="18" charset="0"/>
            </a:endParaRPr>
          </a:p>
          <a:p>
            <a:endParaRPr lang="en-GB" sz="2400" b="1" i="1" dirty="0" smtClean="0">
              <a:latin typeface="Constantia" panose="02030602050306030303" pitchFamily="18" charset="0"/>
            </a:endParaRPr>
          </a:p>
          <a:p>
            <a:pPr marL="914400" lvl="1" indent="-457200">
              <a:buFont typeface="Arial" panose="020B0604020202020204" pitchFamily="34" charset="0"/>
              <a:buChar char="•"/>
            </a:pPr>
            <a:r>
              <a:rPr lang="en-GB" sz="2000" dirty="0" smtClean="0">
                <a:latin typeface="Constantia" panose="02030602050306030303" pitchFamily="18" charset="0"/>
              </a:rPr>
              <a:t>“Although Glasgow is surely a large and populace place, it must be allowed that it is but a narrow sphere for observation…”</a:t>
            </a:r>
          </a:p>
          <a:p>
            <a:pPr lvl="1"/>
            <a:endParaRPr lang="en-GB" sz="2000" dirty="0" smtClean="0">
              <a:latin typeface="Constantia" panose="02030602050306030303" pitchFamily="18" charset="0"/>
            </a:endParaRPr>
          </a:p>
          <a:p>
            <a:pPr marL="914400" lvl="1" indent="-457200">
              <a:buFont typeface="Arial" panose="020B0604020202020204" pitchFamily="34" charset="0"/>
              <a:buChar char="•"/>
            </a:pPr>
            <a:r>
              <a:rPr lang="en-GB" sz="2000" b="1" dirty="0" smtClean="0">
                <a:latin typeface="Constantia" panose="02030602050306030303" pitchFamily="18" charset="0"/>
              </a:rPr>
              <a:t>“</a:t>
            </a:r>
            <a:r>
              <a:rPr lang="en-GB" sz="2000" dirty="0" smtClean="0">
                <a:latin typeface="Constantia" panose="02030602050306030303" pitchFamily="18" charset="0"/>
              </a:rPr>
              <a:t>that dinging, and bumping, and driving, that happens in the </a:t>
            </a:r>
            <a:r>
              <a:rPr lang="en-GB" sz="2000" dirty="0" err="1" smtClean="0">
                <a:latin typeface="Constantia" panose="02030602050306030303" pitchFamily="18" charset="0"/>
              </a:rPr>
              <a:t>Trongate</a:t>
            </a:r>
            <a:r>
              <a:rPr lang="en-GB" sz="2000" dirty="0" smtClean="0">
                <a:latin typeface="Constantia" panose="02030602050306030303" pitchFamily="18" charset="0"/>
              </a:rPr>
              <a:t>, especially on a Wednesday, enough to make the soberest man </a:t>
            </a:r>
            <a:r>
              <a:rPr lang="en-GB" sz="2000" dirty="0" err="1" smtClean="0">
                <a:latin typeface="Constantia" panose="02030602050306030303" pitchFamily="18" charset="0"/>
              </a:rPr>
              <a:t>wud</a:t>
            </a:r>
            <a:r>
              <a:rPr lang="en-GB" sz="2000" dirty="0" smtClean="0">
                <a:latin typeface="Constantia" panose="02030602050306030303" pitchFamily="18" charset="0"/>
              </a:rPr>
              <a:t> at the </a:t>
            </a:r>
            <a:r>
              <a:rPr lang="en-GB" sz="2000" dirty="0" err="1" smtClean="0">
                <a:latin typeface="Constantia" panose="02030602050306030303" pitchFamily="18" charset="0"/>
              </a:rPr>
              <a:t>misleart</a:t>
            </a:r>
            <a:r>
              <a:rPr lang="en-GB" sz="2000" dirty="0" smtClean="0">
                <a:latin typeface="Constantia" panose="02030602050306030303" pitchFamily="18" charset="0"/>
              </a:rPr>
              <a:t> stupidity of the folk…”</a:t>
            </a:r>
          </a:p>
        </p:txBody>
      </p:sp>
    </p:spTree>
    <p:extLst>
      <p:ext uri="{BB962C8B-B14F-4D97-AF65-F5344CB8AC3E}">
        <p14:creationId xmlns:p14="http://schemas.microsoft.com/office/powerpoint/2010/main" val="38028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1830</Words>
  <Application>Microsoft Office PowerPoint</Application>
  <PresentationFormat>Widescreen</PresentationFormat>
  <Paragraphs>199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Constantia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Lamont</dc:creator>
  <cp:lastModifiedBy>Craig Lamont</cp:lastModifiedBy>
  <cp:revision>45</cp:revision>
  <dcterms:created xsi:type="dcterms:W3CDTF">2018-03-16T15:17:01Z</dcterms:created>
  <dcterms:modified xsi:type="dcterms:W3CDTF">2018-03-23T14:14:49Z</dcterms:modified>
</cp:coreProperties>
</file>