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1"/>
  </p:notesMasterIdLst>
  <p:handoutMasterIdLst>
    <p:handoutMasterId r:id="rId32"/>
  </p:handoutMasterIdLst>
  <p:sldIdLst>
    <p:sldId id="273" r:id="rId2"/>
    <p:sldId id="502" r:id="rId3"/>
    <p:sldId id="503" r:id="rId4"/>
    <p:sldId id="504" r:id="rId5"/>
    <p:sldId id="507" r:id="rId6"/>
    <p:sldId id="508" r:id="rId7"/>
    <p:sldId id="511" r:id="rId8"/>
    <p:sldId id="512" r:id="rId9"/>
    <p:sldId id="513" r:id="rId10"/>
    <p:sldId id="514" r:id="rId11"/>
    <p:sldId id="515" r:id="rId12"/>
    <p:sldId id="518" r:id="rId13"/>
    <p:sldId id="516" r:id="rId14"/>
    <p:sldId id="519" r:id="rId15"/>
    <p:sldId id="520" r:id="rId16"/>
    <p:sldId id="522" r:id="rId17"/>
    <p:sldId id="523" r:id="rId18"/>
    <p:sldId id="517" r:id="rId19"/>
    <p:sldId id="521" r:id="rId20"/>
    <p:sldId id="524" r:id="rId21"/>
    <p:sldId id="525" r:id="rId22"/>
    <p:sldId id="526" r:id="rId23"/>
    <p:sldId id="527" r:id="rId24"/>
    <p:sldId id="528" r:id="rId25"/>
    <p:sldId id="529" r:id="rId26"/>
    <p:sldId id="531" r:id="rId27"/>
    <p:sldId id="530" r:id="rId28"/>
    <p:sldId id="506" r:id="rId29"/>
    <p:sldId id="486" r:id="rId30"/>
  </p:sldIdLst>
  <p:sldSz cx="9144000" cy="6858000" type="screen4x3"/>
  <p:notesSz cx="6794500" cy="9931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74141"/>
    <a:srgbClr val="93E12B"/>
    <a:srgbClr val="26E62B"/>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autoAdjust="0"/>
    <p:restoredTop sz="80052" autoAdjust="0"/>
  </p:normalViewPr>
  <p:slideViewPr>
    <p:cSldViewPr>
      <p:cViewPr>
        <p:scale>
          <a:sx n="90" d="100"/>
          <a:sy n="90" d="100"/>
        </p:scale>
        <p:origin x="-80" y="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50" d="100"/>
        <a:sy n="50" d="100"/>
      </p:scale>
      <p:origin x="0" y="0"/>
    </p:cViewPr>
  </p:sorterViewPr>
  <p:gridSpacing cx="72008" cy="72008"/>
</p:viewPr>
</file>

<file path=ppt/_rels/presentation.xml.rels><?xml version="1.0" encoding="UTF-8" standalone="yes"?>
<Relationships xmlns="http://schemas.openxmlformats.org/package/2006/relationships"><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slide" Target="slides/slide29.xml"/><Relationship Id="rId31" Type="http://schemas.openxmlformats.org/officeDocument/2006/relationships/notesMaster" Target="notesMasters/notesMaster1.xml"/><Relationship Id="rId32" Type="http://schemas.openxmlformats.org/officeDocument/2006/relationships/handoutMaster" Target="handoutMasters/handoutMaster1.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printerSettings" Target="printerSettings/printerSettings1.bin"/><Relationship Id="rId34" Type="http://schemas.openxmlformats.org/officeDocument/2006/relationships/presProps" Target="presProps.xml"/><Relationship Id="rId35" Type="http://schemas.openxmlformats.org/officeDocument/2006/relationships/viewProps" Target="viewProps.xml"/><Relationship Id="rId36" Type="http://schemas.openxmlformats.org/officeDocument/2006/relationships/theme" Target="theme/theme1.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37"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4283" cy="49657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sz="quarter" idx="1"/>
          </p:nvPr>
        </p:nvSpPr>
        <p:spPr>
          <a:xfrm>
            <a:off x="3848645" y="0"/>
            <a:ext cx="2944283" cy="496570"/>
          </a:xfrm>
          <a:prstGeom prst="rect">
            <a:avLst/>
          </a:prstGeom>
        </p:spPr>
        <p:txBody>
          <a:bodyPr vert="horz" lIns="91440" tIns="45720" rIns="91440" bIns="45720" rtlCol="0"/>
          <a:lstStyle>
            <a:lvl1pPr algn="r">
              <a:defRPr sz="1200"/>
            </a:lvl1pPr>
          </a:lstStyle>
          <a:p>
            <a:fld id="{0F147DE0-7CB8-4664-8CA5-C6EC7DE88A49}" type="datetimeFigureOut">
              <a:rPr lang="en-US" smtClean="0"/>
              <a:pPr/>
              <a:t>5/10/12</a:t>
            </a:fld>
            <a:endParaRPr lang="en-GB"/>
          </a:p>
        </p:txBody>
      </p:sp>
      <p:sp>
        <p:nvSpPr>
          <p:cNvPr id="4" name="Footer Placeholder 3"/>
          <p:cNvSpPr>
            <a:spLocks noGrp="1"/>
          </p:cNvSpPr>
          <p:nvPr>
            <p:ph type="ftr" sz="quarter" idx="2"/>
          </p:nvPr>
        </p:nvSpPr>
        <p:spPr>
          <a:xfrm>
            <a:off x="0" y="9433106"/>
            <a:ext cx="2944283" cy="496570"/>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p:cNvSpPr>
            <a:spLocks noGrp="1"/>
          </p:cNvSpPr>
          <p:nvPr>
            <p:ph type="sldNum" sz="quarter" idx="3"/>
          </p:nvPr>
        </p:nvSpPr>
        <p:spPr>
          <a:xfrm>
            <a:off x="3848645" y="9433106"/>
            <a:ext cx="2944283" cy="496570"/>
          </a:xfrm>
          <a:prstGeom prst="rect">
            <a:avLst/>
          </a:prstGeom>
        </p:spPr>
        <p:txBody>
          <a:bodyPr vert="horz" lIns="91440" tIns="45720" rIns="91440" bIns="45720" rtlCol="0" anchor="b"/>
          <a:lstStyle>
            <a:lvl1pPr algn="r">
              <a:defRPr sz="1200"/>
            </a:lvl1pPr>
          </a:lstStyle>
          <a:p>
            <a:fld id="{F06A6459-7D71-4A47-9FBA-24B60F47E22F}" type="slidenum">
              <a:rPr lang="en-GB" smtClean="0"/>
              <a:pPr/>
              <a:t>‹#›</a:t>
            </a:fld>
            <a:endParaRPr lang="en-GB"/>
          </a:p>
        </p:txBody>
      </p:sp>
    </p:spTree>
    <p:extLst>
      <p:ext uri="{BB962C8B-B14F-4D97-AF65-F5344CB8AC3E}">
        <p14:creationId xmlns:p14="http://schemas.microsoft.com/office/powerpoint/2010/main" val="238506206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4283" cy="49657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48645" y="0"/>
            <a:ext cx="2944283" cy="496570"/>
          </a:xfrm>
          <a:prstGeom prst="rect">
            <a:avLst/>
          </a:prstGeom>
        </p:spPr>
        <p:txBody>
          <a:bodyPr vert="horz" lIns="91440" tIns="45720" rIns="91440" bIns="45720" rtlCol="0"/>
          <a:lstStyle>
            <a:lvl1pPr algn="r">
              <a:defRPr sz="1200"/>
            </a:lvl1pPr>
          </a:lstStyle>
          <a:p>
            <a:fld id="{EE800518-8158-472C-8CD7-D3AD6412DC59}" type="datetimeFigureOut">
              <a:rPr lang="en-US" smtClean="0"/>
              <a:pPr/>
              <a:t>5/10/12</a:t>
            </a:fld>
            <a:endParaRPr lang="en-GB"/>
          </a:p>
        </p:txBody>
      </p:sp>
      <p:sp>
        <p:nvSpPr>
          <p:cNvPr id="4" name="Slide Image Placeholder 3"/>
          <p:cNvSpPr>
            <a:spLocks noGrp="1" noRot="1" noChangeAspect="1"/>
          </p:cNvSpPr>
          <p:nvPr>
            <p:ph type="sldImg" idx="2"/>
          </p:nvPr>
        </p:nvSpPr>
        <p:spPr>
          <a:xfrm>
            <a:off x="914400" y="744538"/>
            <a:ext cx="4965700" cy="3724275"/>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79450" y="4717415"/>
            <a:ext cx="5435600" cy="446913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9433106"/>
            <a:ext cx="2944283" cy="496570"/>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48645" y="9433106"/>
            <a:ext cx="2944283" cy="496570"/>
          </a:xfrm>
          <a:prstGeom prst="rect">
            <a:avLst/>
          </a:prstGeom>
        </p:spPr>
        <p:txBody>
          <a:bodyPr vert="horz" lIns="91440" tIns="45720" rIns="91440" bIns="45720" rtlCol="0" anchor="b"/>
          <a:lstStyle>
            <a:lvl1pPr algn="r">
              <a:defRPr sz="1200"/>
            </a:lvl1pPr>
          </a:lstStyle>
          <a:p>
            <a:fld id="{05147B20-F6D1-4E70-A7D0-FD6231F4A1AB}" type="slidenum">
              <a:rPr lang="en-GB" smtClean="0"/>
              <a:pPr/>
              <a:t>‹#›</a:t>
            </a:fld>
            <a:endParaRPr lang="en-GB"/>
          </a:p>
        </p:txBody>
      </p:sp>
    </p:spTree>
    <p:extLst>
      <p:ext uri="{BB962C8B-B14F-4D97-AF65-F5344CB8AC3E}">
        <p14:creationId xmlns:p14="http://schemas.microsoft.com/office/powerpoint/2010/main" val="321929239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6.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7.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8.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9.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dirty="0"/>
          </a:p>
        </p:txBody>
      </p:sp>
      <p:sp>
        <p:nvSpPr>
          <p:cNvPr id="4" name="Slide Number Placeholder 3"/>
          <p:cNvSpPr>
            <a:spLocks noGrp="1"/>
          </p:cNvSpPr>
          <p:nvPr>
            <p:ph type="sldNum" sz="quarter" idx="10"/>
          </p:nvPr>
        </p:nvSpPr>
        <p:spPr/>
        <p:txBody>
          <a:bodyPr/>
          <a:lstStyle/>
          <a:p>
            <a:fld id="{05147B20-F6D1-4E70-A7D0-FD6231F4A1AB}" type="slidenum">
              <a:rPr lang="en-GB" smtClean="0"/>
              <a:pPr/>
              <a:t>1</a:t>
            </a:fld>
            <a:endParaRPr lang="en-GB"/>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dirty="0"/>
          </a:p>
        </p:txBody>
      </p:sp>
      <p:sp>
        <p:nvSpPr>
          <p:cNvPr id="4" name="Slide Number Placeholder 3"/>
          <p:cNvSpPr>
            <a:spLocks noGrp="1"/>
          </p:cNvSpPr>
          <p:nvPr>
            <p:ph type="sldNum" sz="quarter" idx="10"/>
          </p:nvPr>
        </p:nvSpPr>
        <p:spPr/>
        <p:txBody>
          <a:bodyPr/>
          <a:lstStyle/>
          <a:p>
            <a:fld id="{05147B20-F6D1-4E70-A7D0-FD6231F4A1AB}" type="slidenum">
              <a:rPr lang="en-GB" smtClean="0"/>
              <a:pPr/>
              <a:t>10</a:t>
            </a:fld>
            <a:endParaRPr lang="en-GB"/>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dirty="0"/>
          </a:p>
        </p:txBody>
      </p:sp>
      <p:sp>
        <p:nvSpPr>
          <p:cNvPr id="4" name="Slide Number Placeholder 3"/>
          <p:cNvSpPr>
            <a:spLocks noGrp="1"/>
          </p:cNvSpPr>
          <p:nvPr>
            <p:ph type="sldNum" sz="quarter" idx="10"/>
          </p:nvPr>
        </p:nvSpPr>
        <p:spPr/>
        <p:txBody>
          <a:bodyPr/>
          <a:lstStyle/>
          <a:p>
            <a:fld id="{05147B20-F6D1-4E70-A7D0-FD6231F4A1AB}" type="slidenum">
              <a:rPr lang="en-GB" smtClean="0"/>
              <a:pPr/>
              <a:t>11</a:t>
            </a:fld>
            <a:endParaRPr lang="en-GB"/>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dirty="0"/>
          </a:p>
        </p:txBody>
      </p:sp>
      <p:sp>
        <p:nvSpPr>
          <p:cNvPr id="4" name="Slide Number Placeholder 3"/>
          <p:cNvSpPr>
            <a:spLocks noGrp="1"/>
          </p:cNvSpPr>
          <p:nvPr>
            <p:ph type="sldNum" sz="quarter" idx="10"/>
          </p:nvPr>
        </p:nvSpPr>
        <p:spPr/>
        <p:txBody>
          <a:bodyPr/>
          <a:lstStyle/>
          <a:p>
            <a:fld id="{05147B20-F6D1-4E70-A7D0-FD6231F4A1AB}" type="slidenum">
              <a:rPr lang="en-GB" smtClean="0"/>
              <a:pPr/>
              <a:t>12</a:t>
            </a:fld>
            <a:endParaRPr lang="en-GB"/>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dirty="0"/>
          </a:p>
        </p:txBody>
      </p:sp>
      <p:sp>
        <p:nvSpPr>
          <p:cNvPr id="4" name="Slide Number Placeholder 3"/>
          <p:cNvSpPr>
            <a:spLocks noGrp="1"/>
          </p:cNvSpPr>
          <p:nvPr>
            <p:ph type="sldNum" sz="quarter" idx="10"/>
          </p:nvPr>
        </p:nvSpPr>
        <p:spPr/>
        <p:txBody>
          <a:bodyPr/>
          <a:lstStyle/>
          <a:p>
            <a:fld id="{05147B20-F6D1-4E70-A7D0-FD6231F4A1AB}" type="slidenum">
              <a:rPr lang="en-GB" smtClean="0"/>
              <a:pPr/>
              <a:t>13</a:t>
            </a:fld>
            <a:endParaRPr lang="en-GB"/>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dirty="0"/>
          </a:p>
        </p:txBody>
      </p:sp>
      <p:sp>
        <p:nvSpPr>
          <p:cNvPr id="4" name="Slide Number Placeholder 3"/>
          <p:cNvSpPr>
            <a:spLocks noGrp="1"/>
          </p:cNvSpPr>
          <p:nvPr>
            <p:ph type="sldNum" sz="quarter" idx="10"/>
          </p:nvPr>
        </p:nvSpPr>
        <p:spPr/>
        <p:txBody>
          <a:bodyPr/>
          <a:lstStyle/>
          <a:p>
            <a:fld id="{05147B20-F6D1-4E70-A7D0-FD6231F4A1AB}" type="slidenum">
              <a:rPr lang="en-GB" smtClean="0"/>
              <a:pPr/>
              <a:t>14</a:t>
            </a:fld>
            <a:endParaRPr lang="en-GB"/>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dirty="0"/>
          </a:p>
        </p:txBody>
      </p:sp>
      <p:sp>
        <p:nvSpPr>
          <p:cNvPr id="4" name="Slide Number Placeholder 3"/>
          <p:cNvSpPr>
            <a:spLocks noGrp="1"/>
          </p:cNvSpPr>
          <p:nvPr>
            <p:ph type="sldNum" sz="quarter" idx="10"/>
          </p:nvPr>
        </p:nvSpPr>
        <p:spPr/>
        <p:txBody>
          <a:bodyPr/>
          <a:lstStyle/>
          <a:p>
            <a:fld id="{05147B20-F6D1-4E70-A7D0-FD6231F4A1AB}" type="slidenum">
              <a:rPr lang="en-GB" smtClean="0"/>
              <a:pPr/>
              <a:t>15</a:t>
            </a:fld>
            <a:endParaRPr lang="en-GB"/>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dirty="0"/>
          </a:p>
        </p:txBody>
      </p:sp>
      <p:sp>
        <p:nvSpPr>
          <p:cNvPr id="4" name="Slide Number Placeholder 3"/>
          <p:cNvSpPr>
            <a:spLocks noGrp="1"/>
          </p:cNvSpPr>
          <p:nvPr>
            <p:ph type="sldNum" sz="quarter" idx="10"/>
          </p:nvPr>
        </p:nvSpPr>
        <p:spPr/>
        <p:txBody>
          <a:bodyPr/>
          <a:lstStyle/>
          <a:p>
            <a:fld id="{05147B20-F6D1-4E70-A7D0-FD6231F4A1AB}" type="slidenum">
              <a:rPr lang="en-GB" smtClean="0"/>
              <a:pPr/>
              <a:t>16</a:t>
            </a:fld>
            <a:endParaRPr lang="en-GB"/>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dirty="0"/>
          </a:p>
        </p:txBody>
      </p:sp>
      <p:sp>
        <p:nvSpPr>
          <p:cNvPr id="4" name="Slide Number Placeholder 3"/>
          <p:cNvSpPr>
            <a:spLocks noGrp="1"/>
          </p:cNvSpPr>
          <p:nvPr>
            <p:ph type="sldNum" sz="quarter" idx="10"/>
          </p:nvPr>
        </p:nvSpPr>
        <p:spPr/>
        <p:txBody>
          <a:bodyPr/>
          <a:lstStyle/>
          <a:p>
            <a:fld id="{05147B20-F6D1-4E70-A7D0-FD6231F4A1AB}" type="slidenum">
              <a:rPr lang="en-GB" smtClean="0"/>
              <a:pPr/>
              <a:t>17</a:t>
            </a:fld>
            <a:endParaRPr lang="en-GB"/>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dirty="0"/>
          </a:p>
        </p:txBody>
      </p:sp>
      <p:sp>
        <p:nvSpPr>
          <p:cNvPr id="4" name="Slide Number Placeholder 3"/>
          <p:cNvSpPr>
            <a:spLocks noGrp="1"/>
          </p:cNvSpPr>
          <p:nvPr>
            <p:ph type="sldNum" sz="quarter" idx="10"/>
          </p:nvPr>
        </p:nvSpPr>
        <p:spPr/>
        <p:txBody>
          <a:bodyPr/>
          <a:lstStyle/>
          <a:p>
            <a:fld id="{05147B20-F6D1-4E70-A7D0-FD6231F4A1AB}" type="slidenum">
              <a:rPr lang="en-GB" smtClean="0"/>
              <a:pPr/>
              <a:t>18</a:t>
            </a:fld>
            <a:endParaRPr lang="en-GB"/>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dirty="0"/>
          </a:p>
        </p:txBody>
      </p:sp>
      <p:sp>
        <p:nvSpPr>
          <p:cNvPr id="4" name="Slide Number Placeholder 3"/>
          <p:cNvSpPr>
            <a:spLocks noGrp="1"/>
          </p:cNvSpPr>
          <p:nvPr>
            <p:ph type="sldNum" sz="quarter" idx="10"/>
          </p:nvPr>
        </p:nvSpPr>
        <p:spPr/>
        <p:txBody>
          <a:bodyPr/>
          <a:lstStyle/>
          <a:p>
            <a:fld id="{05147B20-F6D1-4E70-A7D0-FD6231F4A1AB}" type="slidenum">
              <a:rPr lang="en-GB" smtClean="0"/>
              <a:pPr/>
              <a:t>19</a:t>
            </a:fld>
            <a:endParaRPr lang="en-GB"/>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dirty="0"/>
          </a:p>
        </p:txBody>
      </p:sp>
      <p:sp>
        <p:nvSpPr>
          <p:cNvPr id="4" name="Slide Number Placeholder 3"/>
          <p:cNvSpPr>
            <a:spLocks noGrp="1"/>
          </p:cNvSpPr>
          <p:nvPr>
            <p:ph type="sldNum" sz="quarter" idx="10"/>
          </p:nvPr>
        </p:nvSpPr>
        <p:spPr/>
        <p:txBody>
          <a:bodyPr/>
          <a:lstStyle/>
          <a:p>
            <a:fld id="{05147B20-F6D1-4E70-A7D0-FD6231F4A1AB}" type="slidenum">
              <a:rPr lang="en-GB" smtClean="0"/>
              <a:pPr/>
              <a:t>2</a:t>
            </a:fld>
            <a:endParaRPr lang="en-GB"/>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dirty="0"/>
          </a:p>
        </p:txBody>
      </p:sp>
      <p:sp>
        <p:nvSpPr>
          <p:cNvPr id="4" name="Slide Number Placeholder 3"/>
          <p:cNvSpPr>
            <a:spLocks noGrp="1"/>
          </p:cNvSpPr>
          <p:nvPr>
            <p:ph type="sldNum" sz="quarter" idx="10"/>
          </p:nvPr>
        </p:nvSpPr>
        <p:spPr/>
        <p:txBody>
          <a:bodyPr/>
          <a:lstStyle/>
          <a:p>
            <a:fld id="{05147B20-F6D1-4E70-A7D0-FD6231F4A1AB}" type="slidenum">
              <a:rPr lang="en-GB" smtClean="0"/>
              <a:pPr/>
              <a:t>20</a:t>
            </a:fld>
            <a:endParaRPr lang="en-GB"/>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dirty="0"/>
          </a:p>
        </p:txBody>
      </p:sp>
      <p:sp>
        <p:nvSpPr>
          <p:cNvPr id="4" name="Slide Number Placeholder 3"/>
          <p:cNvSpPr>
            <a:spLocks noGrp="1"/>
          </p:cNvSpPr>
          <p:nvPr>
            <p:ph type="sldNum" sz="quarter" idx="10"/>
          </p:nvPr>
        </p:nvSpPr>
        <p:spPr/>
        <p:txBody>
          <a:bodyPr/>
          <a:lstStyle/>
          <a:p>
            <a:fld id="{05147B20-F6D1-4E70-A7D0-FD6231F4A1AB}" type="slidenum">
              <a:rPr lang="en-GB" smtClean="0"/>
              <a:pPr/>
              <a:t>21</a:t>
            </a:fld>
            <a:endParaRPr lang="en-GB"/>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dirty="0"/>
          </a:p>
        </p:txBody>
      </p:sp>
      <p:sp>
        <p:nvSpPr>
          <p:cNvPr id="4" name="Slide Number Placeholder 3"/>
          <p:cNvSpPr>
            <a:spLocks noGrp="1"/>
          </p:cNvSpPr>
          <p:nvPr>
            <p:ph type="sldNum" sz="quarter" idx="10"/>
          </p:nvPr>
        </p:nvSpPr>
        <p:spPr/>
        <p:txBody>
          <a:bodyPr/>
          <a:lstStyle/>
          <a:p>
            <a:fld id="{05147B20-F6D1-4E70-A7D0-FD6231F4A1AB}" type="slidenum">
              <a:rPr lang="en-GB" smtClean="0"/>
              <a:pPr/>
              <a:t>22</a:t>
            </a:fld>
            <a:endParaRPr lang="en-GB"/>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dirty="0"/>
          </a:p>
        </p:txBody>
      </p:sp>
      <p:sp>
        <p:nvSpPr>
          <p:cNvPr id="4" name="Slide Number Placeholder 3"/>
          <p:cNvSpPr>
            <a:spLocks noGrp="1"/>
          </p:cNvSpPr>
          <p:nvPr>
            <p:ph type="sldNum" sz="quarter" idx="10"/>
          </p:nvPr>
        </p:nvSpPr>
        <p:spPr/>
        <p:txBody>
          <a:bodyPr/>
          <a:lstStyle/>
          <a:p>
            <a:fld id="{05147B20-F6D1-4E70-A7D0-FD6231F4A1AB}" type="slidenum">
              <a:rPr lang="en-GB" smtClean="0"/>
              <a:pPr/>
              <a:t>23</a:t>
            </a:fld>
            <a:endParaRPr lang="en-GB"/>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dirty="0"/>
          </a:p>
        </p:txBody>
      </p:sp>
      <p:sp>
        <p:nvSpPr>
          <p:cNvPr id="4" name="Slide Number Placeholder 3"/>
          <p:cNvSpPr>
            <a:spLocks noGrp="1"/>
          </p:cNvSpPr>
          <p:nvPr>
            <p:ph type="sldNum" sz="quarter" idx="10"/>
          </p:nvPr>
        </p:nvSpPr>
        <p:spPr/>
        <p:txBody>
          <a:bodyPr/>
          <a:lstStyle/>
          <a:p>
            <a:fld id="{05147B20-F6D1-4E70-A7D0-FD6231F4A1AB}" type="slidenum">
              <a:rPr lang="en-GB" smtClean="0"/>
              <a:pPr/>
              <a:t>24</a:t>
            </a:fld>
            <a:endParaRPr lang="en-GB"/>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dirty="0"/>
          </a:p>
        </p:txBody>
      </p:sp>
      <p:sp>
        <p:nvSpPr>
          <p:cNvPr id="4" name="Slide Number Placeholder 3"/>
          <p:cNvSpPr>
            <a:spLocks noGrp="1"/>
          </p:cNvSpPr>
          <p:nvPr>
            <p:ph type="sldNum" sz="quarter" idx="10"/>
          </p:nvPr>
        </p:nvSpPr>
        <p:spPr/>
        <p:txBody>
          <a:bodyPr/>
          <a:lstStyle/>
          <a:p>
            <a:fld id="{05147B20-F6D1-4E70-A7D0-FD6231F4A1AB}" type="slidenum">
              <a:rPr lang="en-GB" smtClean="0"/>
              <a:pPr/>
              <a:t>25</a:t>
            </a:fld>
            <a:endParaRPr lang="en-GB"/>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dirty="0"/>
          </a:p>
        </p:txBody>
      </p:sp>
      <p:sp>
        <p:nvSpPr>
          <p:cNvPr id="4" name="Slide Number Placeholder 3"/>
          <p:cNvSpPr>
            <a:spLocks noGrp="1"/>
          </p:cNvSpPr>
          <p:nvPr>
            <p:ph type="sldNum" sz="quarter" idx="10"/>
          </p:nvPr>
        </p:nvSpPr>
        <p:spPr/>
        <p:txBody>
          <a:bodyPr/>
          <a:lstStyle/>
          <a:p>
            <a:fld id="{05147B20-F6D1-4E70-A7D0-FD6231F4A1AB}" type="slidenum">
              <a:rPr lang="en-GB" smtClean="0"/>
              <a:pPr/>
              <a:t>26</a:t>
            </a:fld>
            <a:endParaRPr lang="en-GB"/>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dirty="0"/>
          </a:p>
        </p:txBody>
      </p:sp>
      <p:sp>
        <p:nvSpPr>
          <p:cNvPr id="4" name="Slide Number Placeholder 3"/>
          <p:cNvSpPr>
            <a:spLocks noGrp="1"/>
          </p:cNvSpPr>
          <p:nvPr>
            <p:ph type="sldNum" sz="quarter" idx="10"/>
          </p:nvPr>
        </p:nvSpPr>
        <p:spPr/>
        <p:txBody>
          <a:bodyPr/>
          <a:lstStyle/>
          <a:p>
            <a:fld id="{05147B20-F6D1-4E70-A7D0-FD6231F4A1AB}" type="slidenum">
              <a:rPr lang="en-GB" smtClean="0"/>
              <a:pPr/>
              <a:t>27</a:t>
            </a:fld>
            <a:endParaRPr lang="en-GB"/>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dirty="0"/>
          </a:p>
        </p:txBody>
      </p:sp>
      <p:sp>
        <p:nvSpPr>
          <p:cNvPr id="4" name="Slide Number Placeholder 3"/>
          <p:cNvSpPr>
            <a:spLocks noGrp="1"/>
          </p:cNvSpPr>
          <p:nvPr>
            <p:ph type="sldNum" sz="quarter" idx="10"/>
          </p:nvPr>
        </p:nvSpPr>
        <p:spPr/>
        <p:txBody>
          <a:bodyPr/>
          <a:lstStyle/>
          <a:p>
            <a:fld id="{05147B20-F6D1-4E70-A7D0-FD6231F4A1AB}" type="slidenum">
              <a:rPr lang="en-GB" smtClean="0"/>
              <a:pPr/>
              <a:t>28</a:t>
            </a:fld>
            <a:endParaRPr lang="en-GB"/>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14400" y="744538"/>
            <a:ext cx="4965700" cy="3724275"/>
          </a:xfrm>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fld id="{05147B20-F6D1-4E70-A7D0-FD6231F4A1AB}" type="slidenum">
              <a:rPr lang="en-GB" smtClean="0"/>
              <a:pPr/>
              <a:t>29</a:t>
            </a:fld>
            <a:endParaRPr lang="en-GB"/>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dirty="0"/>
          </a:p>
        </p:txBody>
      </p:sp>
      <p:sp>
        <p:nvSpPr>
          <p:cNvPr id="4" name="Slide Number Placeholder 3"/>
          <p:cNvSpPr>
            <a:spLocks noGrp="1"/>
          </p:cNvSpPr>
          <p:nvPr>
            <p:ph type="sldNum" sz="quarter" idx="10"/>
          </p:nvPr>
        </p:nvSpPr>
        <p:spPr/>
        <p:txBody>
          <a:bodyPr/>
          <a:lstStyle/>
          <a:p>
            <a:fld id="{05147B20-F6D1-4E70-A7D0-FD6231F4A1AB}" type="slidenum">
              <a:rPr lang="en-GB" smtClean="0"/>
              <a:pPr/>
              <a:t>3</a:t>
            </a:fld>
            <a:endParaRPr lang="en-GB"/>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dirty="0"/>
          </a:p>
        </p:txBody>
      </p:sp>
      <p:sp>
        <p:nvSpPr>
          <p:cNvPr id="4" name="Slide Number Placeholder 3"/>
          <p:cNvSpPr>
            <a:spLocks noGrp="1"/>
          </p:cNvSpPr>
          <p:nvPr>
            <p:ph type="sldNum" sz="quarter" idx="10"/>
          </p:nvPr>
        </p:nvSpPr>
        <p:spPr/>
        <p:txBody>
          <a:bodyPr/>
          <a:lstStyle/>
          <a:p>
            <a:fld id="{05147B20-F6D1-4E70-A7D0-FD6231F4A1AB}" type="slidenum">
              <a:rPr lang="en-GB" smtClean="0"/>
              <a:pPr/>
              <a:t>4</a:t>
            </a:fld>
            <a:endParaRPr lang="en-GB"/>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dirty="0"/>
          </a:p>
        </p:txBody>
      </p:sp>
      <p:sp>
        <p:nvSpPr>
          <p:cNvPr id="4" name="Slide Number Placeholder 3"/>
          <p:cNvSpPr>
            <a:spLocks noGrp="1"/>
          </p:cNvSpPr>
          <p:nvPr>
            <p:ph type="sldNum" sz="quarter" idx="10"/>
          </p:nvPr>
        </p:nvSpPr>
        <p:spPr/>
        <p:txBody>
          <a:bodyPr/>
          <a:lstStyle/>
          <a:p>
            <a:fld id="{05147B20-F6D1-4E70-A7D0-FD6231F4A1AB}" type="slidenum">
              <a:rPr lang="en-GB" smtClean="0"/>
              <a:pPr/>
              <a:t>5</a:t>
            </a:fld>
            <a:endParaRPr lang="en-GB"/>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dirty="0"/>
          </a:p>
        </p:txBody>
      </p:sp>
      <p:sp>
        <p:nvSpPr>
          <p:cNvPr id="4" name="Slide Number Placeholder 3"/>
          <p:cNvSpPr>
            <a:spLocks noGrp="1"/>
          </p:cNvSpPr>
          <p:nvPr>
            <p:ph type="sldNum" sz="quarter" idx="10"/>
          </p:nvPr>
        </p:nvSpPr>
        <p:spPr/>
        <p:txBody>
          <a:bodyPr/>
          <a:lstStyle/>
          <a:p>
            <a:fld id="{05147B20-F6D1-4E70-A7D0-FD6231F4A1AB}" type="slidenum">
              <a:rPr lang="en-GB" smtClean="0"/>
              <a:pPr/>
              <a:t>6</a:t>
            </a:fld>
            <a:endParaRPr lang="en-GB"/>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dirty="0"/>
          </a:p>
        </p:txBody>
      </p:sp>
      <p:sp>
        <p:nvSpPr>
          <p:cNvPr id="4" name="Slide Number Placeholder 3"/>
          <p:cNvSpPr>
            <a:spLocks noGrp="1"/>
          </p:cNvSpPr>
          <p:nvPr>
            <p:ph type="sldNum" sz="quarter" idx="10"/>
          </p:nvPr>
        </p:nvSpPr>
        <p:spPr/>
        <p:txBody>
          <a:bodyPr/>
          <a:lstStyle/>
          <a:p>
            <a:fld id="{05147B20-F6D1-4E70-A7D0-FD6231F4A1AB}" type="slidenum">
              <a:rPr lang="en-GB" smtClean="0"/>
              <a:pPr/>
              <a:t>7</a:t>
            </a:fld>
            <a:endParaRPr lang="en-GB"/>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dirty="0"/>
          </a:p>
        </p:txBody>
      </p:sp>
      <p:sp>
        <p:nvSpPr>
          <p:cNvPr id="4" name="Slide Number Placeholder 3"/>
          <p:cNvSpPr>
            <a:spLocks noGrp="1"/>
          </p:cNvSpPr>
          <p:nvPr>
            <p:ph type="sldNum" sz="quarter" idx="10"/>
          </p:nvPr>
        </p:nvSpPr>
        <p:spPr/>
        <p:txBody>
          <a:bodyPr/>
          <a:lstStyle/>
          <a:p>
            <a:fld id="{05147B20-F6D1-4E70-A7D0-FD6231F4A1AB}" type="slidenum">
              <a:rPr lang="en-GB" smtClean="0"/>
              <a:pPr/>
              <a:t>8</a:t>
            </a:fld>
            <a:endParaRPr lang="en-GB"/>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dirty="0"/>
          </a:p>
        </p:txBody>
      </p:sp>
      <p:sp>
        <p:nvSpPr>
          <p:cNvPr id="4" name="Slide Number Placeholder 3"/>
          <p:cNvSpPr>
            <a:spLocks noGrp="1"/>
          </p:cNvSpPr>
          <p:nvPr>
            <p:ph type="sldNum" sz="quarter" idx="10"/>
          </p:nvPr>
        </p:nvSpPr>
        <p:spPr/>
        <p:txBody>
          <a:bodyPr/>
          <a:lstStyle/>
          <a:p>
            <a:fld id="{05147B20-F6D1-4E70-A7D0-FD6231F4A1AB}" type="slidenum">
              <a:rPr lang="en-GB" smtClean="0"/>
              <a:pPr/>
              <a:t>9</a:t>
            </a:fld>
            <a:endParaRPr lang="en-GB"/>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594C594E-9069-475A-828C-B33DC0AF21D5}" type="datetimeFigureOut">
              <a:rPr lang="en-US" smtClean="0"/>
              <a:pPr/>
              <a:t>5/10/12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880862D1-64FC-4D39-AE99-6C59EA0CE6DB}" type="slidenum">
              <a:rPr lang="en-GB" smtClean="0"/>
              <a:pPr/>
              <a:t>‹#›</a:t>
            </a:fld>
            <a:endParaRPr lang="en-GB"/>
          </a:p>
        </p:txBody>
      </p:sp>
      <p:sp>
        <p:nvSpPr>
          <p:cNvPr id="7" name="Rectangle 6"/>
          <p:cNvSpPr/>
          <p:nvPr userDrawn="1"/>
        </p:nvSpPr>
        <p:spPr>
          <a:xfrm>
            <a:off x="0" y="5786454"/>
            <a:ext cx="9144000" cy="1071546"/>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TextBox 7"/>
          <p:cNvSpPr txBox="1"/>
          <p:nvPr userDrawn="1"/>
        </p:nvSpPr>
        <p:spPr>
          <a:xfrm>
            <a:off x="5286381" y="6072207"/>
            <a:ext cx="2428892" cy="646331"/>
          </a:xfrm>
          <a:prstGeom prst="rect">
            <a:avLst/>
          </a:prstGeom>
          <a:noFill/>
        </p:spPr>
        <p:txBody>
          <a:bodyPr wrap="square" rtlCol="0">
            <a:spAutoFit/>
          </a:bodyPr>
          <a:lstStyle/>
          <a:p>
            <a:r>
              <a:rPr lang="en-GB" b="1" dirty="0" smtClean="0">
                <a:solidFill>
                  <a:schemeClr val="bg1"/>
                </a:solidFill>
              </a:rPr>
              <a:t>INNOVATIVE THINKING</a:t>
            </a:r>
            <a:br>
              <a:rPr lang="en-GB" b="1" dirty="0" smtClean="0">
                <a:solidFill>
                  <a:schemeClr val="bg1"/>
                </a:solidFill>
              </a:rPr>
            </a:br>
            <a:r>
              <a:rPr lang="en-GB" b="1" dirty="0" smtClean="0">
                <a:solidFill>
                  <a:schemeClr val="bg1"/>
                </a:solidFill>
              </a:rPr>
              <a:t>FOR THE REAL WORLD</a:t>
            </a:r>
            <a:endParaRPr lang="en-GB" b="1" dirty="0">
              <a:solidFill>
                <a:schemeClr val="bg1"/>
              </a:solidFill>
            </a:endParaRPr>
          </a:p>
        </p:txBody>
      </p:sp>
      <p:pic>
        <p:nvPicPr>
          <p:cNvPr id="9" name="Picture 8" descr="uclanLOGO 07 2 line reverse.eps"/>
          <p:cNvPicPr>
            <a:picLocks noChangeAspect="1"/>
          </p:cNvPicPr>
          <p:nvPr userDrawn="1"/>
        </p:nvPicPr>
        <p:blipFill>
          <a:blip r:embed="rId2" cstate="print"/>
          <a:stretch>
            <a:fillRect/>
          </a:stretch>
        </p:blipFill>
        <p:spPr>
          <a:xfrm>
            <a:off x="7772400" y="5907505"/>
            <a:ext cx="1143000" cy="721895"/>
          </a:xfrm>
          <a:prstGeom prst="rect">
            <a:avLst/>
          </a:prstGeom>
        </p:spPr>
      </p:pic>
    </p:spTree>
  </p:cSld>
  <p:clrMapOvr>
    <a:masterClrMapping/>
  </p:clrMapOvr>
  <p:timing>
    <p:tnLst>
      <p:par>
        <p:cTn xmlns:p14="http://schemas.microsoft.com/office/powerpoint/2010/mai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594C594E-9069-475A-828C-B33DC0AF21D5}" type="datetimeFigureOut">
              <a:rPr lang="en-US" smtClean="0"/>
              <a:pPr/>
              <a:t>5/10/12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880862D1-64FC-4D39-AE99-6C59EA0CE6DB}" type="slidenum">
              <a:rPr lang="en-GB" smtClean="0"/>
              <a:pPr/>
              <a:t>‹#›</a:t>
            </a:fld>
            <a:endParaRPr lang="en-GB"/>
          </a:p>
        </p:txBody>
      </p:sp>
    </p:spTree>
  </p:cSld>
  <p:clrMapOvr>
    <a:masterClrMapping/>
  </p:clrMapOvr>
  <p:timing>
    <p:tnLst>
      <p:par>
        <p:cTn xmlns:p14="http://schemas.microsoft.com/office/powerpoint/2010/mai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594C594E-9069-475A-828C-B33DC0AF21D5}" type="datetimeFigureOut">
              <a:rPr lang="en-US" smtClean="0"/>
              <a:pPr/>
              <a:t>5/10/12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880862D1-64FC-4D39-AE99-6C59EA0CE6DB}" type="slidenum">
              <a:rPr lang="en-GB" smtClean="0"/>
              <a:pPr/>
              <a:t>‹#›</a:t>
            </a:fld>
            <a:endParaRPr lang="en-GB"/>
          </a:p>
        </p:txBody>
      </p:sp>
      <p:sp>
        <p:nvSpPr>
          <p:cNvPr id="7" name="Rectangle 6"/>
          <p:cNvSpPr/>
          <p:nvPr userDrawn="1"/>
        </p:nvSpPr>
        <p:spPr>
          <a:xfrm>
            <a:off x="0" y="5786454"/>
            <a:ext cx="9144000" cy="1071546"/>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TextBox 7"/>
          <p:cNvSpPr txBox="1"/>
          <p:nvPr userDrawn="1"/>
        </p:nvSpPr>
        <p:spPr>
          <a:xfrm>
            <a:off x="5286381" y="6072207"/>
            <a:ext cx="2428892" cy="646331"/>
          </a:xfrm>
          <a:prstGeom prst="rect">
            <a:avLst/>
          </a:prstGeom>
          <a:noFill/>
        </p:spPr>
        <p:txBody>
          <a:bodyPr wrap="square" rtlCol="0">
            <a:spAutoFit/>
          </a:bodyPr>
          <a:lstStyle/>
          <a:p>
            <a:r>
              <a:rPr lang="en-GB" b="1" dirty="0" smtClean="0">
                <a:solidFill>
                  <a:schemeClr val="bg1"/>
                </a:solidFill>
              </a:rPr>
              <a:t>INNOVATIVE THINKING</a:t>
            </a:r>
            <a:br>
              <a:rPr lang="en-GB" b="1" dirty="0" smtClean="0">
                <a:solidFill>
                  <a:schemeClr val="bg1"/>
                </a:solidFill>
              </a:rPr>
            </a:br>
            <a:r>
              <a:rPr lang="en-GB" b="1" dirty="0" smtClean="0">
                <a:solidFill>
                  <a:schemeClr val="bg1"/>
                </a:solidFill>
              </a:rPr>
              <a:t>FOR THE REAL WORLD</a:t>
            </a:r>
            <a:endParaRPr lang="en-GB" b="1" dirty="0">
              <a:solidFill>
                <a:schemeClr val="bg1"/>
              </a:solidFill>
            </a:endParaRPr>
          </a:p>
        </p:txBody>
      </p:sp>
      <p:pic>
        <p:nvPicPr>
          <p:cNvPr id="9" name="Picture 8" descr="uclanLOGO 07 2 line reverse.eps"/>
          <p:cNvPicPr>
            <a:picLocks noChangeAspect="1"/>
          </p:cNvPicPr>
          <p:nvPr userDrawn="1"/>
        </p:nvPicPr>
        <p:blipFill>
          <a:blip r:embed="rId2" cstate="print"/>
          <a:stretch>
            <a:fillRect/>
          </a:stretch>
        </p:blipFill>
        <p:spPr>
          <a:xfrm>
            <a:off x="7772400" y="5907505"/>
            <a:ext cx="1143000" cy="721895"/>
          </a:xfrm>
          <a:prstGeom prst="rect">
            <a:avLst/>
          </a:prstGeom>
        </p:spPr>
      </p:pic>
    </p:spTree>
  </p:cSld>
  <p:clrMapOvr>
    <a:masterClrMapping/>
  </p:clrMapOvr>
  <p:timing>
    <p:tnLst>
      <p:par>
        <p:cTn xmlns:p14="http://schemas.microsoft.com/office/powerpoint/2010/mai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594C594E-9069-475A-828C-B33DC0AF21D5}" type="datetimeFigureOut">
              <a:rPr lang="en-US" smtClean="0"/>
              <a:pPr/>
              <a:t>5/10/12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880862D1-64FC-4D39-AE99-6C59EA0CE6DB}" type="slidenum">
              <a:rPr lang="en-GB" smtClean="0"/>
              <a:pPr/>
              <a:t>‹#›</a:t>
            </a:fld>
            <a:endParaRPr lang="en-GB"/>
          </a:p>
        </p:txBody>
      </p:sp>
      <p:sp>
        <p:nvSpPr>
          <p:cNvPr id="7" name="Rectangle 6"/>
          <p:cNvSpPr/>
          <p:nvPr userDrawn="1"/>
        </p:nvSpPr>
        <p:spPr>
          <a:xfrm>
            <a:off x="0" y="5786454"/>
            <a:ext cx="9144000" cy="1071546"/>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TextBox 7"/>
          <p:cNvSpPr txBox="1"/>
          <p:nvPr userDrawn="1"/>
        </p:nvSpPr>
        <p:spPr>
          <a:xfrm>
            <a:off x="5286381" y="6072207"/>
            <a:ext cx="2428892" cy="646331"/>
          </a:xfrm>
          <a:prstGeom prst="rect">
            <a:avLst/>
          </a:prstGeom>
          <a:noFill/>
        </p:spPr>
        <p:txBody>
          <a:bodyPr wrap="square" rtlCol="0">
            <a:spAutoFit/>
          </a:bodyPr>
          <a:lstStyle/>
          <a:p>
            <a:r>
              <a:rPr lang="en-GB" b="1" dirty="0" smtClean="0">
                <a:solidFill>
                  <a:schemeClr val="bg1"/>
                </a:solidFill>
              </a:rPr>
              <a:t>INNOVATIVE THINKING</a:t>
            </a:r>
            <a:br>
              <a:rPr lang="en-GB" b="1" dirty="0" smtClean="0">
                <a:solidFill>
                  <a:schemeClr val="bg1"/>
                </a:solidFill>
              </a:rPr>
            </a:br>
            <a:r>
              <a:rPr lang="en-GB" b="1" dirty="0" smtClean="0">
                <a:solidFill>
                  <a:schemeClr val="bg1"/>
                </a:solidFill>
              </a:rPr>
              <a:t>FOR THE REAL WORLD</a:t>
            </a:r>
            <a:endParaRPr lang="en-GB" b="1" dirty="0">
              <a:solidFill>
                <a:schemeClr val="bg1"/>
              </a:solidFill>
            </a:endParaRPr>
          </a:p>
        </p:txBody>
      </p:sp>
      <p:pic>
        <p:nvPicPr>
          <p:cNvPr id="9" name="Picture 8" descr="uclanLOGO 07 2 line reverse.eps"/>
          <p:cNvPicPr>
            <a:picLocks noChangeAspect="1"/>
          </p:cNvPicPr>
          <p:nvPr userDrawn="1"/>
        </p:nvPicPr>
        <p:blipFill>
          <a:blip r:embed="rId2" cstate="print"/>
          <a:stretch>
            <a:fillRect/>
          </a:stretch>
        </p:blipFill>
        <p:spPr>
          <a:xfrm>
            <a:off x="7772400" y="5907505"/>
            <a:ext cx="1143000" cy="721895"/>
          </a:xfrm>
          <a:prstGeom prst="rect">
            <a:avLst/>
          </a:prstGeom>
        </p:spPr>
      </p:pic>
    </p:spTree>
  </p:cSld>
  <p:clrMapOvr>
    <a:masterClrMapping/>
  </p:clrMapOvr>
  <p:timing>
    <p:tnLst>
      <p:par>
        <p:cTn xmlns:p14="http://schemas.microsoft.com/office/powerpoint/2010/mai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94C594E-9069-475A-828C-B33DC0AF21D5}" type="datetimeFigureOut">
              <a:rPr lang="en-US" smtClean="0"/>
              <a:pPr/>
              <a:t>5/10/12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880862D1-64FC-4D39-AE99-6C59EA0CE6DB}" type="slidenum">
              <a:rPr lang="en-GB" smtClean="0"/>
              <a:pPr/>
              <a:t>‹#›</a:t>
            </a:fld>
            <a:endParaRPr lang="en-GB"/>
          </a:p>
        </p:txBody>
      </p:sp>
      <p:sp>
        <p:nvSpPr>
          <p:cNvPr id="7" name="Rectangle 6"/>
          <p:cNvSpPr/>
          <p:nvPr userDrawn="1"/>
        </p:nvSpPr>
        <p:spPr>
          <a:xfrm>
            <a:off x="0" y="5786454"/>
            <a:ext cx="9144000" cy="1071546"/>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TextBox 7"/>
          <p:cNvSpPr txBox="1"/>
          <p:nvPr userDrawn="1"/>
        </p:nvSpPr>
        <p:spPr>
          <a:xfrm>
            <a:off x="5286381" y="6072207"/>
            <a:ext cx="2428892" cy="646331"/>
          </a:xfrm>
          <a:prstGeom prst="rect">
            <a:avLst/>
          </a:prstGeom>
          <a:noFill/>
        </p:spPr>
        <p:txBody>
          <a:bodyPr wrap="square" rtlCol="0">
            <a:spAutoFit/>
          </a:bodyPr>
          <a:lstStyle/>
          <a:p>
            <a:r>
              <a:rPr lang="en-GB" b="1" dirty="0" smtClean="0">
                <a:solidFill>
                  <a:schemeClr val="bg1"/>
                </a:solidFill>
              </a:rPr>
              <a:t>INNOVATIVE THINKING</a:t>
            </a:r>
            <a:br>
              <a:rPr lang="en-GB" b="1" dirty="0" smtClean="0">
                <a:solidFill>
                  <a:schemeClr val="bg1"/>
                </a:solidFill>
              </a:rPr>
            </a:br>
            <a:r>
              <a:rPr lang="en-GB" b="1" dirty="0" smtClean="0">
                <a:solidFill>
                  <a:schemeClr val="bg1"/>
                </a:solidFill>
              </a:rPr>
              <a:t>FOR THE REAL WORLD</a:t>
            </a:r>
            <a:endParaRPr lang="en-GB" b="1" dirty="0">
              <a:solidFill>
                <a:schemeClr val="bg1"/>
              </a:solidFill>
            </a:endParaRPr>
          </a:p>
        </p:txBody>
      </p:sp>
      <p:pic>
        <p:nvPicPr>
          <p:cNvPr id="9" name="Picture 8" descr="uclanLOGO 07 2 line reverse.eps"/>
          <p:cNvPicPr>
            <a:picLocks noChangeAspect="1"/>
          </p:cNvPicPr>
          <p:nvPr userDrawn="1"/>
        </p:nvPicPr>
        <p:blipFill>
          <a:blip r:embed="rId2" cstate="print"/>
          <a:stretch>
            <a:fillRect/>
          </a:stretch>
        </p:blipFill>
        <p:spPr>
          <a:xfrm>
            <a:off x="7772400" y="5907505"/>
            <a:ext cx="1143000" cy="721895"/>
          </a:xfrm>
          <a:prstGeom prst="rect">
            <a:avLst/>
          </a:prstGeom>
        </p:spPr>
      </p:pic>
    </p:spTree>
  </p:cSld>
  <p:clrMapOvr>
    <a:masterClrMapping/>
  </p:clrMapOvr>
  <p:timing>
    <p:tnLst>
      <p:par>
        <p:cTn xmlns:p14="http://schemas.microsoft.com/office/powerpoint/2010/mai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594C594E-9069-475A-828C-B33DC0AF21D5}" type="datetimeFigureOut">
              <a:rPr lang="en-US" smtClean="0"/>
              <a:pPr/>
              <a:t>5/10/12</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880862D1-64FC-4D39-AE99-6C59EA0CE6DB}" type="slidenum">
              <a:rPr lang="en-GB" smtClean="0"/>
              <a:pPr/>
              <a:t>‹#›</a:t>
            </a:fld>
            <a:endParaRPr lang="en-GB"/>
          </a:p>
        </p:txBody>
      </p:sp>
      <p:sp>
        <p:nvSpPr>
          <p:cNvPr id="8" name="Rectangle 7"/>
          <p:cNvSpPr/>
          <p:nvPr userDrawn="1"/>
        </p:nvSpPr>
        <p:spPr>
          <a:xfrm>
            <a:off x="0" y="5786454"/>
            <a:ext cx="9144000" cy="1071546"/>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TextBox 8"/>
          <p:cNvSpPr txBox="1"/>
          <p:nvPr userDrawn="1"/>
        </p:nvSpPr>
        <p:spPr>
          <a:xfrm>
            <a:off x="5286381" y="6072207"/>
            <a:ext cx="2428892" cy="646331"/>
          </a:xfrm>
          <a:prstGeom prst="rect">
            <a:avLst/>
          </a:prstGeom>
          <a:noFill/>
        </p:spPr>
        <p:txBody>
          <a:bodyPr wrap="square" rtlCol="0">
            <a:spAutoFit/>
          </a:bodyPr>
          <a:lstStyle/>
          <a:p>
            <a:r>
              <a:rPr lang="en-GB" b="1" dirty="0" smtClean="0">
                <a:solidFill>
                  <a:schemeClr val="bg1"/>
                </a:solidFill>
              </a:rPr>
              <a:t>INNOVATIVE THINKING</a:t>
            </a:r>
            <a:br>
              <a:rPr lang="en-GB" b="1" dirty="0" smtClean="0">
                <a:solidFill>
                  <a:schemeClr val="bg1"/>
                </a:solidFill>
              </a:rPr>
            </a:br>
            <a:r>
              <a:rPr lang="en-GB" b="1" dirty="0" smtClean="0">
                <a:solidFill>
                  <a:schemeClr val="bg1"/>
                </a:solidFill>
              </a:rPr>
              <a:t>FOR THE REAL WORLD</a:t>
            </a:r>
            <a:endParaRPr lang="en-GB" b="1" dirty="0">
              <a:solidFill>
                <a:schemeClr val="bg1"/>
              </a:solidFill>
            </a:endParaRPr>
          </a:p>
        </p:txBody>
      </p:sp>
      <p:pic>
        <p:nvPicPr>
          <p:cNvPr id="10" name="Picture 9" descr="uclanLOGO 07 2 line reverse.eps"/>
          <p:cNvPicPr>
            <a:picLocks noChangeAspect="1"/>
          </p:cNvPicPr>
          <p:nvPr userDrawn="1"/>
        </p:nvPicPr>
        <p:blipFill>
          <a:blip r:embed="rId2" cstate="print"/>
          <a:stretch>
            <a:fillRect/>
          </a:stretch>
        </p:blipFill>
        <p:spPr>
          <a:xfrm>
            <a:off x="7772400" y="5907505"/>
            <a:ext cx="1143000" cy="721895"/>
          </a:xfrm>
          <a:prstGeom prst="rect">
            <a:avLst/>
          </a:prstGeom>
        </p:spPr>
      </p:pic>
    </p:spTree>
  </p:cSld>
  <p:clrMapOvr>
    <a:masterClrMapping/>
  </p:clrMapOvr>
  <p:timing>
    <p:tnLst>
      <p:par>
        <p:cTn xmlns:p14="http://schemas.microsoft.com/office/powerpoint/2010/mai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594C594E-9069-475A-828C-B33DC0AF21D5}" type="datetimeFigureOut">
              <a:rPr lang="en-US" smtClean="0"/>
              <a:pPr/>
              <a:t>5/10/12</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880862D1-64FC-4D39-AE99-6C59EA0CE6DB}" type="slidenum">
              <a:rPr lang="en-GB" smtClean="0"/>
              <a:pPr/>
              <a:t>‹#›</a:t>
            </a:fld>
            <a:endParaRPr lang="en-GB"/>
          </a:p>
        </p:txBody>
      </p:sp>
      <p:sp>
        <p:nvSpPr>
          <p:cNvPr id="10" name="Rectangle 9"/>
          <p:cNvSpPr/>
          <p:nvPr userDrawn="1"/>
        </p:nvSpPr>
        <p:spPr>
          <a:xfrm>
            <a:off x="0" y="5786454"/>
            <a:ext cx="9144000" cy="1071546"/>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TextBox 10"/>
          <p:cNvSpPr txBox="1"/>
          <p:nvPr userDrawn="1"/>
        </p:nvSpPr>
        <p:spPr>
          <a:xfrm>
            <a:off x="5286381" y="6072207"/>
            <a:ext cx="2428892" cy="646331"/>
          </a:xfrm>
          <a:prstGeom prst="rect">
            <a:avLst/>
          </a:prstGeom>
          <a:noFill/>
        </p:spPr>
        <p:txBody>
          <a:bodyPr wrap="square" rtlCol="0">
            <a:spAutoFit/>
          </a:bodyPr>
          <a:lstStyle/>
          <a:p>
            <a:r>
              <a:rPr lang="en-GB" b="1" dirty="0" smtClean="0">
                <a:solidFill>
                  <a:schemeClr val="bg1"/>
                </a:solidFill>
              </a:rPr>
              <a:t>INNOVATIVE THINKING</a:t>
            </a:r>
            <a:br>
              <a:rPr lang="en-GB" b="1" dirty="0" smtClean="0">
                <a:solidFill>
                  <a:schemeClr val="bg1"/>
                </a:solidFill>
              </a:rPr>
            </a:br>
            <a:r>
              <a:rPr lang="en-GB" b="1" dirty="0" smtClean="0">
                <a:solidFill>
                  <a:schemeClr val="bg1"/>
                </a:solidFill>
              </a:rPr>
              <a:t>FOR THE REAL WORLD</a:t>
            </a:r>
            <a:endParaRPr lang="en-GB" b="1" dirty="0">
              <a:solidFill>
                <a:schemeClr val="bg1"/>
              </a:solidFill>
            </a:endParaRPr>
          </a:p>
        </p:txBody>
      </p:sp>
      <p:pic>
        <p:nvPicPr>
          <p:cNvPr id="12" name="Picture 11" descr="uclanLOGO 07 2 line reverse.eps"/>
          <p:cNvPicPr>
            <a:picLocks noChangeAspect="1"/>
          </p:cNvPicPr>
          <p:nvPr userDrawn="1"/>
        </p:nvPicPr>
        <p:blipFill>
          <a:blip r:embed="rId2" cstate="print"/>
          <a:stretch>
            <a:fillRect/>
          </a:stretch>
        </p:blipFill>
        <p:spPr>
          <a:xfrm>
            <a:off x="7772400" y="5907505"/>
            <a:ext cx="1143000" cy="721895"/>
          </a:xfrm>
          <a:prstGeom prst="rect">
            <a:avLst/>
          </a:prstGeom>
        </p:spPr>
      </p:pic>
    </p:spTree>
  </p:cSld>
  <p:clrMapOvr>
    <a:masterClrMapping/>
  </p:clrMapOvr>
  <p:timing>
    <p:tnLst>
      <p:par>
        <p:cTn xmlns:p14="http://schemas.microsoft.com/office/powerpoint/2010/mai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594C594E-9069-475A-828C-B33DC0AF21D5}" type="datetimeFigureOut">
              <a:rPr lang="en-US" smtClean="0"/>
              <a:pPr/>
              <a:t>5/10/12</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880862D1-64FC-4D39-AE99-6C59EA0CE6DB}" type="slidenum">
              <a:rPr lang="en-GB" smtClean="0"/>
              <a:pPr/>
              <a:t>‹#›</a:t>
            </a:fld>
            <a:endParaRPr lang="en-GB"/>
          </a:p>
        </p:txBody>
      </p:sp>
    </p:spTree>
  </p:cSld>
  <p:clrMapOvr>
    <a:masterClrMapping/>
  </p:clrMapOvr>
  <p:timing>
    <p:tnLst>
      <p:par>
        <p:cTn xmlns:p14="http://schemas.microsoft.com/office/powerpoint/2010/mai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94C594E-9069-475A-828C-B33DC0AF21D5}" type="datetimeFigureOut">
              <a:rPr lang="en-US" smtClean="0"/>
              <a:pPr/>
              <a:t>5/10/12</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880862D1-64FC-4D39-AE99-6C59EA0CE6DB}" type="slidenum">
              <a:rPr lang="en-GB" smtClean="0"/>
              <a:pPr/>
              <a:t>‹#›</a:t>
            </a:fld>
            <a:endParaRPr lang="en-GB"/>
          </a:p>
        </p:txBody>
      </p:sp>
    </p:spTree>
  </p:cSld>
  <p:clrMapOvr>
    <a:masterClrMapping/>
  </p:clrMapOvr>
  <p:timing>
    <p:tnLst>
      <p:par>
        <p:cTn xmlns:p14="http://schemas.microsoft.com/office/powerpoint/2010/mai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94C594E-9069-475A-828C-B33DC0AF21D5}" type="datetimeFigureOut">
              <a:rPr lang="en-US" smtClean="0"/>
              <a:pPr/>
              <a:t>5/10/12</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880862D1-64FC-4D39-AE99-6C59EA0CE6DB}" type="slidenum">
              <a:rPr lang="en-GB" smtClean="0"/>
              <a:pPr/>
              <a:t>‹#›</a:t>
            </a:fld>
            <a:endParaRPr lang="en-GB"/>
          </a:p>
        </p:txBody>
      </p:sp>
    </p:spTree>
  </p:cSld>
  <p:clrMapOvr>
    <a:masterClrMapping/>
  </p:clrMapOvr>
  <p:timing>
    <p:tnLst>
      <p:par>
        <p:cTn xmlns:p14="http://schemas.microsoft.com/office/powerpoint/2010/mai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94C594E-9069-475A-828C-B33DC0AF21D5}" type="datetimeFigureOut">
              <a:rPr lang="en-US" smtClean="0"/>
              <a:pPr/>
              <a:t>5/10/12</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880862D1-64FC-4D39-AE99-6C59EA0CE6DB}" type="slidenum">
              <a:rPr lang="en-GB" smtClean="0"/>
              <a:pPr/>
              <a:t>‹#›</a:t>
            </a:fld>
            <a:endParaRPr lang="en-GB"/>
          </a:p>
        </p:txBody>
      </p:sp>
    </p:spTree>
  </p:cSld>
  <p:clrMapOvr>
    <a:masterClrMapping/>
  </p:clrMapOvr>
  <p:timing>
    <p:tnLst>
      <p:par>
        <p:cTn xmlns:p14="http://schemas.microsoft.com/office/powerpoint/2010/main" id="1" dur="indefinite" restart="never" nodeType="tmRoot"/>
      </p:par>
    </p:tnLst>
  </p:timing>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3" Type="http://schemas.openxmlformats.org/officeDocument/2006/relationships/image" Target="../media/image1.pn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94C594E-9069-475A-828C-B33DC0AF21D5}" type="datetimeFigureOut">
              <a:rPr lang="en-US" smtClean="0"/>
              <a:pPr/>
              <a:t>5/10/12</a:t>
            </a:fld>
            <a:endParaRPr lang="en-GB"/>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80862D1-64FC-4D39-AE99-6C59EA0CE6DB}" type="slidenum">
              <a:rPr lang="en-GB" smtClean="0"/>
              <a:pPr/>
              <a:t>‹#›</a:t>
            </a:fld>
            <a:endParaRPr lang="en-GB"/>
          </a:p>
        </p:txBody>
      </p:sp>
      <p:sp>
        <p:nvSpPr>
          <p:cNvPr id="7" name="Rectangle 6"/>
          <p:cNvSpPr/>
          <p:nvPr userDrawn="1"/>
        </p:nvSpPr>
        <p:spPr>
          <a:xfrm>
            <a:off x="0" y="5786454"/>
            <a:ext cx="9144000" cy="1071546"/>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TextBox 7"/>
          <p:cNvSpPr txBox="1"/>
          <p:nvPr userDrawn="1"/>
        </p:nvSpPr>
        <p:spPr>
          <a:xfrm>
            <a:off x="5286381" y="6072207"/>
            <a:ext cx="2428892" cy="646331"/>
          </a:xfrm>
          <a:prstGeom prst="rect">
            <a:avLst/>
          </a:prstGeom>
          <a:noFill/>
        </p:spPr>
        <p:txBody>
          <a:bodyPr wrap="square" rtlCol="0">
            <a:spAutoFit/>
          </a:bodyPr>
          <a:lstStyle/>
          <a:p>
            <a:r>
              <a:rPr lang="en-GB" b="1" dirty="0" smtClean="0">
                <a:solidFill>
                  <a:schemeClr val="bg1"/>
                </a:solidFill>
              </a:rPr>
              <a:t>INNOVATIVE THINKING</a:t>
            </a:r>
            <a:br>
              <a:rPr lang="en-GB" b="1" dirty="0" smtClean="0">
                <a:solidFill>
                  <a:schemeClr val="bg1"/>
                </a:solidFill>
              </a:rPr>
            </a:br>
            <a:r>
              <a:rPr lang="en-GB" b="1" dirty="0" smtClean="0">
                <a:solidFill>
                  <a:schemeClr val="bg1"/>
                </a:solidFill>
              </a:rPr>
              <a:t>FOR THE REAL WORLD</a:t>
            </a:r>
            <a:endParaRPr lang="en-GB" b="1" dirty="0">
              <a:solidFill>
                <a:schemeClr val="bg1"/>
              </a:solidFill>
            </a:endParaRPr>
          </a:p>
        </p:txBody>
      </p:sp>
      <p:pic>
        <p:nvPicPr>
          <p:cNvPr id="9" name="Picture 8" descr="uclanLOGO 07 2 line reverse.eps"/>
          <p:cNvPicPr>
            <a:picLocks noChangeAspect="1"/>
          </p:cNvPicPr>
          <p:nvPr userDrawn="1"/>
        </p:nvPicPr>
        <p:blipFill>
          <a:blip r:embed="rId13" cstate="print"/>
          <a:stretch>
            <a:fillRect/>
          </a:stretch>
        </p:blipFill>
        <p:spPr>
          <a:xfrm>
            <a:off x="7772400" y="5907505"/>
            <a:ext cx="1143000" cy="721895"/>
          </a:xfrm>
          <a:prstGeom prst="rect">
            <a:avLst/>
          </a:prstGeom>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iming>
    <p:tnLst>
      <p:par>
        <p:cTn xmlns:p14="http://schemas.microsoft.com/office/powerpoint/2010/main" id="1" dur="indefinite" restart="never" nodeType="tmRoot"/>
      </p:par>
    </p:tnLst>
  </p:timing>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4" Type="http://schemas.openxmlformats.org/officeDocument/2006/relationships/image" Target="../media/image1.png"/><Relationship Id="rId1" Type="http://schemas.openxmlformats.org/officeDocument/2006/relationships/slideLayout" Target="../slideLayouts/slideLayout6.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2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2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2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2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2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25.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2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2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28.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29.xml"/><Relationship Id="rId3" Type="http://schemas.openxmlformats.org/officeDocument/2006/relationships/image" Target="../media/image3.jpe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S:\AX_DIRECTORS\3 - Joel Arber\Images\Logo on building.png"/>
          <p:cNvPicPr>
            <a:picLocks noChangeAspect="1" noChangeArrowheads="1"/>
          </p:cNvPicPr>
          <p:nvPr/>
        </p:nvPicPr>
        <p:blipFill>
          <a:blip r:embed="rId3" cstate="print"/>
          <a:srcRect l="481" t="299" r="498"/>
          <a:stretch>
            <a:fillRect/>
          </a:stretch>
        </p:blipFill>
        <p:spPr bwMode="auto">
          <a:xfrm>
            <a:off x="0" y="0"/>
            <a:ext cx="9144000" cy="6880225"/>
          </a:xfrm>
          <a:prstGeom prst="rect">
            <a:avLst/>
          </a:prstGeom>
          <a:noFill/>
        </p:spPr>
      </p:pic>
      <p:sp>
        <p:nvSpPr>
          <p:cNvPr id="2" name="Title 1"/>
          <p:cNvSpPr>
            <a:spLocks noGrp="1"/>
          </p:cNvSpPr>
          <p:nvPr>
            <p:ph type="title"/>
          </p:nvPr>
        </p:nvSpPr>
        <p:spPr>
          <a:xfrm>
            <a:off x="71406" y="485800"/>
            <a:ext cx="8858312" cy="1143000"/>
          </a:xfrm>
        </p:spPr>
        <p:txBody>
          <a:bodyPr>
            <a:noAutofit/>
          </a:bodyPr>
          <a:lstStyle/>
          <a:p>
            <a:pPr algn="r"/>
            <a:r>
              <a:rPr lang="en-GB" sz="3800" dirty="0" smtClean="0">
                <a:solidFill>
                  <a:schemeClr val="bg1"/>
                </a:solidFill>
              </a:rPr>
              <a:t>Clinical judgement and the medical humanities</a:t>
            </a:r>
            <a:br>
              <a:rPr lang="en-GB" sz="3800" dirty="0" smtClean="0">
                <a:solidFill>
                  <a:schemeClr val="bg1"/>
                </a:solidFill>
              </a:rPr>
            </a:br>
            <a:endParaRPr lang="en-GB" sz="2800" dirty="0">
              <a:solidFill>
                <a:schemeClr val="bg1"/>
              </a:solidFill>
            </a:endParaRPr>
          </a:p>
        </p:txBody>
      </p:sp>
      <p:sp>
        <p:nvSpPr>
          <p:cNvPr id="6" name="Title 1"/>
          <p:cNvSpPr txBox="1">
            <a:spLocks/>
          </p:cNvSpPr>
          <p:nvPr/>
        </p:nvSpPr>
        <p:spPr>
          <a:xfrm>
            <a:off x="71406" y="1133872"/>
            <a:ext cx="8858312" cy="1143000"/>
          </a:xfrm>
          <a:prstGeom prst="rect">
            <a:avLst/>
          </a:prstGeom>
        </p:spPr>
        <p:txBody>
          <a:bodyPr vert="horz" lIns="91440" tIns="45720" rIns="91440" bIns="45720" rtlCol="0" anchor="ctr">
            <a:noAutofit/>
          </a:bodyPr>
          <a:lstStyle/>
          <a:p>
            <a:pPr lvl="0" algn="r">
              <a:spcBef>
                <a:spcPct val="0"/>
              </a:spcBef>
              <a:defRPr/>
            </a:pPr>
            <a:r>
              <a:rPr kumimoji="0" lang="en-GB" sz="2800" b="0" i="0" u="none" strike="noStrike" kern="1200" cap="none" spc="0" normalizeH="0" baseline="0" noProof="0" dirty="0" smtClean="0">
                <a:ln>
                  <a:noFill/>
                </a:ln>
                <a:solidFill>
                  <a:schemeClr val="bg1"/>
                </a:solidFill>
                <a:effectLst/>
                <a:uLnTx/>
                <a:uFillTx/>
                <a:latin typeface="+mj-lt"/>
                <a:ea typeface="+mj-ea"/>
                <a:cs typeface="+mj-cs"/>
              </a:rPr>
              <a:t>Tim Thornton, Professor</a:t>
            </a:r>
            <a:r>
              <a:rPr kumimoji="0" lang="en-GB" sz="2800" b="0" i="0" u="none" strike="noStrike" kern="1200" cap="none" spc="0" normalizeH="0" noProof="0" dirty="0" smtClean="0">
                <a:ln>
                  <a:noFill/>
                </a:ln>
                <a:solidFill>
                  <a:schemeClr val="bg1"/>
                </a:solidFill>
                <a:effectLst/>
                <a:uLnTx/>
                <a:uFillTx/>
                <a:latin typeface="+mj-lt"/>
                <a:ea typeface="+mj-ea"/>
                <a:cs typeface="+mj-cs"/>
              </a:rPr>
              <a:t> of Philosophy and Mental Health</a:t>
            </a:r>
            <a:endParaRPr kumimoji="0" lang="en-GB" sz="2800" b="0" i="0" u="none" strike="noStrike" kern="1200" cap="none" spc="0" normalizeH="0" baseline="0" noProof="0" dirty="0">
              <a:ln>
                <a:noFill/>
              </a:ln>
              <a:solidFill>
                <a:schemeClr val="bg1"/>
              </a:solidFill>
              <a:effectLst/>
              <a:uLnTx/>
              <a:uFillTx/>
              <a:latin typeface="+mj-lt"/>
              <a:ea typeface="+mj-ea"/>
              <a:cs typeface="+mj-cs"/>
            </a:endParaRPr>
          </a:p>
        </p:txBody>
      </p:sp>
      <p:pic>
        <p:nvPicPr>
          <p:cNvPr id="7" name="Picture 6" descr="uclanLOGO 07 2 line reverse.eps"/>
          <p:cNvPicPr>
            <a:picLocks noChangeAspect="1"/>
          </p:cNvPicPr>
          <p:nvPr/>
        </p:nvPicPr>
        <p:blipFill>
          <a:blip r:embed="rId4" cstate="print"/>
          <a:stretch>
            <a:fillRect/>
          </a:stretch>
        </p:blipFill>
        <p:spPr>
          <a:xfrm>
            <a:off x="395536" y="5517672"/>
            <a:ext cx="1440160" cy="909575"/>
          </a:xfrm>
          <a:prstGeom prst="rect">
            <a:avLst/>
          </a:prstGeom>
        </p:spPr>
      </p:pic>
    </p:spTree>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1414"/>
            <a:ext cx="8229600" cy="1143000"/>
          </a:xfrm>
        </p:spPr>
        <p:txBody>
          <a:bodyPr>
            <a:normAutofit fontScale="90000"/>
          </a:bodyPr>
          <a:lstStyle/>
          <a:p>
            <a:pPr algn="l"/>
            <a:r>
              <a:rPr lang="en-GB" dirty="0" smtClean="0">
                <a:solidFill>
                  <a:srgbClr val="C00000"/>
                </a:solidFill>
              </a:rPr>
              <a:t>3: Clinical judgement as a focus for medical humanities</a:t>
            </a:r>
            <a:endParaRPr lang="en-GB" dirty="0">
              <a:solidFill>
                <a:srgbClr val="C00000"/>
              </a:solidFill>
            </a:endParaRPr>
          </a:p>
        </p:txBody>
      </p:sp>
      <p:sp>
        <p:nvSpPr>
          <p:cNvPr id="7" name="Content Placeholder 2"/>
          <p:cNvSpPr txBox="1">
            <a:spLocks/>
          </p:cNvSpPr>
          <p:nvPr/>
        </p:nvSpPr>
        <p:spPr>
          <a:xfrm>
            <a:off x="142844" y="1196752"/>
            <a:ext cx="8715436" cy="4500594"/>
          </a:xfrm>
          <a:prstGeom prst="rect">
            <a:avLst/>
          </a:prstGeom>
        </p:spPr>
        <p:txBody>
          <a:bodyPr/>
          <a:lstStyle/>
          <a:p>
            <a:pPr marL="342900" indent="-342900">
              <a:spcBef>
                <a:spcPct val="20000"/>
              </a:spcBef>
              <a:buClr>
                <a:srgbClr val="C00000"/>
              </a:buClr>
              <a:buFont typeface="Arial" pitchFamily="34" charset="0"/>
              <a:buChar char="•"/>
              <a:defRPr/>
            </a:pPr>
            <a:r>
              <a:rPr lang="en-GB" sz="3200" dirty="0" smtClean="0"/>
              <a:t>Suggestion: medical humanities should first tackle the central role of clinical judgement to counter the prejudice against individual judgement.</a:t>
            </a:r>
          </a:p>
          <a:p>
            <a:pPr marL="342900" indent="-342900">
              <a:spcBef>
                <a:spcPct val="20000"/>
              </a:spcBef>
              <a:buClr>
                <a:srgbClr val="C00000"/>
              </a:buClr>
              <a:buFont typeface="Arial" pitchFamily="34" charset="0"/>
              <a:buChar char="•"/>
              <a:defRPr/>
            </a:pPr>
            <a:r>
              <a:rPr lang="en-GB" sz="3200" dirty="0" smtClean="0"/>
              <a:t>Idiographic </a:t>
            </a:r>
            <a:r>
              <a:rPr lang="en-GB" sz="3200" dirty="0" err="1" smtClean="0"/>
              <a:t>vs</a:t>
            </a:r>
            <a:r>
              <a:rPr lang="en-GB" sz="3200" dirty="0" smtClean="0"/>
              <a:t> </a:t>
            </a:r>
            <a:r>
              <a:rPr lang="en-GB" sz="3200" dirty="0" err="1" smtClean="0"/>
              <a:t>nomothetic</a:t>
            </a:r>
            <a:r>
              <a:rPr lang="en-GB" sz="3200" dirty="0" smtClean="0"/>
              <a:t>? Sadly not.</a:t>
            </a:r>
          </a:p>
          <a:p>
            <a:pPr marL="342900" indent="-342900">
              <a:spcBef>
                <a:spcPct val="20000"/>
              </a:spcBef>
              <a:buClr>
                <a:srgbClr val="C00000"/>
              </a:buClr>
              <a:buFont typeface="Arial" pitchFamily="34" charset="0"/>
              <a:buChar char="•"/>
              <a:defRPr/>
            </a:pPr>
            <a:r>
              <a:rPr lang="en-GB" sz="3200" dirty="0" smtClean="0"/>
              <a:t>Better: </a:t>
            </a:r>
            <a:r>
              <a:rPr lang="en-GB" sz="3200" dirty="0" err="1" smtClean="0"/>
              <a:t>Downie</a:t>
            </a:r>
            <a:r>
              <a:rPr lang="en-GB" sz="3200" dirty="0" smtClean="0"/>
              <a:t> and </a:t>
            </a:r>
            <a:r>
              <a:rPr lang="en-GB" sz="3200" dirty="0" err="1" smtClean="0"/>
              <a:t>Macnaughton</a:t>
            </a:r>
            <a:r>
              <a:rPr lang="en-GB" sz="3200" dirty="0" smtClean="0"/>
              <a:t> [2009] on professional judgement. But there is a more fundamental argument.</a:t>
            </a:r>
          </a:p>
          <a:p>
            <a:pPr marL="342900" indent="-342900">
              <a:spcBef>
                <a:spcPct val="20000"/>
              </a:spcBef>
              <a:buClr>
                <a:srgbClr val="C00000"/>
              </a:buClr>
              <a:buFont typeface="Arial" pitchFamily="34" charset="0"/>
              <a:buChar char="•"/>
              <a:defRPr/>
            </a:pPr>
            <a:endParaRPr lang="en-GB" sz="3200" dirty="0" smtClean="0"/>
          </a:p>
          <a:p>
            <a:pPr marL="342900" indent="-342900">
              <a:spcBef>
                <a:spcPct val="20000"/>
              </a:spcBef>
              <a:buClr>
                <a:srgbClr val="C00000"/>
              </a:buClr>
              <a:buFont typeface="Arial" pitchFamily="34" charset="0"/>
              <a:buChar char="•"/>
              <a:defRPr/>
            </a:pPr>
            <a:endParaRPr lang="en-GB" sz="3200" dirty="0" smtClean="0"/>
          </a:p>
        </p:txBody>
      </p:sp>
    </p:spTree>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1414"/>
            <a:ext cx="8229600" cy="1143000"/>
          </a:xfrm>
        </p:spPr>
        <p:txBody>
          <a:bodyPr>
            <a:normAutofit fontScale="90000"/>
          </a:bodyPr>
          <a:lstStyle/>
          <a:p>
            <a:pPr algn="l"/>
            <a:r>
              <a:rPr lang="en-GB" dirty="0" err="1" smtClean="0">
                <a:solidFill>
                  <a:srgbClr val="C00000"/>
                </a:solidFill>
              </a:rPr>
              <a:t>Downie</a:t>
            </a:r>
            <a:r>
              <a:rPr lang="en-GB" dirty="0" smtClean="0">
                <a:solidFill>
                  <a:srgbClr val="C00000"/>
                </a:solidFill>
              </a:rPr>
              <a:t> and </a:t>
            </a:r>
            <a:r>
              <a:rPr lang="en-GB" dirty="0" err="1" smtClean="0">
                <a:solidFill>
                  <a:srgbClr val="C00000"/>
                </a:solidFill>
              </a:rPr>
              <a:t>Macnaughton</a:t>
            </a:r>
            <a:r>
              <a:rPr lang="en-GB" dirty="0" smtClean="0">
                <a:solidFill>
                  <a:srgbClr val="C00000"/>
                </a:solidFill>
              </a:rPr>
              <a:t> on professional judgement</a:t>
            </a:r>
            <a:endParaRPr lang="en-GB" dirty="0">
              <a:solidFill>
                <a:srgbClr val="C00000"/>
              </a:solidFill>
            </a:endParaRPr>
          </a:p>
        </p:txBody>
      </p:sp>
      <p:sp>
        <p:nvSpPr>
          <p:cNvPr id="7" name="Content Placeholder 2"/>
          <p:cNvSpPr txBox="1">
            <a:spLocks/>
          </p:cNvSpPr>
          <p:nvPr/>
        </p:nvSpPr>
        <p:spPr>
          <a:xfrm>
            <a:off x="142844" y="1196752"/>
            <a:ext cx="8715436" cy="4500594"/>
          </a:xfrm>
          <a:prstGeom prst="rect">
            <a:avLst/>
          </a:prstGeom>
        </p:spPr>
        <p:txBody>
          <a:bodyPr/>
          <a:lstStyle/>
          <a:p>
            <a:pPr marL="342900" indent="-342900">
              <a:spcBef>
                <a:spcPct val="20000"/>
              </a:spcBef>
              <a:buClr>
                <a:srgbClr val="C00000"/>
              </a:buClr>
              <a:buFont typeface="Arial" pitchFamily="34" charset="0"/>
              <a:buChar char="•"/>
              <a:defRPr/>
            </a:pPr>
            <a:r>
              <a:rPr lang="en-GB" sz="2800" dirty="0" smtClean="0">
                <a:latin typeface="Times New Roman" pitchFamily="18" charset="0"/>
                <a:cs typeface="Times New Roman" pitchFamily="18" charset="0"/>
              </a:rPr>
              <a:t>[It] is more akin to the understanding gained from literature and art than that gained from a numerical science… </a:t>
            </a:r>
            <a:br>
              <a:rPr lang="en-GB" sz="2800" dirty="0" smtClean="0">
                <a:latin typeface="Times New Roman" pitchFamily="18" charset="0"/>
                <a:cs typeface="Times New Roman" pitchFamily="18" charset="0"/>
              </a:rPr>
            </a:br>
            <a:r>
              <a:rPr lang="en-GB" sz="2800" dirty="0" smtClean="0">
                <a:latin typeface="Times New Roman" pitchFamily="18" charset="0"/>
                <a:cs typeface="Times New Roman" pitchFamily="18" charset="0"/>
              </a:rPr>
              <a:t>It requires the active participation of the reader to identify with the situation and relate the findings to his/her own situation… </a:t>
            </a:r>
            <a:br>
              <a:rPr lang="en-GB" sz="2800" dirty="0" smtClean="0">
                <a:latin typeface="Times New Roman" pitchFamily="18" charset="0"/>
                <a:cs typeface="Times New Roman" pitchFamily="18" charset="0"/>
              </a:rPr>
            </a:br>
            <a:r>
              <a:rPr lang="en-GB" sz="2800" dirty="0" smtClean="0">
                <a:latin typeface="Times New Roman" pitchFamily="18" charset="0"/>
                <a:cs typeface="Times New Roman" pitchFamily="18" charset="0"/>
              </a:rPr>
              <a:t>The route to understanding is through our identification with the situation. Through that identification we reach general features of human emotions…</a:t>
            </a:r>
          </a:p>
          <a:p>
            <a:pPr marL="342900" indent="-342900">
              <a:spcBef>
                <a:spcPct val="20000"/>
              </a:spcBef>
              <a:buClr>
                <a:srgbClr val="C00000"/>
              </a:buClr>
              <a:buFont typeface="Arial" pitchFamily="34" charset="0"/>
              <a:buChar char="•"/>
              <a:defRPr/>
            </a:pPr>
            <a:endParaRPr lang="en-GB" sz="3200" dirty="0" smtClean="0"/>
          </a:p>
          <a:p>
            <a:pPr marL="342900" indent="-342900">
              <a:spcBef>
                <a:spcPct val="20000"/>
              </a:spcBef>
              <a:buClr>
                <a:srgbClr val="C00000"/>
              </a:buClr>
              <a:buFont typeface="Arial" pitchFamily="34" charset="0"/>
              <a:buChar char="•"/>
              <a:defRPr/>
            </a:pPr>
            <a:endParaRPr lang="en-GB" sz="3200" dirty="0" smtClean="0"/>
          </a:p>
        </p:txBody>
      </p:sp>
    </p:spTree>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1414"/>
            <a:ext cx="8229600" cy="1143000"/>
          </a:xfrm>
        </p:spPr>
        <p:txBody>
          <a:bodyPr>
            <a:normAutofit fontScale="90000"/>
          </a:bodyPr>
          <a:lstStyle/>
          <a:p>
            <a:pPr algn="l"/>
            <a:r>
              <a:rPr lang="en-GB" dirty="0" err="1" smtClean="0">
                <a:solidFill>
                  <a:srgbClr val="C00000"/>
                </a:solidFill>
              </a:rPr>
              <a:t>Downie</a:t>
            </a:r>
            <a:r>
              <a:rPr lang="en-GB" dirty="0" smtClean="0">
                <a:solidFill>
                  <a:srgbClr val="C00000"/>
                </a:solidFill>
              </a:rPr>
              <a:t> and </a:t>
            </a:r>
            <a:r>
              <a:rPr lang="en-GB" dirty="0" err="1" smtClean="0">
                <a:solidFill>
                  <a:srgbClr val="C00000"/>
                </a:solidFill>
              </a:rPr>
              <a:t>Macnaughton</a:t>
            </a:r>
            <a:r>
              <a:rPr lang="en-GB" dirty="0" smtClean="0">
                <a:solidFill>
                  <a:srgbClr val="C00000"/>
                </a:solidFill>
              </a:rPr>
              <a:t> on professional judgement</a:t>
            </a:r>
            <a:endParaRPr lang="en-GB" dirty="0">
              <a:solidFill>
                <a:srgbClr val="C00000"/>
              </a:solidFill>
            </a:endParaRPr>
          </a:p>
        </p:txBody>
      </p:sp>
      <p:sp>
        <p:nvSpPr>
          <p:cNvPr id="7" name="Content Placeholder 2"/>
          <p:cNvSpPr txBox="1">
            <a:spLocks/>
          </p:cNvSpPr>
          <p:nvPr/>
        </p:nvSpPr>
        <p:spPr>
          <a:xfrm>
            <a:off x="142844" y="1196752"/>
            <a:ext cx="8715436" cy="4500594"/>
          </a:xfrm>
          <a:prstGeom prst="rect">
            <a:avLst/>
          </a:prstGeom>
        </p:spPr>
        <p:txBody>
          <a:bodyPr/>
          <a:lstStyle/>
          <a:p>
            <a:pPr marL="342900" indent="-342900">
              <a:spcBef>
                <a:spcPct val="20000"/>
              </a:spcBef>
              <a:buClr>
                <a:srgbClr val="C00000"/>
              </a:buClr>
              <a:buFont typeface="Arial" pitchFamily="34" charset="0"/>
              <a:buChar char="•"/>
              <a:defRPr/>
            </a:pPr>
            <a:r>
              <a:rPr lang="en-GB" sz="2800" dirty="0" smtClean="0">
                <a:latin typeface="Times New Roman" pitchFamily="18" charset="0"/>
                <a:cs typeface="Times New Roman" pitchFamily="18" charset="0"/>
              </a:rPr>
              <a:t>Through identification with the particular situation the researcher or clinician can recognise the general elements in human emotion...</a:t>
            </a:r>
            <a:br>
              <a:rPr lang="en-GB" sz="2800" dirty="0" smtClean="0">
                <a:latin typeface="Times New Roman" pitchFamily="18" charset="0"/>
                <a:cs typeface="Times New Roman" pitchFamily="18" charset="0"/>
              </a:rPr>
            </a:br>
            <a:r>
              <a:rPr lang="en-GB" sz="2800" dirty="0" smtClean="0">
                <a:latin typeface="Times New Roman" pitchFamily="18" charset="0"/>
                <a:cs typeface="Times New Roman" pitchFamily="18" charset="0"/>
              </a:rPr>
              <a:t>[E]</a:t>
            </a:r>
            <a:r>
              <a:rPr lang="en-US" sz="2800" dirty="0" err="1" smtClean="0">
                <a:latin typeface="Times New Roman" pitchFamily="18" charset="0"/>
                <a:cs typeface="Times New Roman" pitchFamily="18" charset="0"/>
              </a:rPr>
              <a:t>ven</a:t>
            </a:r>
            <a:r>
              <a:rPr lang="en-US" sz="2800" dirty="0" smtClean="0">
                <a:latin typeface="Times New Roman" pitchFamily="18" charset="0"/>
                <a:cs typeface="Times New Roman" pitchFamily="18" charset="0"/>
              </a:rPr>
              <a:t> if there is no universality in human emotions and reactions there is a broad similarity, and that may be all that is needed as a basis for </a:t>
            </a:r>
            <a:r>
              <a:rPr lang="en-US" sz="2800" dirty="0" err="1" smtClean="0">
                <a:latin typeface="Times New Roman" pitchFamily="18" charset="0"/>
                <a:cs typeface="Times New Roman" pitchFamily="18" charset="0"/>
              </a:rPr>
              <a:t>individualised</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judgement</a:t>
            </a:r>
            <a:r>
              <a:rPr lang="en-US" sz="2800" dirty="0" smtClean="0">
                <a:latin typeface="Times New Roman" pitchFamily="18" charset="0"/>
                <a:cs typeface="Times New Roman" pitchFamily="18" charset="0"/>
              </a:rPr>
              <a:t>. </a:t>
            </a:r>
            <a:r>
              <a:rPr lang="en-US" sz="2800" dirty="0" smtClean="0"/>
              <a:t>[</a:t>
            </a:r>
            <a:r>
              <a:rPr lang="en-US" sz="2800" dirty="0" err="1" smtClean="0"/>
              <a:t>Downie</a:t>
            </a:r>
            <a:r>
              <a:rPr lang="en-US" sz="2800" dirty="0" smtClean="0"/>
              <a:t> and </a:t>
            </a:r>
            <a:r>
              <a:rPr lang="en-US" sz="2800" dirty="0" err="1" smtClean="0"/>
              <a:t>Macnaughton</a:t>
            </a:r>
            <a:r>
              <a:rPr lang="en-US" sz="2800" dirty="0" smtClean="0"/>
              <a:t> 2009: 325]</a:t>
            </a:r>
            <a:endParaRPr lang="en-GB" sz="3200" dirty="0" smtClean="0"/>
          </a:p>
          <a:p>
            <a:pPr marL="342900" indent="-342900">
              <a:spcBef>
                <a:spcPct val="20000"/>
              </a:spcBef>
              <a:buClr>
                <a:srgbClr val="C00000"/>
              </a:buClr>
              <a:buFont typeface="Arial" pitchFamily="34" charset="0"/>
              <a:buChar char="•"/>
              <a:defRPr/>
            </a:pPr>
            <a:endParaRPr lang="en-GB" sz="3200" dirty="0" smtClean="0"/>
          </a:p>
        </p:txBody>
      </p:sp>
    </p:spTree>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1414"/>
            <a:ext cx="8229600" cy="1143000"/>
          </a:xfrm>
        </p:spPr>
        <p:txBody>
          <a:bodyPr>
            <a:normAutofit/>
          </a:bodyPr>
          <a:lstStyle/>
          <a:p>
            <a:pPr algn="l"/>
            <a:r>
              <a:rPr lang="en-GB" dirty="0" smtClean="0">
                <a:solidFill>
                  <a:srgbClr val="C00000"/>
                </a:solidFill>
              </a:rPr>
              <a:t>Four qualms: 1/4</a:t>
            </a:r>
            <a:endParaRPr lang="en-GB" dirty="0">
              <a:solidFill>
                <a:srgbClr val="C00000"/>
              </a:solidFill>
            </a:endParaRPr>
          </a:p>
        </p:txBody>
      </p:sp>
      <p:sp>
        <p:nvSpPr>
          <p:cNvPr id="7" name="Content Placeholder 2"/>
          <p:cNvSpPr txBox="1">
            <a:spLocks/>
          </p:cNvSpPr>
          <p:nvPr/>
        </p:nvSpPr>
        <p:spPr>
          <a:xfrm>
            <a:off x="142844" y="1196752"/>
            <a:ext cx="8715436" cy="4500594"/>
          </a:xfrm>
          <a:prstGeom prst="rect">
            <a:avLst/>
          </a:prstGeom>
        </p:spPr>
        <p:txBody>
          <a:bodyPr/>
          <a:lstStyle/>
          <a:p>
            <a:pPr marL="342900" indent="-342900">
              <a:spcBef>
                <a:spcPct val="20000"/>
              </a:spcBef>
              <a:buClr>
                <a:srgbClr val="C00000"/>
              </a:buClr>
              <a:buFont typeface="Arial" pitchFamily="34" charset="0"/>
              <a:buChar char="•"/>
              <a:defRPr/>
            </a:pPr>
            <a:r>
              <a:rPr lang="en-GB" sz="3200" dirty="0" err="1" smtClean="0"/>
              <a:t>Downie</a:t>
            </a:r>
            <a:r>
              <a:rPr lang="en-GB" sz="3200" dirty="0" smtClean="0"/>
              <a:t> and </a:t>
            </a:r>
            <a:r>
              <a:rPr lang="en-GB" sz="3200" dirty="0" err="1" smtClean="0"/>
              <a:t>Macnaughton</a:t>
            </a:r>
            <a:r>
              <a:rPr lang="en-GB" sz="3200" dirty="0" smtClean="0"/>
              <a:t> base a defence of the general role of clinical judgement on the need to understand individuals’ mental states in the same meaning-laden terms as are found in literary or narrative forms. </a:t>
            </a:r>
          </a:p>
          <a:p>
            <a:pPr marL="342900" indent="-342900">
              <a:spcBef>
                <a:spcPct val="20000"/>
              </a:spcBef>
              <a:buClr>
                <a:srgbClr val="C00000"/>
              </a:buClr>
              <a:buFont typeface="Arial" pitchFamily="34" charset="0"/>
              <a:buChar char="•"/>
              <a:defRPr/>
            </a:pPr>
            <a:r>
              <a:rPr lang="en-GB" sz="3200" dirty="0" smtClean="0"/>
              <a:t>But judgement has a more fundamental and general role even outside understanding the meanings of subjects’ experiences and utterances. </a:t>
            </a:r>
          </a:p>
          <a:p>
            <a:pPr marL="342900" indent="-342900">
              <a:spcBef>
                <a:spcPct val="20000"/>
              </a:spcBef>
              <a:buClr>
                <a:srgbClr val="C00000"/>
              </a:buClr>
              <a:buFont typeface="Arial" pitchFamily="34" charset="0"/>
              <a:buChar char="•"/>
              <a:defRPr/>
            </a:pPr>
            <a:endParaRPr lang="en-GB" sz="3200" dirty="0" smtClean="0"/>
          </a:p>
          <a:p>
            <a:pPr marL="342900" indent="-342900">
              <a:spcBef>
                <a:spcPct val="20000"/>
              </a:spcBef>
              <a:buClr>
                <a:srgbClr val="C00000"/>
              </a:buClr>
              <a:buFont typeface="Arial" pitchFamily="34" charset="0"/>
              <a:buChar char="•"/>
              <a:defRPr/>
            </a:pPr>
            <a:endParaRPr lang="en-GB" sz="3200" dirty="0" smtClean="0"/>
          </a:p>
        </p:txBody>
      </p:sp>
    </p:spTree>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1414"/>
            <a:ext cx="8229600" cy="1143000"/>
          </a:xfrm>
        </p:spPr>
        <p:txBody>
          <a:bodyPr>
            <a:normAutofit/>
          </a:bodyPr>
          <a:lstStyle/>
          <a:p>
            <a:pPr algn="l"/>
            <a:r>
              <a:rPr lang="en-GB" dirty="0" smtClean="0">
                <a:solidFill>
                  <a:srgbClr val="C00000"/>
                </a:solidFill>
              </a:rPr>
              <a:t>Four qualms: 2/4</a:t>
            </a:r>
            <a:endParaRPr lang="en-GB" dirty="0">
              <a:solidFill>
                <a:srgbClr val="C00000"/>
              </a:solidFill>
            </a:endParaRPr>
          </a:p>
        </p:txBody>
      </p:sp>
      <p:sp>
        <p:nvSpPr>
          <p:cNvPr id="7" name="Content Placeholder 2"/>
          <p:cNvSpPr txBox="1">
            <a:spLocks/>
          </p:cNvSpPr>
          <p:nvPr/>
        </p:nvSpPr>
        <p:spPr>
          <a:xfrm>
            <a:off x="142844" y="1196752"/>
            <a:ext cx="8715436" cy="4500594"/>
          </a:xfrm>
          <a:prstGeom prst="rect">
            <a:avLst/>
          </a:prstGeom>
        </p:spPr>
        <p:txBody>
          <a:bodyPr/>
          <a:lstStyle/>
          <a:p>
            <a:pPr marL="342900" indent="-342900">
              <a:spcBef>
                <a:spcPct val="20000"/>
              </a:spcBef>
              <a:buClr>
                <a:srgbClr val="C00000"/>
              </a:buClr>
              <a:buFont typeface="Arial" pitchFamily="34" charset="0"/>
              <a:buChar char="•"/>
              <a:defRPr/>
            </a:pPr>
            <a:r>
              <a:rPr lang="en-GB" sz="3200" dirty="0" smtClean="0"/>
              <a:t>A restriction of judgement to an understanding of human </a:t>
            </a:r>
            <a:r>
              <a:rPr lang="en-GB" sz="3200" i="1" dirty="0" smtClean="0"/>
              <a:t>emotion</a:t>
            </a:r>
            <a:r>
              <a:rPr lang="en-GB" sz="3200" dirty="0" smtClean="0"/>
              <a:t> is misplaced. </a:t>
            </a:r>
          </a:p>
          <a:p>
            <a:pPr marL="342900" indent="-342900">
              <a:spcBef>
                <a:spcPct val="20000"/>
              </a:spcBef>
              <a:buClr>
                <a:srgbClr val="C00000"/>
              </a:buClr>
              <a:buFont typeface="Arial" pitchFamily="34" charset="0"/>
              <a:buChar char="•"/>
              <a:defRPr/>
            </a:pPr>
            <a:r>
              <a:rPr lang="en-GB" sz="3200" dirty="0" smtClean="0"/>
              <a:t>Both this and 1 leave a ‘reductionist’ reply that clinical judgement may have a role in the broader surroundings or context of clinical care but not in the core application of medical science itself.</a:t>
            </a:r>
          </a:p>
          <a:p>
            <a:pPr marL="342900" indent="-342900">
              <a:spcBef>
                <a:spcPct val="20000"/>
              </a:spcBef>
              <a:buClr>
                <a:srgbClr val="C00000"/>
              </a:buClr>
              <a:buFont typeface="Arial" pitchFamily="34" charset="0"/>
              <a:buChar char="•"/>
              <a:defRPr/>
            </a:pPr>
            <a:endParaRPr lang="en-GB" sz="3200" dirty="0" smtClean="0"/>
          </a:p>
        </p:txBody>
      </p:sp>
    </p:spTree>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1414"/>
            <a:ext cx="8229600" cy="1143000"/>
          </a:xfrm>
        </p:spPr>
        <p:txBody>
          <a:bodyPr>
            <a:normAutofit/>
          </a:bodyPr>
          <a:lstStyle/>
          <a:p>
            <a:pPr algn="l"/>
            <a:r>
              <a:rPr lang="en-GB" dirty="0" smtClean="0">
                <a:solidFill>
                  <a:srgbClr val="C00000"/>
                </a:solidFill>
              </a:rPr>
              <a:t>Four qualms: 2/4</a:t>
            </a:r>
            <a:endParaRPr lang="en-GB" dirty="0">
              <a:solidFill>
                <a:srgbClr val="C00000"/>
              </a:solidFill>
            </a:endParaRPr>
          </a:p>
        </p:txBody>
      </p:sp>
      <p:sp>
        <p:nvSpPr>
          <p:cNvPr id="7" name="Content Placeholder 2"/>
          <p:cNvSpPr txBox="1">
            <a:spLocks/>
          </p:cNvSpPr>
          <p:nvPr/>
        </p:nvSpPr>
        <p:spPr>
          <a:xfrm>
            <a:off x="142844" y="1196752"/>
            <a:ext cx="8715436" cy="4500594"/>
          </a:xfrm>
          <a:prstGeom prst="rect">
            <a:avLst/>
          </a:prstGeom>
        </p:spPr>
        <p:txBody>
          <a:bodyPr/>
          <a:lstStyle/>
          <a:p>
            <a:pPr marL="342900" indent="-342900">
              <a:spcBef>
                <a:spcPct val="20000"/>
              </a:spcBef>
              <a:buClr>
                <a:srgbClr val="C00000"/>
              </a:buClr>
              <a:buFont typeface="Arial" pitchFamily="34" charset="0"/>
              <a:buChar char="•"/>
              <a:defRPr/>
            </a:pPr>
            <a:r>
              <a:rPr lang="en-GB" sz="3200" dirty="0" smtClean="0"/>
              <a:t>A restriction of judgement to an understanding of human </a:t>
            </a:r>
            <a:r>
              <a:rPr lang="en-GB" sz="3200" i="1" dirty="0" smtClean="0"/>
              <a:t>emotion</a:t>
            </a:r>
            <a:r>
              <a:rPr lang="en-GB" sz="3200" dirty="0" smtClean="0"/>
              <a:t> is misplaced. </a:t>
            </a:r>
          </a:p>
          <a:p>
            <a:pPr marL="342900" indent="-342900">
              <a:spcBef>
                <a:spcPct val="20000"/>
              </a:spcBef>
              <a:buClr>
                <a:srgbClr val="C00000"/>
              </a:buClr>
              <a:buFont typeface="Arial" pitchFamily="34" charset="0"/>
              <a:buChar char="•"/>
              <a:defRPr/>
            </a:pPr>
            <a:r>
              <a:rPr lang="en-GB" sz="3200" dirty="0" smtClean="0"/>
              <a:t>Both this and 1 leave a ‘reductionist’ reply that clinical judgement may have a role in the broader surroundings or context of clinical care but not in the core application of medical science itself.</a:t>
            </a:r>
          </a:p>
          <a:p>
            <a:pPr marL="342900" indent="-342900">
              <a:spcBef>
                <a:spcPct val="20000"/>
              </a:spcBef>
              <a:buClr>
                <a:srgbClr val="C00000"/>
              </a:buClr>
              <a:buFont typeface="Arial" pitchFamily="34" charset="0"/>
              <a:buChar char="•"/>
              <a:defRPr/>
            </a:pPr>
            <a:endParaRPr lang="en-GB" sz="3200" dirty="0" smtClean="0"/>
          </a:p>
        </p:txBody>
      </p:sp>
    </p:spTree>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1414"/>
            <a:ext cx="8229600" cy="1143000"/>
          </a:xfrm>
        </p:spPr>
        <p:txBody>
          <a:bodyPr>
            <a:normAutofit/>
          </a:bodyPr>
          <a:lstStyle/>
          <a:p>
            <a:pPr algn="l"/>
            <a:r>
              <a:rPr lang="en-GB" dirty="0" smtClean="0">
                <a:solidFill>
                  <a:srgbClr val="C00000"/>
                </a:solidFill>
              </a:rPr>
              <a:t>Four qualms: 3/4</a:t>
            </a:r>
            <a:endParaRPr lang="en-GB" dirty="0">
              <a:solidFill>
                <a:srgbClr val="C00000"/>
              </a:solidFill>
            </a:endParaRPr>
          </a:p>
        </p:txBody>
      </p:sp>
      <p:sp>
        <p:nvSpPr>
          <p:cNvPr id="7" name="Content Placeholder 2"/>
          <p:cNvSpPr txBox="1">
            <a:spLocks/>
          </p:cNvSpPr>
          <p:nvPr/>
        </p:nvSpPr>
        <p:spPr>
          <a:xfrm>
            <a:off x="142844" y="1196752"/>
            <a:ext cx="8715436" cy="4500594"/>
          </a:xfrm>
          <a:prstGeom prst="rect">
            <a:avLst/>
          </a:prstGeom>
        </p:spPr>
        <p:txBody>
          <a:bodyPr/>
          <a:lstStyle/>
          <a:p>
            <a:pPr marL="342900" indent="-342900">
              <a:spcBef>
                <a:spcPct val="20000"/>
              </a:spcBef>
              <a:buClr>
                <a:srgbClr val="C00000"/>
              </a:buClr>
              <a:buFont typeface="Arial" pitchFamily="34" charset="0"/>
              <a:buChar char="•"/>
              <a:defRPr/>
            </a:pPr>
            <a:r>
              <a:rPr lang="en-GB" sz="3200" dirty="0" smtClean="0"/>
              <a:t>Even understanding another’s emotional states need not depend on an </a:t>
            </a:r>
            <a:r>
              <a:rPr lang="en-GB" sz="3200" i="1" dirty="0" smtClean="0"/>
              <a:t>identification</a:t>
            </a:r>
            <a:r>
              <a:rPr lang="en-GB" sz="3200" dirty="0" smtClean="0"/>
              <a:t> by a clinician with a subject. </a:t>
            </a:r>
          </a:p>
          <a:p>
            <a:pPr marL="342900" indent="-342900">
              <a:spcBef>
                <a:spcPct val="20000"/>
              </a:spcBef>
              <a:buClr>
                <a:srgbClr val="C00000"/>
              </a:buClr>
              <a:buFont typeface="Arial" pitchFamily="34" charset="0"/>
              <a:buChar char="•"/>
              <a:defRPr/>
            </a:pPr>
            <a:r>
              <a:rPr lang="en-GB" sz="3200" dirty="0" smtClean="0"/>
              <a:t>(Theory </a:t>
            </a:r>
            <a:r>
              <a:rPr lang="en-GB" sz="3200" dirty="0" err="1" smtClean="0"/>
              <a:t>theory</a:t>
            </a:r>
            <a:r>
              <a:rPr lang="en-GB" sz="3200" dirty="0" smtClean="0"/>
              <a:t> would undermine a contrast between judgement and general theory.) </a:t>
            </a:r>
          </a:p>
          <a:p>
            <a:pPr marL="342900" indent="-342900">
              <a:spcBef>
                <a:spcPct val="20000"/>
              </a:spcBef>
              <a:buClr>
                <a:srgbClr val="C00000"/>
              </a:buClr>
              <a:buFont typeface="Arial" pitchFamily="34" charset="0"/>
              <a:buChar char="•"/>
              <a:defRPr/>
            </a:pPr>
            <a:r>
              <a:rPr lang="en-GB" sz="3200" dirty="0" smtClean="0"/>
              <a:t>Might one not simply see in what they say and do, in what they express, that they are in pain?</a:t>
            </a:r>
          </a:p>
          <a:p>
            <a:pPr marL="342900" indent="-342900">
              <a:spcBef>
                <a:spcPct val="20000"/>
              </a:spcBef>
              <a:buClr>
                <a:srgbClr val="C00000"/>
              </a:buClr>
              <a:buFont typeface="Arial" pitchFamily="34" charset="0"/>
              <a:buChar char="•"/>
              <a:defRPr/>
            </a:pPr>
            <a:endParaRPr lang="en-GB" sz="3200" dirty="0" smtClean="0"/>
          </a:p>
          <a:p>
            <a:pPr marL="342900" indent="-342900">
              <a:spcBef>
                <a:spcPct val="20000"/>
              </a:spcBef>
              <a:buClr>
                <a:srgbClr val="C00000"/>
              </a:buClr>
              <a:buFont typeface="Arial" pitchFamily="34" charset="0"/>
              <a:buChar char="•"/>
              <a:defRPr/>
            </a:pPr>
            <a:endParaRPr lang="en-GB" sz="3200" dirty="0" smtClean="0"/>
          </a:p>
        </p:txBody>
      </p:sp>
    </p:spTree>
  </p:cSld>
  <p:clrMapOvr>
    <a:masterClrMapping/>
  </p:clrMapOvr>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1414"/>
            <a:ext cx="8229600" cy="1143000"/>
          </a:xfrm>
        </p:spPr>
        <p:txBody>
          <a:bodyPr>
            <a:normAutofit/>
          </a:bodyPr>
          <a:lstStyle/>
          <a:p>
            <a:pPr algn="l"/>
            <a:r>
              <a:rPr lang="en-GB" dirty="0" smtClean="0">
                <a:solidFill>
                  <a:srgbClr val="C00000"/>
                </a:solidFill>
              </a:rPr>
              <a:t>Four qualms: 4/4</a:t>
            </a:r>
            <a:endParaRPr lang="en-GB" dirty="0">
              <a:solidFill>
                <a:srgbClr val="C00000"/>
              </a:solidFill>
            </a:endParaRPr>
          </a:p>
        </p:txBody>
      </p:sp>
      <p:sp>
        <p:nvSpPr>
          <p:cNvPr id="7" name="Content Placeholder 2"/>
          <p:cNvSpPr txBox="1">
            <a:spLocks/>
          </p:cNvSpPr>
          <p:nvPr/>
        </p:nvSpPr>
        <p:spPr>
          <a:xfrm>
            <a:off x="142844" y="1196752"/>
            <a:ext cx="8715436" cy="4500594"/>
          </a:xfrm>
          <a:prstGeom prst="rect">
            <a:avLst/>
          </a:prstGeom>
        </p:spPr>
        <p:txBody>
          <a:bodyPr/>
          <a:lstStyle/>
          <a:p>
            <a:pPr marL="342900" indent="-342900">
              <a:spcBef>
                <a:spcPct val="20000"/>
              </a:spcBef>
              <a:buClr>
                <a:srgbClr val="C00000"/>
              </a:buClr>
              <a:buFont typeface="Arial" pitchFamily="34" charset="0"/>
              <a:buChar char="•"/>
              <a:defRPr/>
            </a:pPr>
            <a:r>
              <a:rPr lang="en-GB" sz="3200" dirty="0" smtClean="0"/>
              <a:t>Thinking that clinical judgement concerning particular or individual cases requires a special kind of judgement raises the question of how any judgement, shorn of potential connections to other cases, can form the basis of a kind of knowledge. </a:t>
            </a:r>
          </a:p>
          <a:p>
            <a:pPr marL="342900" indent="-342900">
              <a:spcBef>
                <a:spcPct val="20000"/>
              </a:spcBef>
              <a:buClr>
                <a:srgbClr val="C00000"/>
              </a:buClr>
              <a:buFont typeface="Arial" pitchFamily="34" charset="0"/>
              <a:buChar char="•"/>
              <a:defRPr/>
            </a:pPr>
            <a:r>
              <a:rPr lang="en-GB" sz="3200" dirty="0" smtClean="0"/>
              <a:t>Such judgement falls prey to the criticism made by the philosopher </a:t>
            </a:r>
            <a:r>
              <a:rPr lang="en-GB" sz="3200" dirty="0" err="1" smtClean="0"/>
              <a:t>Wilfrid</a:t>
            </a:r>
            <a:r>
              <a:rPr lang="en-GB" sz="3200" dirty="0" smtClean="0"/>
              <a:t> </a:t>
            </a:r>
            <a:r>
              <a:rPr lang="en-GB" sz="3200" dirty="0" err="1" smtClean="0"/>
              <a:t>Sellars</a:t>
            </a:r>
            <a:r>
              <a:rPr lang="en-GB" sz="3200" dirty="0" smtClean="0"/>
              <a:t>’ of what he called the ‘Myth of the Given’ [</a:t>
            </a:r>
            <a:r>
              <a:rPr lang="en-GB" sz="3200" dirty="0" err="1" smtClean="0"/>
              <a:t>Sellars</a:t>
            </a:r>
            <a:r>
              <a:rPr lang="en-GB" sz="3200" dirty="0" smtClean="0"/>
              <a:t> 1997].</a:t>
            </a:r>
          </a:p>
          <a:p>
            <a:pPr marL="342900" indent="-342900">
              <a:spcBef>
                <a:spcPct val="20000"/>
              </a:spcBef>
              <a:buClr>
                <a:srgbClr val="C00000"/>
              </a:buClr>
              <a:buFont typeface="Arial" pitchFamily="34" charset="0"/>
              <a:buChar char="•"/>
              <a:defRPr/>
            </a:pPr>
            <a:endParaRPr lang="en-GB" sz="3200" dirty="0" smtClean="0"/>
          </a:p>
        </p:txBody>
      </p:sp>
    </p:spTree>
  </p:cSld>
  <p:clrMapOvr>
    <a:masterClrMapping/>
  </p:clrMapOvr>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1414"/>
            <a:ext cx="8229600" cy="1143000"/>
          </a:xfrm>
        </p:spPr>
        <p:txBody>
          <a:bodyPr>
            <a:normAutofit fontScale="90000"/>
          </a:bodyPr>
          <a:lstStyle/>
          <a:p>
            <a:pPr algn="l"/>
            <a:r>
              <a:rPr lang="en-GB" dirty="0" smtClean="0">
                <a:solidFill>
                  <a:srgbClr val="C00000"/>
                </a:solidFill>
              </a:rPr>
              <a:t>4: Clinical judgement as the key focus of medical humanities</a:t>
            </a:r>
            <a:endParaRPr lang="en-GB" dirty="0">
              <a:solidFill>
                <a:srgbClr val="C00000"/>
              </a:solidFill>
            </a:endParaRPr>
          </a:p>
        </p:txBody>
      </p:sp>
      <p:sp>
        <p:nvSpPr>
          <p:cNvPr id="7" name="Content Placeholder 2"/>
          <p:cNvSpPr txBox="1">
            <a:spLocks/>
          </p:cNvSpPr>
          <p:nvPr/>
        </p:nvSpPr>
        <p:spPr>
          <a:xfrm>
            <a:off x="142844" y="1196752"/>
            <a:ext cx="8715436" cy="4500594"/>
          </a:xfrm>
          <a:prstGeom prst="rect">
            <a:avLst/>
          </a:prstGeom>
        </p:spPr>
        <p:txBody>
          <a:bodyPr/>
          <a:lstStyle/>
          <a:p>
            <a:pPr marL="342900" indent="-342900">
              <a:spcBef>
                <a:spcPct val="20000"/>
              </a:spcBef>
              <a:buClr>
                <a:srgbClr val="C00000"/>
              </a:buClr>
              <a:buFont typeface="Arial" pitchFamily="34" charset="0"/>
              <a:buChar char="•"/>
              <a:defRPr/>
            </a:pPr>
            <a:r>
              <a:rPr lang="en-GB" sz="3200" dirty="0" smtClean="0"/>
              <a:t>A more fundamental account of the role of clinical judgement helps to show how general conceptual judgements is underpinned by judgements about particulars. </a:t>
            </a:r>
          </a:p>
          <a:p>
            <a:pPr marL="342900" indent="-342900">
              <a:spcBef>
                <a:spcPct val="20000"/>
              </a:spcBef>
              <a:buClr>
                <a:srgbClr val="C00000"/>
              </a:buClr>
              <a:buFont typeface="Arial" pitchFamily="34" charset="0"/>
              <a:buChar char="•"/>
              <a:defRPr/>
            </a:pPr>
            <a:r>
              <a:rPr lang="en-GB" sz="3200" dirty="0" smtClean="0"/>
              <a:t>And hence it can ease the earlier objection to medical humanities in charting the importance of the individual.</a:t>
            </a:r>
          </a:p>
          <a:p>
            <a:pPr marL="342900" indent="-342900">
              <a:spcBef>
                <a:spcPct val="20000"/>
              </a:spcBef>
              <a:buClr>
                <a:srgbClr val="C00000"/>
              </a:buClr>
              <a:buFont typeface="Arial" pitchFamily="34" charset="0"/>
              <a:buChar char="•"/>
              <a:defRPr/>
            </a:pPr>
            <a:endParaRPr lang="en-GB" sz="3200" dirty="0" smtClean="0"/>
          </a:p>
          <a:p>
            <a:pPr marL="342900" indent="-342900">
              <a:spcBef>
                <a:spcPct val="20000"/>
              </a:spcBef>
              <a:buClr>
                <a:srgbClr val="C00000"/>
              </a:buClr>
              <a:buFont typeface="Arial" pitchFamily="34" charset="0"/>
              <a:buChar char="•"/>
              <a:defRPr/>
            </a:pPr>
            <a:endParaRPr lang="en-GB" sz="3200" dirty="0" smtClean="0"/>
          </a:p>
        </p:txBody>
      </p:sp>
    </p:spTree>
  </p:cSld>
  <p:clrMapOvr>
    <a:masterClrMapping/>
  </p:clrMapOvr>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1414"/>
            <a:ext cx="8229600" cy="1143000"/>
          </a:xfrm>
        </p:spPr>
        <p:txBody>
          <a:bodyPr>
            <a:normAutofit fontScale="90000"/>
          </a:bodyPr>
          <a:lstStyle/>
          <a:p>
            <a:pPr algn="l"/>
            <a:r>
              <a:rPr lang="en-GB" dirty="0" smtClean="0">
                <a:solidFill>
                  <a:srgbClr val="C00000"/>
                </a:solidFill>
              </a:rPr>
              <a:t>Example: Syndromes and symptoms in psychiatry</a:t>
            </a:r>
            <a:endParaRPr lang="en-GB" dirty="0">
              <a:solidFill>
                <a:srgbClr val="C00000"/>
              </a:solidFill>
            </a:endParaRPr>
          </a:p>
        </p:txBody>
      </p:sp>
      <p:sp>
        <p:nvSpPr>
          <p:cNvPr id="7" name="Content Placeholder 2"/>
          <p:cNvSpPr txBox="1">
            <a:spLocks/>
          </p:cNvSpPr>
          <p:nvPr/>
        </p:nvSpPr>
        <p:spPr>
          <a:xfrm>
            <a:off x="142844" y="1196752"/>
            <a:ext cx="8715436" cy="4500594"/>
          </a:xfrm>
          <a:prstGeom prst="rect">
            <a:avLst/>
          </a:prstGeom>
        </p:spPr>
        <p:txBody>
          <a:bodyPr/>
          <a:lstStyle/>
          <a:p>
            <a:pPr marL="342900" indent="-342900">
              <a:spcBef>
                <a:spcPct val="20000"/>
              </a:spcBef>
              <a:buClr>
                <a:srgbClr val="C00000"/>
              </a:buClr>
              <a:buFont typeface="Arial" pitchFamily="34" charset="0"/>
              <a:buChar char="•"/>
              <a:defRPr/>
            </a:pPr>
            <a:r>
              <a:rPr lang="en-GB" sz="3200" dirty="0" smtClean="0"/>
              <a:t>DSM &amp; ICD define syndromes in terms of symptoms. </a:t>
            </a:r>
          </a:p>
          <a:p>
            <a:pPr marL="342900" indent="-342900">
              <a:spcBef>
                <a:spcPct val="20000"/>
              </a:spcBef>
              <a:buClr>
                <a:srgbClr val="C00000"/>
              </a:buClr>
              <a:buFont typeface="Arial" pitchFamily="34" charset="0"/>
              <a:buChar char="•"/>
              <a:defRPr/>
            </a:pPr>
            <a:r>
              <a:rPr lang="en-GB" sz="3200" dirty="0" smtClean="0"/>
              <a:t>General syndromes can be realised in more specific ways through the combination of symptoms.</a:t>
            </a:r>
          </a:p>
          <a:p>
            <a:pPr marL="342900" indent="-342900">
              <a:spcBef>
                <a:spcPct val="20000"/>
              </a:spcBef>
              <a:buClr>
                <a:srgbClr val="C00000"/>
              </a:buClr>
              <a:buFont typeface="Arial" pitchFamily="34" charset="0"/>
              <a:buChar char="•"/>
              <a:defRPr/>
            </a:pPr>
            <a:endParaRPr lang="en-GB" sz="3200" dirty="0" smtClean="0"/>
          </a:p>
          <a:p>
            <a:pPr marL="342900" indent="-342900">
              <a:spcBef>
                <a:spcPct val="20000"/>
              </a:spcBef>
              <a:buClr>
                <a:srgbClr val="C00000"/>
              </a:buClr>
              <a:buFont typeface="Arial" pitchFamily="34" charset="0"/>
              <a:buChar char="•"/>
              <a:defRPr/>
            </a:pPr>
            <a:endParaRPr lang="en-GB" sz="3200" dirty="0" smtClean="0"/>
          </a:p>
        </p:txBody>
      </p:sp>
    </p:spTree>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1414"/>
            <a:ext cx="8229600" cy="1143000"/>
          </a:xfrm>
        </p:spPr>
        <p:txBody>
          <a:bodyPr>
            <a:normAutofit/>
          </a:bodyPr>
          <a:lstStyle/>
          <a:p>
            <a:pPr algn="l"/>
            <a:r>
              <a:rPr lang="en-GB" dirty="0" smtClean="0">
                <a:solidFill>
                  <a:srgbClr val="C00000"/>
                </a:solidFill>
              </a:rPr>
              <a:t>Overview</a:t>
            </a:r>
            <a:endParaRPr lang="en-GB" dirty="0">
              <a:solidFill>
                <a:srgbClr val="C00000"/>
              </a:solidFill>
            </a:endParaRPr>
          </a:p>
        </p:txBody>
      </p:sp>
      <p:sp>
        <p:nvSpPr>
          <p:cNvPr id="7" name="Content Placeholder 2"/>
          <p:cNvSpPr txBox="1">
            <a:spLocks/>
          </p:cNvSpPr>
          <p:nvPr/>
        </p:nvSpPr>
        <p:spPr>
          <a:xfrm>
            <a:off x="142844" y="1196752"/>
            <a:ext cx="8715436" cy="4500594"/>
          </a:xfrm>
          <a:prstGeom prst="rect">
            <a:avLst/>
          </a:prstGeom>
        </p:spPr>
        <p:txBody>
          <a:bodyPr/>
          <a:lstStyle/>
          <a:p>
            <a:pPr marL="514350" indent="-514350">
              <a:spcBef>
                <a:spcPct val="20000"/>
              </a:spcBef>
              <a:buClr>
                <a:srgbClr val="C00000"/>
              </a:buClr>
              <a:buFont typeface="+mj-lt"/>
              <a:buAutoNum type="arabicPeriod"/>
              <a:defRPr/>
            </a:pPr>
            <a:r>
              <a:rPr lang="en-GB" sz="2800" dirty="0" smtClean="0"/>
              <a:t>The background: the generality of EBM and the particularity of patient-centred care. </a:t>
            </a:r>
          </a:p>
          <a:p>
            <a:pPr marL="514350" indent="-514350">
              <a:spcBef>
                <a:spcPct val="20000"/>
              </a:spcBef>
              <a:buClr>
                <a:srgbClr val="C00000"/>
              </a:buClr>
              <a:buFont typeface="+mj-lt"/>
              <a:buAutoNum type="arabicPeriod"/>
              <a:defRPr/>
            </a:pPr>
            <a:r>
              <a:rPr lang="en-GB" sz="2800" dirty="0" smtClean="0"/>
              <a:t>Medical humanities can help chart the particular / individual but against a backdrop of EBM faces an objection. </a:t>
            </a:r>
          </a:p>
          <a:p>
            <a:pPr marL="514350" indent="-514350">
              <a:spcBef>
                <a:spcPct val="20000"/>
              </a:spcBef>
              <a:buClr>
                <a:srgbClr val="C00000"/>
              </a:buClr>
              <a:buFont typeface="+mj-lt"/>
              <a:buAutoNum type="arabicPeriod"/>
              <a:defRPr/>
            </a:pPr>
            <a:r>
              <a:rPr lang="en-GB" sz="2800" dirty="0" smtClean="0"/>
              <a:t>Clinical judgement as a focus for medical humanities. </a:t>
            </a:r>
          </a:p>
          <a:p>
            <a:pPr marL="514350" indent="-514350">
              <a:spcBef>
                <a:spcPct val="20000"/>
              </a:spcBef>
              <a:buClr>
                <a:srgbClr val="C00000"/>
              </a:buClr>
              <a:buFont typeface="+mj-lt"/>
              <a:buAutoNum type="arabicPeriod"/>
              <a:defRPr/>
            </a:pPr>
            <a:r>
              <a:rPr lang="en-GB" sz="2800" dirty="0" smtClean="0"/>
              <a:t>Clinical judgement as the key focus: emphasising the role of individual judgements to underpin the general.</a:t>
            </a:r>
          </a:p>
          <a:p>
            <a:pPr marL="342900" indent="-342900">
              <a:spcBef>
                <a:spcPct val="20000"/>
              </a:spcBef>
              <a:buClr>
                <a:srgbClr val="C00000"/>
              </a:buClr>
              <a:buFont typeface="Arial" pitchFamily="34" charset="0"/>
              <a:buChar char="•"/>
              <a:defRPr/>
            </a:pPr>
            <a:endParaRPr lang="en-GB" sz="2800" dirty="0" smtClean="0"/>
          </a:p>
          <a:p>
            <a:pPr marL="342900" indent="-342900">
              <a:spcBef>
                <a:spcPct val="20000"/>
              </a:spcBef>
              <a:buClr>
                <a:srgbClr val="C00000"/>
              </a:buClr>
              <a:buFont typeface="Arial" pitchFamily="34" charset="0"/>
              <a:buChar char="•"/>
              <a:defRPr/>
            </a:pPr>
            <a:endParaRPr lang="en-GB" sz="3200" dirty="0" smtClean="0"/>
          </a:p>
        </p:txBody>
      </p:sp>
    </p:spTree>
  </p:cSld>
  <p:clrMapOvr>
    <a:masterClrMapping/>
  </p:clrMapOvr>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1414"/>
            <a:ext cx="8229600" cy="1143000"/>
          </a:xfrm>
        </p:spPr>
        <p:txBody>
          <a:bodyPr>
            <a:normAutofit fontScale="90000"/>
          </a:bodyPr>
          <a:lstStyle/>
          <a:p>
            <a:pPr algn="l"/>
            <a:r>
              <a:rPr lang="en-US" dirty="0" smtClean="0">
                <a:solidFill>
                  <a:srgbClr val="C00000"/>
                </a:solidFill>
              </a:rPr>
              <a:t>Diagnostic Criteria for Schizophrenia</a:t>
            </a:r>
            <a:endParaRPr lang="en-GB" dirty="0">
              <a:solidFill>
                <a:srgbClr val="C00000"/>
              </a:solidFill>
            </a:endParaRPr>
          </a:p>
        </p:txBody>
      </p:sp>
      <p:sp>
        <p:nvSpPr>
          <p:cNvPr id="7" name="Content Placeholder 2"/>
          <p:cNvSpPr txBox="1">
            <a:spLocks/>
          </p:cNvSpPr>
          <p:nvPr/>
        </p:nvSpPr>
        <p:spPr>
          <a:xfrm>
            <a:off x="142844" y="1196752"/>
            <a:ext cx="8715436" cy="4500594"/>
          </a:xfrm>
          <a:prstGeom prst="rect">
            <a:avLst/>
          </a:prstGeom>
        </p:spPr>
        <p:txBody>
          <a:bodyPr/>
          <a:lstStyle/>
          <a:p>
            <a:pPr>
              <a:lnSpc>
                <a:spcPct val="90000"/>
              </a:lnSpc>
            </a:pPr>
            <a:r>
              <a:rPr lang="en-US" sz="2400" b="1" i="1" dirty="0" smtClean="0"/>
              <a:t>A.</a:t>
            </a:r>
            <a:r>
              <a:rPr lang="en-US" sz="2400" i="1" dirty="0" smtClean="0"/>
              <a:t> </a:t>
            </a:r>
            <a:r>
              <a:rPr lang="en-US" sz="2400" b="1" i="1" dirty="0" smtClean="0"/>
              <a:t>CHARACTERISTIC SYMPTOMS:</a:t>
            </a:r>
            <a:r>
              <a:rPr lang="en-US" sz="2400" i="1" dirty="0" smtClean="0"/>
              <a:t> TWO (OR MORE) OF THE FOLLOWING, EACH PRESENT FOR A SIGNIFICANT PORTION OF TIME DURING A 1-MONTH PERIOD (OR LESS IF SUCCESSFULLY TREATED):</a:t>
            </a:r>
            <a:endParaRPr lang="en-US" sz="2400" dirty="0" smtClean="0"/>
          </a:p>
          <a:p>
            <a:pPr>
              <a:lnSpc>
                <a:spcPct val="90000"/>
              </a:lnSpc>
            </a:pPr>
            <a:r>
              <a:rPr lang="en-US" sz="2400" b="1" dirty="0" smtClean="0"/>
              <a:t>delusions</a:t>
            </a:r>
            <a:r>
              <a:rPr lang="en-US" sz="2400" dirty="0" smtClean="0"/>
              <a:t> </a:t>
            </a:r>
            <a:endParaRPr lang="en-US" sz="2400" b="1" dirty="0" smtClean="0"/>
          </a:p>
          <a:p>
            <a:pPr>
              <a:lnSpc>
                <a:spcPct val="90000"/>
              </a:lnSpc>
            </a:pPr>
            <a:r>
              <a:rPr lang="en-US" sz="2400" b="1" dirty="0" smtClean="0"/>
              <a:t>hallucinations</a:t>
            </a:r>
            <a:r>
              <a:rPr lang="en-US" sz="2400" dirty="0" smtClean="0"/>
              <a:t> </a:t>
            </a:r>
            <a:endParaRPr lang="en-US" sz="2400" b="1" dirty="0" smtClean="0"/>
          </a:p>
          <a:p>
            <a:pPr>
              <a:lnSpc>
                <a:spcPct val="90000"/>
              </a:lnSpc>
            </a:pPr>
            <a:r>
              <a:rPr lang="en-US" sz="2400" b="1" dirty="0" smtClean="0"/>
              <a:t>disorganized speech (e.g., frequent derailment or incoherence)</a:t>
            </a:r>
            <a:r>
              <a:rPr lang="en-US" sz="2400" dirty="0" smtClean="0"/>
              <a:t> </a:t>
            </a:r>
            <a:endParaRPr lang="en-US" sz="2400" b="1" dirty="0" smtClean="0"/>
          </a:p>
          <a:p>
            <a:pPr>
              <a:lnSpc>
                <a:spcPct val="90000"/>
              </a:lnSpc>
            </a:pPr>
            <a:r>
              <a:rPr lang="en-US" sz="2400" b="1" dirty="0" smtClean="0"/>
              <a:t>grossly disorganized or catatonic behavior</a:t>
            </a:r>
            <a:r>
              <a:rPr lang="en-US" sz="2400" dirty="0" smtClean="0"/>
              <a:t> </a:t>
            </a:r>
            <a:endParaRPr lang="en-US" sz="2400" b="1" dirty="0" smtClean="0"/>
          </a:p>
          <a:p>
            <a:pPr>
              <a:lnSpc>
                <a:spcPct val="90000"/>
              </a:lnSpc>
            </a:pPr>
            <a:r>
              <a:rPr lang="en-US" sz="2400" b="1" dirty="0" smtClean="0"/>
              <a:t>negative symptoms, i.e., affective flattening, </a:t>
            </a:r>
            <a:r>
              <a:rPr lang="en-US" sz="2400" b="1" dirty="0" err="1" smtClean="0"/>
              <a:t>alogia</a:t>
            </a:r>
            <a:r>
              <a:rPr lang="en-US" sz="2400" b="1" dirty="0" smtClean="0"/>
              <a:t>, or </a:t>
            </a:r>
            <a:r>
              <a:rPr lang="en-US" sz="2400" b="1" dirty="0" err="1" smtClean="0"/>
              <a:t>avolition</a:t>
            </a:r>
            <a:endParaRPr lang="en-US" sz="2400" dirty="0" smtClean="0"/>
          </a:p>
          <a:p>
            <a:pPr>
              <a:lnSpc>
                <a:spcPct val="90000"/>
              </a:lnSpc>
            </a:pPr>
            <a:r>
              <a:rPr lang="en-US" sz="2400" i="1" dirty="0" smtClean="0"/>
              <a:t>NOTE: ONLY ONE CRITERION A SYMPTOM IS REQUIRED IF DELUSIONS ARE BIZARRE OR HALLUCINATIONS CONSIST OF A VOICE KEEPING UP A RUNNING COMMENTARY ON THE PERSON'S BEHAVIOR OR THOUGHTS, OR TWO OR MORE VOICES CONVERSING WITH EACH OTHER.</a:t>
            </a:r>
            <a:endParaRPr lang="en-US" sz="2400" b="1" i="1" dirty="0" smtClean="0"/>
          </a:p>
          <a:p>
            <a:pPr>
              <a:lnSpc>
                <a:spcPct val="90000"/>
              </a:lnSpc>
            </a:pPr>
            <a:r>
              <a:rPr lang="en-US" sz="2400" b="1" i="1" dirty="0" smtClean="0"/>
              <a:t>B. SOCIAL/OCCUPATIONAL DYSFUNCTION:…</a:t>
            </a:r>
            <a:endParaRPr lang="en-GB" sz="2400" i="1" dirty="0" smtClean="0"/>
          </a:p>
          <a:p>
            <a:pPr marL="342900" indent="-342900">
              <a:spcBef>
                <a:spcPct val="20000"/>
              </a:spcBef>
              <a:buClr>
                <a:srgbClr val="C00000"/>
              </a:buClr>
              <a:buFont typeface="Arial" pitchFamily="34" charset="0"/>
              <a:buChar char="•"/>
              <a:defRPr/>
            </a:pPr>
            <a:endParaRPr lang="en-GB" sz="3200" dirty="0" smtClean="0"/>
          </a:p>
          <a:p>
            <a:pPr marL="342900" indent="-342900">
              <a:spcBef>
                <a:spcPct val="20000"/>
              </a:spcBef>
              <a:buClr>
                <a:srgbClr val="C00000"/>
              </a:buClr>
              <a:buFont typeface="Arial" pitchFamily="34" charset="0"/>
              <a:buChar char="•"/>
              <a:defRPr/>
            </a:pPr>
            <a:endParaRPr lang="en-GB" sz="3200" dirty="0" smtClean="0"/>
          </a:p>
          <a:p>
            <a:pPr marL="342900" indent="-342900">
              <a:spcBef>
                <a:spcPct val="20000"/>
              </a:spcBef>
              <a:buClr>
                <a:srgbClr val="C00000"/>
              </a:buClr>
              <a:buFont typeface="Arial" pitchFamily="34" charset="0"/>
              <a:buChar char="•"/>
              <a:defRPr/>
            </a:pPr>
            <a:endParaRPr lang="en-GB" sz="3200" dirty="0" smtClean="0"/>
          </a:p>
        </p:txBody>
      </p:sp>
    </p:spTree>
  </p:cSld>
  <p:clrMapOvr>
    <a:masterClrMapping/>
  </p:clrMapOvr>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1414"/>
            <a:ext cx="8229600" cy="1143000"/>
          </a:xfrm>
        </p:spPr>
        <p:txBody>
          <a:bodyPr>
            <a:normAutofit/>
          </a:bodyPr>
          <a:lstStyle/>
          <a:p>
            <a:pPr algn="l"/>
            <a:r>
              <a:rPr lang="en-GB" dirty="0" smtClean="0">
                <a:solidFill>
                  <a:srgbClr val="C00000"/>
                </a:solidFill>
              </a:rPr>
              <a:t>Symptoms and individuals</a:t>
            </a:r>
            <a:endParaRPr lang="en-GB" dirty="0">
              <a:solidFill>
                <a:srgbClr val="C00000"/>
              </a:solidFill>
            </a:endParaRPr>
          </a:p>
        </p:txBody>
      </p:sp>
      <p:sp>
        <p:nvSpPr>
          <p:cNvPr id="7" name="Content Placeholder 2"/>
          <p:cNvSpPr txBox="1">
            <a:spLocks/>
          </p:cNvSpPr>
          <p:nvPr/>
        </p:nvSpPr>
        <p:spPr>
          <a:xfrm>
            <a:off x="142844" y="1196752"/>
            <a:ext cx="8715436" cy="4500594"/>
          </a:xfrm>
          <a:prstGeom prst="rect">
            <a:avLst/>
          </a:prstGeom>
        </p:spPr>
        <p:txBody>
          <a:bodyPr/>
          <a:lstStyle/>
          <a:p>
            <a:pPr marL="342900" indent="-342900">
              <a:spcBef>
                <a:spcPct val="20000"/>
              </a:spcBef>
              <a:buClr>
                <a:srgbClr val="C00000"/>
              </a:buClr>
              <a:buFont typeface="Arial" pitchFamily="34" charset="0"/>
              <a:buChar char="•"/>
              <a:defRPr/>
            </a:pPr>
            <a:r>
              <a:rPr lang="en-GB" sz="3200" dirty="0" smtClean="0"/>
              <a:t>But there is still a gap between the description of a symptom and an individual. </a:t>
            </a:r>
          </a:p>
          <a:p>
            <a:pPr marL="342900" indent="-342900">
              <a:spcBef>
                <a:spcPct val="20000"/>
              </a:spcBef>
              <a:buClr>
                <a:srgbClr val="C00000"/>
              </a:buClr>
              <a:buFont typeface="Arial" pitchFamily="34" charset="0"/>
              <a:buChar char="•"/>
              <a:defRPr/>
            </a:pPr>
            <a:r>
              <a:rPr lang="en-GB" sz="3200" dirty="0" smtClean="0"/>
              <a:t>The concepts of specific symptoms are </a:t>
            </a:r>
            <a:r>
              <a:rPr lang="en-GB" sz="3200" i="1" dirty="0" smtClean="0"/>
              <a:t>general</a:t>
            </a:r>
            <a:r>
              <a:rPr lang="en-GB" sz="3200" dirty="0" smtClean="0"/>
              <a:t> concepts that can be instantiated in an unlimited number of actual or potential cases. </a:t>
            </a:r>
          </a:p>
          <a:p>
            <a:pPr marL="342900" indent="-342900">
              <a:spcBef>
                <a:spcPct val="20000"/>
              </a:spcBef>
              <a:buClr>
                <a:srgbClr val="C00000"/>
              </a:buClr>
              <a:buFont typeface="Arial" pitchFamily="34" charset="0"/>
              <a:buChar char="•"/>
              <a:defRPr/>
            </a:pPr>
            <a:r>
              <a:rPr lang="en-GB" sz="3200" dirty="0" smtClean="0"/>
              <a:t>So how can one judge that a general concept applies to a specific case or individual person?</a:t>
            </a:r>
          </a:p>
          <a:p>
            <a:pPr marL="342900" indent="-342900">
              <a:spcBef>
                <a:spcPct val="20000"/>
              </a:spcBef>
              <a:buClr>
                <a:srgbClr val="C00000"/>
              </a:buClr>
              <a:buFont typeface="Arial" pitchFamily="34" charset="0"/>
              <a:buChar char="•"/>
              <a:defRPr/>
            </a:pPr>
            <a:endParaRPr lang="en-GB" sz="3200" dirty="0" smtClean="0"/>
          </a:p>
          <a:p>
            <a:pPr marL="342900" indent="-342900">
              <a:spcBef>
                <a:spcPct val="20000"/>
              </a:spcBef>
              <a:buClr>
                <a:srgbClr val="C00000"/>
              </a:buClr>
              <a:buFont typeface="Arial" pitchFamily="34" charset="0"/>
              <a:buChar char="•"/>
              <a:defRPr/>
            </a:pPr>
            <a:endParaRPr lang="en-GB" sz="3200" dirty="0" smtClean="0"/>
          </a:p>
        </p:txBody>
      </p:sp>
    </p:spTree>
  </p:cSld>
  <p:clrMapOvr>
    <a:masterClrMapping/>
  </p:clrMapOvr>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1414"/>
            <a:ext cx="8229600" cy="1143000"/>
          </a:xfrm>
        </p:spPr>
        <p:txBody>
          <a:bodyPr>
            <a:normAutofit fontScale="90000"/>
          </a:bodyPr>
          <a:lstStyle/>
          <a:p>
            <a:pPr algn="l"/>
            <a:r>
              <a:rPr lang="en-GB" dirty="0" smtClean="0">
                <a:solidFill>
                  <a:srgbClr val="C00000"/>
                </a:solidFill>
              </a:rPr>
              <a:t>(The connection to Kant and reflective judgement)</a:t>
            </a:r>
            <a:endParaRPr lang="en-GB" dirty="0">
              <a:solidFill>
                <a:srgbClr val="C00000"/>
              </a:solidFill>
            </a:endParaRPr>
          </a:p>
        </p:txBody>
      </p:sp>
      <p:sp>
        <p:nvSpPr>
          <p:cNvPr id="7" name="Content Placeholder 2"/>
          <p:cNvSpPr txBox="1">
            <a:spLocks/>
          </p:cNvSpPr>
          <p:nvPr/>
        </p:nvSpPr>
        <p:spPr>
          <a:xfrm>
            <a:off x="142844" y="1196752"/>
            <a:ext cx="8715436" cy="4500594"/>
          </a:xfrm>
          <a:prstGeom prst="rect">
            <a:avLst/>
          </a:prstGeom>
        </p:spPr>
        <p:txBody>
          <a:bodyPr/>
          <a:lstStyle/>
          <a:p>
            <a:pPr marL="342900" indent="-342900">
              <a:spcBef>
                <a:spcPct val="20000"/>
              </a:spcBef>
              <a:buClr>
                <a:srgbClr val="C00000"/>
              </a:buClr>
              <a:buFont typeface="Arial" pitchFamily="34" charset="0"/>
              <a:buChar char="•"/>
              <a:defRPr/>
            </a:pPr>
            <a:r>
              <a:rPr lang="en-GB" sz="3200" dirty="0" smtClean="0">
                <a:latin typeface="Times New Roman" pitchFamily="18" charset="0"/>
                <a:cs typeface="Times New Roman" pitchFamily="18" charset="0"/>
              </a:rPr>
              <a:t>If the universal (the rule, principle, law) is given, then judgment, which subsumes the particular under it, is determinate... But if only the particular is given and judgment has to find the universal for it, then this power is merely reflective. </a:t>
            </a:r>
            <a:r>
              <a:rPr lang="en-GB" sz="3200" dirty="0" smtClean="0"/>
              <a:t>[Kant 1987: 18]</a:t>
            </a:r>
          </a:p>
          <a:p>
            <a:pPr marL="342900" indent="-342900">
              <a:spcBef>
                <a:spcPct val="20000"/>
              </a:spcBef>
              <a:buClr>
                <a:srgbClr val="C00000"/>
              </a:buClr>
              <a:buFont typeface="Arial" pitchFamily="34" charset="0"/>
              <a:buChar char="•"/>
              <a:defRPr/>
            </a:pPr>
            <a:endParaRPr lang="en-GB" sz="3200" dirty="0" smtClean="0"/>
          </a:p>
          <a:p>
            <a:pPr marL="342900" indent="-342900">
              <a:spcBef>
                <a:spcPct val="20000"/>
              </a:spcBef>
              <a:buClr>
                <a:srgbClr val="C00000"/>
              </a:buClr>
              <a:buFont typeface="Arial" pitchFamily="34" charset="0"/>
              <a:buChar char="•"/>
              <a:defRPr/>
            </a:pPr>
            <a:endParaRPr lang="en-GB" sz="3200" dirty="0" smtClean="0"/>
          </a:p>
        </p:txBody>
      </p:sp>
    </p:spTree>
  </p:cSld>
  <p:clrMapOvr>
    <a:masterClrMapping/>
  </p:clrMapOvr>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1414"/>
            <a:ext cx="8229600" cy="1143000"/>
          </a:xfrm>
        </p:spPr>
        <p:txBody>
          <a:bodyPr>
            <a:normAutofit/>
          </a:bodyPr>
          <a:lstStyle/>
          <a:p>
            <a:pPr algn="l"/>
            <a:r>
              <a:rPr lang="en-GB" dirty="0" smtClean="0">
                <a:solidFill>
                  <a:srgbClr val="C00000"/>
                </a:solidFill>
              </a:rPr>
              <a:t>Wittgenstein’s regress argument</a:t>
            </a:r>
            <a:endParaRPr lang="en-GB" dirty="0">
              <a:solidFill>
                <a:srgbClr val="C00000"/>
              </a:solidFill>
            </a:endParaRPr>
          </a:p>
        </p:txBody>
      </p:sp>
      <p:sp>
        <p:nvSpPr>
          <p:cNvPr id="7" name="Content Placeholder 2"/>
          <p:cNvSpPr txBox="1">
            <a:spLocks/>
          </p:cNvSpPr>
          <p:nvPr/>
        </p:nvSpPr>
        <p:spPr>
          <a:xfrm>
            <a:off x="142844" y="1196752"/>
            <a:ext cx="8715436" cy="4500594"/>
          </a:xfrm>
          <a:prstGeom prst="rect">
            <a:avLst/>
          </a:prstGeom>
        </p:spPr>
        <p:txBody>
          <a:bodyPr/>
          <a:lstStyle/>
          <a:p>
            <a:pPr marL="342900" indent="-342900">
              <a:spcBef>
                <a:spcPct val="20000"/>
              </a:spcBef>
              <a:buClr>
                <a:srgbClr val="C00000"/>
              </a:buClr>
              <a:buFont typeface="Arial" pitchFamily="34" charset="0"/>
              <a:buChar char="•"/>
              <a:defRPr/>
            </a:pPr>
            <a:r>
              <a:rPr lang="en-GB" sz="3200" dirty="0" smtClean="0"/>
              <a:t>Does </a:t>
            </a:r>
            <a:r>
              <a:rPr lang="en-GB" sz="3200" i="1" dirty="0" smtClean="0"/>
              <a:t>this</a:t>
            </a:r>
            <a:r>
              <a:rPr lang="en-GB" sz="3200" dirty="0" smtClean="0"/>
              <a:t> particular instance exemplify my prior grasp of a general concept or rule?</a:t>
            </a:r>
          </a:p>
          <a:p>
            <a:pPr marL="342900" indent="-342900">
              <a:spcBef>
                <a:spcPct val="20000"/>
              </a:spcBef>
              <a:buClr>
                <a:srgbClr val="C00000"/>
              </a:buClr>
              <a:buFont typeface="Arial" pitchFamily="34" charset="0"/>
              <a:buChar char="•"/>
              <a:defRPr/>
            </a:pPr>
            <a:r>
              <a:rPr lang="en-GB" sz="3200" dirty="0" err="1" smtClean="0"/>
              <a:t>Cf</a:t>
            </a:r>
            <a:r>
              <a:rPr lang="en-GB" sz="3200" dirty="0" smtClean="0"/>
              <a:t> §§139-239 Understanding in a flash and over time.</a:t>
            </a:r>
          </a:p>
          <a:p>
            <a:pPr marL="342900" indent="-342900">
              <a:spcBef>
                <a:spcPct val="20000"/>
              </a:spcBef>
              <a:buClr>
                <a:srgbClr val="C00000"/>
              </a:buClr>
              <a:buFont typeface="Arial" pitchFamily="34" charset="0"/>
              <a:buChar char="•"/>
              <a:defRPr/>
            </a:pPr>
            <a:r>
              <a:rPr lang="en-GB" sz="3200" dirty="0" smtClean="0"/>
              <a:t>Any explanation of my prior understanding via a mental picture, item, formula, sentence will only connect to this instance </a:t>
            </a:r>
            <a:r>
              <a:rPr lang="en-GB" sz="3200" i="1" dirty="0" smtClean="0"/>
              <a:t>via an interpretation</a:t>
            </a:r>
            <a:r>
              <a:rPr lang="en-GB" sz="3200" dirty="0" smtClean="0"/>
              <a:t>.</a:t>
            </a:r>
          </a:p>
          <a:p>
            <a:pPr marL="342900" indent="-342900">
              <a:spcBef>
                <a:spcPct val="20000"/>
              </a:spcBef>
              <a:buClr>
                <a:srgbClr val="C00000"/>
              </a:buClr>
              <a:buFont typeface="Arial" pitchFamily="34" charset="0"/>
              <a:buChar char="•"/>
              <a:defRPr/>
            </a:pPr>
            <a:r>
              <a:rPr lang="en-GB" sz="3200" dirty="0" smtClean="0"/>
              <a:t>But that generates a regress of interpretations. </a:t>
            </a:r>
          </a:p>
          <a:p>
            <a:pPr marL="342900" indent="-342900">
              <a:spcBef>
                <a:spcPct val="20000"/>
              </a:spcBef>
              <a:buClr>
                <a:srgbClr val="C00000"/>
              </a:buClr>
              <a:buFont typeface="Arial" pitchFamily="34" charset="0"/>
              <a:buChar char="•"/>
              <a:defRPr/>
            </a:pPr>
            <a:endParaRPr lang="en-GB" sz="3200" dirty="0" smtClean="0"/>
          </a:p>
          <a:p>
            <a:pPr marL="342900" indent="-342900">
              <a:spcBef>
                <a:spcPct val="20000"/>
              </a:spcBef>
              <a:buClr>
                <a:srgbClr val="C00000"/>
              </a:buClr>
              <a:buFont typeface="Arial" pitchFamily="34" charset="0"/>
              <a:buChar char="•"/>
              <a:defRPr/>
            </a:pPr>
            <a:endParaRPr lang="en-GB" sz="3200" dirty="0" smtClean="0"/>
          </a:p>
        </p:txBody>
      </p:sp>
    </p:spTree>
  </p:cSld>
  <p:clrMapOvr>
    <a:masterClrMapping/>
  </p:clrMapOvr>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1414"/>
            <a:ext cx="8229600" cy="1143000"/>
          </a:xfrm>
        </p:spPr>
        <p:txBody>
          <a:bodyPr>
            <a:normAutofit/>
          </a:bodyPr>
          <a:lstStyle/>
          <a:p>
            <a:pPr algn="l"/>
            <a:r>
              <a:rPr lang="en-GB" dirty="0">
                <a:solidFill>
                  <a:srgbClr val="C00000"/>
                </a:solidFill>
              </a:rPr>
              <a:t>Wittgenstein’s regress argument</a:t>
            </a:r>
          </a:p>
        </p:txBody>
      </p:sp>
      <p:sp>
        <p:nvSpPr>
          <p:cNvPr id="7" name="Content Placeholder 2"/>
          <p:cNvSpPr txBox="1">
            <a:spLocks/>
          </p:cNvSpPr>
          <p:nvPr/>
        </p:nvSpPr>
        <p:spPr>
          <a:xfrm>
            <a:off x="142844" y="1196752"/>
            <a:ext cx="8715436" cy="4500594"/>
          </a:xfrm>
          <a:prstGeom prst="rect">
            <a:avLst/>
          </a:prstGeom>
        </p:spPr>
        <p:txBody>
          <a:bodyPr/>
          <a:lstStyle/>
          <a:p>
            <a:pPr marL="342900" indent="-342900">
              <a:spcBef>
                <a:spcPct val="20000"/>
              </a:spcBef>
              <a:buClr>
                <a:srgbClr val="C00000"/>
              </a:buClr>
              <a:buFont typeface="Arial" pitchFamily="34" charset="0"/>
              <a:buChar char="•"/>
              <a:defRPr/>
            </a:pPr>
            <a:r>
              <a:rPr lang="en-GB" sz="2400" dirty="0">
                <a:latin typeface="Times New Roman" pitchFamily="18" charset="0"/>
                <a:cs typeface="Times New Roman" pitchFamily="18" charset="0"/>
              </a:rPr>
              <a:t>This was our paradox: no course of action could be determined by a rule, because every course of action can be made out to accord with the rule. The answer was: if everything can be made out to accord with the rule, then it can also be made out to conflict with it. And so there would be neither accord nor conflict here. </a:t>
            </a:r>
            <a:br>
              <a:rPr lang="en-GB" sz="2400" dirty="0">
                <a:latin typeface="Times New Roman" pitchFamily="18" charset="0"/>
                <a:cs typeface="Times New Roman" pitchFamily="18" charset="0"/>
              </a:rPr>
            </a:br>
            <a:r>
              <a:rPr lang="en-GB" sz="2400" dirty="0">
                <a:latin typeface="Times New Roman" pitchFamily="18" charset="0"/>
                <a:cs typeface="Times New Roman" pitchFamily="18" charset="0"/>
              </a:rPr>
              <a:t>It can be seen that there is a misunderstanding here from the mere fact that in the course of our argument we give one interpretation after another; as if each one contented us at least for a moment, until we thought of yet another standing behind it. </a:t>
            </a:r>
            <a:endParaRPr lang="en-GB" sz="2400" dirty="0" smtClean="0">
              <a:latin typeface="Times New Roman" pitchFamily="18" charset="0"/>
              <a:cs typeface="Times New Roman" pitchFamily="18" charset="0"/>
            </a:endParaRPr>
          </a:p>
          <a:p>
            <a:pPr marL="342900" indent="-342900">
              <a:spcBef>
                <a:spcPct val="20000"/>
              </a:spcBef>
              <a:buClr>
                <a:srgbClr val="C00000"/>
              </a:buClr>
              <a:buFont typeface="Arial" pitchFamily="34" charset="0"/>
              <a:buChar char="•"/>
              <a:defRPr/>
            </a:pPr>
            <a:endParaRPr lang="en-GB" sz="3200" dirty="0" smtClean="0"/>
          </a:p>
          <a:p>
            <a:pPr marL="342900" indent="-342900">
              <a:spcBef>
                <a:spcPct val="20000"/>
              </a:spcBef>
              <a:buClr>
                <a:srgbClr val="C00000"/>
              </a:buClr>
              <a:buFont typeface="Arial" pitchFamily="34" charset="0"/>
              <a:buChar char="•"/>
              <a:defRPr/>
            </a:pPr>
            <a:endParaRPr lang="en-GB" sz="3200" dirty="0" smtClean="0"/>
          </a:p>
        </p:txBody>
      </p:sp>
    </p:spTree>
  </p:cSld>
  <p:clrMapOvr>
    <a:masterClrMapping/>
  </p:clrMapOvr>
  <p:timing>
    <p:tnLst>
      <p:par>
        <p:cTn xmlns:p14="http://schemas.microsoft.com/office/powerpoint/2010/mai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1414"/>
            <a:ext cx="8229600" cy="1143000"/>
          </a:xfrm>
        </p:spPr>
        <p:txBody>
          <a:bodyPr>
            <a:normAutofit/>
          </a:bodyPr>
          <a:lstStyle/>
          <a:p>
            <a:pPr algn="l"/>
            <a:r>
              <a:rPr lang="en-GB" dirty="0">
                <a:solidFill>
                  <a:srgbClr val="C00000"/>
                </a:solidFill>
              </a:rPr>
              <a:t>Wittgenstein’s regress argument</a:t>
            </a:r>
          </a:p>
        </p:txBody>
      </p:sp>
      <p:sp>
        <p:nvSpPr>
          <p:cNvPr id="7" name="Content Placeholder 2"/>
          <p:cNvSpPr txBox="1">
            <a:spLocks/>
          </p:cNvSpPr>
          <p:nvPr/>
        </p:nvSpPr>
        <p:spPr>
          <a:xfrm>
            <a:off x="142844" y="1196752"/>
            <a:ext cx="8715436" cy="4500594"/>
          </a:xfrm>
          <a:prstGeom prst="rect">
            <a:avLst/>
          </a:prstGeom>
        </p:spPr>
        <p:txBody>
          <a:bodyPr/>
          <a:lstStyle/>
          <a:p>
            <a:pPr marL="342900" indent="-342900">
              <a:spcBef>
                <a:spcPct val="20000"/>
              </a:spcBef>
              <a:buClr>
                <a:srgbClr val="C00000"/>
              </a:buClr>
              <a:buFont typeface="Arial" pitchFamily="34" charset="0"/>
              <a:buChar char="•"/>
              <a:defRPr/>
            </a:pPr>
            <a:r>
              <a:rPr lang="en-GB" sz="2400" dirty="0">
                <a:latin typeface="Times New Roman" pitchFamily="18" charset="0"/>
                <a:cs typeface="Times New Roman" pitchFamily="18" charset="0"/>
              </a:rPr>
              <a:t>What this </a:t>
            </a:r>
            <a:r>
              <a:rPr lang="en-GB" sz="2400" dirty="0" err="1">
                <a:latin typeface="Times New Roman" pitchFamily="18" charset="0"/>
                <a:cs typeface="Times New Roman" pitchFamily="18" charset="0"/>
              </a:rPr>
              <a:t>shews</a:t>
            </a:r>
            <a:r>
              <a:rPr lang="en-GB" sz="2400" dirty="0">
                <a:latin typeface="Times New Roman" pitchFamily="18" charset="0"/>
                <a:cs typeface="Times New Roman" pitchFamily="18" charset="0"/>
              </a:rPr>
              <a:t> is that there is a way of grasping a rule which is not an interpretation, but which is exhibited in what we call “obeying the rule” and “going against it” in actual cases. </a:t>
            </a:r>
            <a:br>
              <a:rPr lang="en-GB" sz="2400" dirty="0">
                <a:latin typeface="Times New Roman" pitchFamily="18" charset="0"/>
                <a:cs typeface="Times New Roman" pitchFamily="18" charset="0"/>
              </a:rPr>
            </a:br>
            <a:r>
              <a:rPr lang="en-GB" sz="2400" dirty="0">
                <a:latin typeface="Times New Roman" pitchFamily="18" charset="0"/>
                <a:cs typeface="Times New Roman" pitchFamily="18" charset="0"/>
              </a:rPr>
              <a:t>Hence there is an inclination to say: every action according to the rule is an interpretation. But we ought to restrict the term “interpretation” to the substitution of one expression of the rule for another. </a:t>
            </a:r>
            <a:br>
              <a:rPr lang="en-GB" sz="2400" dirty="0">
                <a:latin typeface="Times New Roman" pitchFamily="18" charset="0"/>
                <a:cs typeface="Times New Roman" pitchFamily="18" charset="0"/>
              </a:rPr>
            </a:br>
            <a:r>
              <a:rPr lang="en-GB" sz="2400" dirty="0">
                <a:latin typeface="Times New Roman" pitchFamily="18" charset="0"/>
                <a:cs typeface="Times New Roman" pitchFamily="18" charset="0"/>
              </a:rPr>
              <a:t>And hence also ‘obeying a rule’ is a practice... </a:t>
            </a:r>
            <a:r>
              <a:rPr lang="en-GB" sz="2400" dirty="0"/>
              <a:t>[</a:t>
            </a:r>
            <a:r>
              <a:rPr lang="en-GB" sz="2400" dirty="0" smtClean="0"/>
              <a:t>Wittgenstein </a:t>
            </a:r>
            <a:r>
              <a:rPr lang="en-GB" sz="2400" dirty="0"/>
              <a:t>1953 §§</a:t>
            </a:r>
            <a:r>
              <a:rPr lang="en-GB" sz="2400" dirty="0" smtClean="0"/>
              <a:t>201-2]</a:t>
            </a:r>
          </a:p>
          <a:p>
            <a:pPr marL="342900" indent="-342900">
              <a:spcBef>
                <a:spcPct val="20000"/>
              </a:spcBef>
              <a:buClr>
                <a:srgbClr val="C00000"/>
              </a:buClr>
              <a:buFont typeface="Arial" pitchFamily="34" charset="0"/>
              <a:buChar char="•"/>
              <a:defRPr/>
            </a:pPr>
            <a:r>
              <a:rPr lang="en-GB" sz="2400" dirty="0" smtClean="0"/>
              <a:t>The priority in an account of general concepts of an ability to judge individual cases. Knowing how to go on.</a:t>
            </a:r>
          </a:p>
          <a:p>
            <a:pPr marL="342900" indent="-342900">
              <a:spcBef>
                <a:spcPct val="20000"/>
              </a:spcBef>
              <a:buClr>
                <a:srgbClr val="C00000"/>
              </a:buClr>
              <a:buFont typeface="Arial" pitchFamily="34" charset="0"/>
              <a:buChar char="•"/>
              <a:defRPr/>
            </a:pPr>
            <a:endParaRPr lang="en-GB" sz="3200" dirty="0" smtClean="0"/>
          </a:p>
          <a:p>
            <a:pPr marL="342900" indent="-342900">
              <a:spcBef>
                <a:spcPct val="20000"/>
              </a:spcBef>
              <a:buClr>
                <a:srgbClr val="C00000"/>
              </a:buClr>
              <a:buFont typeface="Arial" pitchFamily="34" charset="0"/>
              <a:buChar char="•"/>
              <a:defRPr/>
            </a:pPr>
            <a:endParaRPr lang="en-GB" sz="3200" dirty="0" smtClean="0"/>
          </a:p>
        </p:txBody>
      </p:sp>
    </p:spTree>
  </p:cSld>
  <p:clrMapOvr>
    <a:masterClrMapping/>
  </p:clrMapOvr>
  <p:timing>
    <p:tnLst>
      <p:par>
        <p:cTn xmlns:p14="http://schemas.microsoft.com/office/powerpoint/2010/mai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1414"/>
            <a:ext cx="8229600" cy="1143000"/>
          </a:xfrm>
        </p:spPr>
        <p:txBody>
          <a:bodyPr>
            <a:normAutofit/>
          </a:bodyPr>
          <a:lstStyle/>
          <a:p>
            <a:pPr algn="l"/>
            <a:r>
              <a:rPr lang="en-GB" dirty="0">
                <a:solidFill>
                  <a:srgbClr val="C00000"/>
                </a:solidFill>
              </a:rPr>
              <a:t>Wittgenstein’s regress argument</a:t>
            </a:r>
          </a:p>
        </p:txBody>
      </p:sp>
      <p:sp>
        <p:nvSpPr>
          <p:cNvPr id="7" name="Content Placeholder 2"/>
          <p:cNvSpPr txBox="1">
            <a:spLocks/>
          </p:cNvSpPr>
          <p:nvPr/>
        </p:nvSpPr>
        <p:spPr>
          <a:xfrm>
            <a:off x="142844" y="1196752"/>
            <a:ext cx="8715436" cy="4500594"/>
          </a:xfrm>
          <a:prstGeom prst="rect">
            <a:avLst/>
          </a:prstGeom>
        </p:spPr>
        <p:txBody>
          <a:bodyPr/>
          <a:lstStyle/>
          <a:p>
            <a:pPr marL="342900" indent="-342900">
              <a:spcBef>
                <a:spcPct val="20000"/>
              </a:spcBef>
              <a:buClr>
                <a:srgbClr val="C00000"/>
              </a:buClr>
              <a:buFont typeface="Arial" pitchFamily="34" charset="0"/>
              <a:buChar char="•"/>
              <a:defRPr/>
            </a:pPr>
            <a:r>
              <a:rPr lang="en-GB" sz="2400" dirty="0">
                <a:latin typeface="Times New Roman" pitchFamily="18" charset="0"/>
                <a:cs typeface="Times New Roman" pitchFamily="18" charset="0"/>
              </a:rPr>
              <a:t>We can also imagine the case where nothing at all occurred in B’s mind except that he suddenly said “Now I know how to go on” – perhaps with a feeling of relief; and that he did in fact go on working out the series without using the formula. And in this case too we should say – in certain circumstances – that he did know how to go on. </a:t>
            </a:r>
            <a:r>
              <a:rPr lang="en-GB" sz="2400" dirty="0" smtClean="0"/>
              <a:t>[ibid</a:t>
            </a:r>
            <a:r>
              <a:rPr lang="en-GB" sz="2400" dirty="0"/>
              <a:t>: §</a:t>
            </a:r>
            <a:r>
              <a:rPr lang="en-GB" sz="2400" dirty="0" smtClean="0"/>
              <a:t>179]</a:t>
            </a:r>
            <a:endParaRPr lang="en-GB" sz="3200" dirty="0" smtClean="0"/>
          </a:p>
          <a:p>
            <a:pPr marL="342900" indent="-342900">
              <a:spcBef>
                <a:spcPct val="20000"/>
              </a:spcBef>
              <a:buClr>
                <a:srgbClr val="C00000"/>
              </a:buClr>
              <a:buFont typeface="Arial" pitchFamily="34" charset="0"/>
              <a:buChar char="•"/>
              <a:defRPr/>
            </a:pPr>
            <a:endParaRPr lang="en-GB" sz="3200" dirty="0" smtClean="0"/>
          </a:p>
        </p:txBody>
      </p:sp>
    </p:spTree>
    <p:extLst>
      <p:ext uri="{BB962C8B-B14F-4D97-AF65-F5344CB8AC3E}">
        <p14:creationId xmlns:p14="http://schemas.microsoft.com/office/powerpoint/2010/main" val="1278186349"/>
      </p:ext>
    </p:extLst>
  </p:cSld>
  <p:clrMapOvr>
    <a:masterClrMapping/>
  </p:clrMapOvr>
  <p:timing>
    <p:tnLst>
      <p:par>
        <p:cTn xmlns:p14="http://schemas.microsoft.com/office/powerpoint/2010/mai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1414"/>
            <a:ext cx="8229600" cy="1143000"/>
          </a:xfrm>
        </p:spPr>
        <p:txBody>
          <a:bodyPr>
            <a:normAutofit/>
          </a:bodyPr>
          <a:lstStyle/>
          <a:p>
            <a:pPr algn="l"/>
            <a:r>
              <a:rPr lang="en-GB" dirty="0" smtClean="0">
                <a:solidFill>
                  <a:srgbClr val="C00000"/>
                </a:solidFill>
              </a:rPr>
              <a:t>Conclusions for medical humanities</a:t>
            </a:r>
            <a:endParaRPr lang="en-GB" dirty="0">
              <a:solidFill>
                <a:srgbClr val="C00000"/>
              </a:solidFill>
            </a:endParaRPr>
          </a:p>
        </p:txBody>
      </p:sp>
      <p:sp>
        <p:nvSpPr>
          <p:cNvPr id="7" name="Content Placeholder 2"/>
          <p:cNvSpPr txBox="1">
            <a:spLocks/>
          </p:cNvSpPr>
          <p:nvPr/>
        </p:nvSpPr>
        <p:spPr>
          <a:xfrm>
            <a:off x="142844" y="1196752"/>
            <a:ext cx="8715436" cy="4500594"/>
          </a:xfrm>
          <a:prstGeom prst="rect">
            <a:avLst/>
          </a:prstGeom>
        </p:spPr>
        <p:txBody>
          <a:bodyPr/>
          <a:lstStyle/>
          <a:p>
            <a:pPr marL="342900" indent="-342900">
              <a:spcBef>
                <a:spcPct val="20000"/>
              </a:spcBef>
              <a:buClr>
                <a:srgbClr val="C00000"/>
              </a:buClr>
              <a:buFont typeface="Arial" pitchFamily="34" charset="0"/>
              <a:buChar char="•"/>
              <a:defRPr/>
            </a:pPr>
            <a:r>
              <a:rPr lang="en-GB" sz="3200" dirty="0" smtClean="0"/>
              <a:t>Judged against the standard of the general, charting the particular / individual through the medical humanities looks to be </a:t>
            </a:r>
            <a:r>
              <a:rPr lang="en-GB" sz="3200" dirty="0" err="1" smtClean="0"/>
              <a:t>epistemically</a:t>
            </a:r>
            <a:r>
              <a:rPr lang="en-GB" sz="3200" dirty="0" smtClean="0"/>
              <a:t> weak. </a:t>
            </a:r>
          </a:p>
          <a:p>
            <a:pPr marL="342900" indent="-342900">
              <a:spcBef>
                <a:spcPct val="20000"/>
              </a:spcBef>
              <a:buClr>
                <a:srgbClr val="C00000"/>
              </a:buClr>
              <a:buFont typeface="Arial" pitchFamily="34" charset="0"/>
              <a:buChar char="•"/>
              <a:defRPr/>
            </a:pPr>
            <a:r>
              <a:rPr lang="en-GB" sz="3200" dirty="0" smtClean="0"/>
              <a:t>But general conceptual judgement always presupposes individual judgement and thus the relation of the medical humanities to EBM merely recapitulates the relation of the singular to the general in all judgement.</a:t>
            </a:r>
          </a:p>
          <a:p>
            <a:pPr marL="342900" indent="-342900">
              <a:spcBef>
                <a:spcPct val="20000"/>
              </a:spcBef>
              <a:buClr>
                <a:srgbClr val="C00000"/>
              </a:buClr>
              <a:buFont typeface="Arial" pitchFamily="34" charset="0"/>
              <a:buChar char="•"/>
              <a:defRPr/>
            </a:pPr>
            <a:endParaRPr lang="en-GB" sz="3200" dirty="0" smtClean="0"/>
          </a:p>
          <a:p>
            <a:pPr marL="342900" indent="-342900">
              <a:spcBef>
                <a:spcPct val="20000"/>
              </a:spcBef>
              <a:buClr>
                <a:srgbClr val="C00000"/>
              </a:buClr>
              <a:buFont typeface="Arial" pitchFamily="34" charset="0"/>
              <a:buChar char="•"/>
              <a:defRPr/>
            </a:pPr>
            <a:endParaRPr lang="en-GB" sz="3200" dirty="0" smtClean="0"/>
          </a:p>
        </p:txBody>
      </p:sp>
    </p:spTree>
  </p:cSld>
  <p:clrMapOvr>
    <a:masterClrMapping/>
  </p:clrMapOvr>
  <p:timing>
    <p:tnLst>
      <p:par>
        <p:cTn xmlns:p14="http://schemas.microsoft.com/office/powerpoint/2010/mai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1414"/>
            <a:ext cx="8229600" cy="1143000"/>
          </a:xfrm>
        </p:spPr>
        <p:txBody>
          <a:bodyPr>
            <a:normAutofit/>
          </a:bodyPr>
          <a:lstStyle/>
          <a:p>
            <a:pPr algn="l"/>
            <a:r>
              <a:rPr lang="en-GB" dirty="0" smtClean="0">
                <a:solidFill>
                  <a:srgbClr val="C00000"/>
                </a:solidFill>
              </a:rPr>
              <a:t>Bibliography</a:t>
            </a:r>
            <a:endParaRPr lang="en-GB" dirty="0">
              <a:solidFill>
                <a:srgbClr val="C00000"/>
              </a:solidFill>
            </a:endParaRPr>
          </a:p>
        </p:txBody>
      </p:sp>
      <p:sp>
        <p:nvSpPr>
          <p:cNvPr id="7" name="Content Placeholder 2"/>
          <p:cNvSpPr txBox="1">
            <a:spLocks/>
          </p:cNvSpPr>
          <p:nvPr/>
        </p:nvSpPr>
        <p:spPr>
          <a:xfrm>
            <a:off x="142844" y="1196752"/>
            <a:ext cx="8715436" cy="4500594"/>
          </a:xfrm>
          <a:prstGeom prst="rect">
            <a:avLst/>
          </a:prstGeom>
        </p:spPr>
        <p:txBody>
          <a:bodyPr/>
          <a:lstStyle/>
          <a:p>
            <a:pPr marL="342900" lvl="1" indent="-342900">
              <a:buFont typeface="Arial" pitchFamily="34" charset="0"/>
              <a:buChar char="•"/>
            </a:pPr>
            <a:r>
              <a:rPr lang="en-GB" sz="2000" dirty="0" err="1" smtClean="0"/>
              <a:t>Downie</a:t>
            </a:r>
            <a:r>
              <a:rPr lang="en-GB" sz="2000" dirty="0" smtClean="0"/>
              <a:t> R, </a:t>
            </a:r>
            <a:r>
              <a:rPr lang="en-GB" sz="2000" dirty="0" err="1" smtClean="0"/>
              <a:t>Macnaughton</a:t>
            </a:r>
            <a:r>
              <a:rPr lang="en-GB" sz="2000" dirty="0" smtClean="0"/>
              <a:t> J(2009) In defence of professional judgement. </a:t>
            </a:r>
            <a:r>
              <a:rPr lang="en-GB" sz="2000" i="1" dirty="0" smtClean="0"/>
              <a:t>Advances in Psychiatric Treatment </a:t>
            </a:r>
            <a:r>
              <a:rPr lang="en-GB" sz="2000" dirty="0" smtClean="0"/>
              <a:t>; 15: 322–7.</a:t>
            </a:r>
          </a:p>
          <a:p>
            <a:pPr marL="342900" lvl="1" indent="-342900">
              <a:buFont typeface="Arial" pitchFamily="34" charset="0"/>
              <a:buChar char="•"/>
            </a:pPr>
            <a:r>
              <a:rPr lang="en-GB" sz="2000" dirty="0" smtClean="0"/>
              <a:t>Evans, H. M. and </a:t>
            </a:r>
            <a:r>
              <a:rPr lang="en-GB" sz="2000" dirty="0" err="1" smtClean="0"/>
              <a:t>Macnaughton</a:t>
            </a:r>
            <a:r>
              <a:rPr lang="en-GB" sz="2000" dirty="0" smtClean="0"/>
              <a:t>, R. J. (2009) ‘the end of the beginning…’ </a:t>
            </a:r>
            <a:r>
              <a:rPr lang="en-GB" sz="2000" i="1" dirty="0" smtClean="0"/>
              <a:t>Medical Humanities</a:t>
            </a:r>
            <a:r>
              <a:rPr lang="en-GB" sz="2000" dirty="0" smtClean="0"/>
              <a:t> 34: 1-2</a:t>
            </a:r>
          </a:p>
          <a:p>
            <a:pPr marL="342900" lvl="1" indent="-342900">
              <a:buFont typeface="Arial" pitchFamily="34" charset="0"/>
              <a:buChar char="•"/>
            </a:pPr>
            <a:r>
              <a:rPr lang="en-GB" sz="2000" dirty="0" smtClean="0"/>
              <a:t>Geddes, J.R. and Harrison, P.J. (1997) ‘Closing the gap between research and practice’ </a:t>
            </a:r>
            <a:r>
              <a:rPr lang="en-GB" sz="2000" i="1" dirty="0" smtClean="0"/>
              <a:t>British Journal of Psychiatry</a:t>
            </a:r>
            <a:r>
              <a:rPr lang="en-GB" sz="2000" dirty="0" smtClean="0"/>
              <a:t> 171: 220–225</a:t>
            </a:r>
            <a:r>
              <a:rPr lang="en-US" sz="2000" dirty="0" smtClean="0"/>
              <a:t> </a:t>
            </a:r>
            <a:endParaRPr lang="en-GB" sz="2000" dirty="0" smtClean="0"/>
          </a:p>
          <a:p>
            <a:pPr marL="342900" lvl="1" indent="-342900">
              <a:buFont typeface="Arial" pitchFamily="34" charset="0"/>
              <a:buChar char="•"/>
            </a:pPr>
            <a:r>
              <a:rPr lang="en-GB" sz="2000" dirty="0" smtClean="0"/>
              <a:t>Greaves, D. and Evans, M. (2000) ‘Medical humanities’ </a:t>
            </a:r>
            <a:r>
              <a:rPr lang="en-GB" sz="2000" i="1" dirty="0" smtClean="0"/>
              <a:t>Medical Humanities</a:t>
            </a:r>
            <a:r>
              <a:rPr lang="en-GB" sz="2000" dirty="0" smtClean="0"/>
              <a:t> 26: 1-2</a:t>
            </a:r>
          </a:p>
          <a:p>
            <a:pPr marL="342900" lvl="1" indent="-342900">
              <a:buFont typeface="Arial" pitchFamily="34" charset="0"/>
              <a:buChar char="•"/>
            </a:pPr>
            <a:r>
              <a:rPr lang="en-GB" sz="2000" dirty="0" smtClean="0"/>
              <a:t>IDGA Workgroup, WPA (2003) ‘</a:t>
            </a:r>
            <a:r>
              <a:rPr lang="en-US" sz="2000" dirty="0" smtClean="0"/>
              <a:t>IGDA 8: Idiographic (</a:t>
            </a:r>
            <a:r>
              <a:rPr lang="en-US" sz="2000" dirty="0" err="1" smtClean="0"/>
              <a:t>personalised</a:t>
            </a:r>
            <a:r>
              <a:rPr lang="en-US" sz="2000" dirty="0" smtClean="0"/>
              <a:t>) diagnostic formulation’ </a:t>
            </a:r>
            <a:r>
              <a:rPr lang="en-US" sz="2000" i="1" dirty="0" smtClean="0"/>
              <a:t>British Journal of Psychiatry</a:t>
            </a:r>
            <a:r>
              <a:rPr lang="en-US" sz="2000" dirty="0" smtClean="0"/>
              <a:t>, 18 (</a:t>
            </a:r>
            <a:r>
              <a:rPr lang="en-US" sz="2000" dirty="0" err="1" smtClean="0"/>
              <a:t>suppl</a:t>
            </a:r>
            <a:r>
              <a:rPr lang="en-US" sz="2000" dirty="0" smtClean="0"/>
              <a:t> 45): 55-7 </a:t>
            </a:r>
          </a:p>
          <a:p>
            <a:pPr marL="342900" lvl="1" indent="-342900">
              <a:buFont typeface="Arial" pitchFamily="34" charset="0"/>
              <a:buChar char="•"/>
            </a:pPr>
            <a:r>
              <a:rPr lang="en-GB" sz="2000" dirty="0" smtClean="0"/>
              <a:t>Kant, I. (1987) </a:t>
            </a:r>
            <a:r>
              <a:rPr lang="en-GB" sz="2000" i="1" dirty="0" smtClean="0"/>
              <a:t>Critique of Judgment </a:t>
            </a:r>
            <a:r>
              <a:rPr lang="en-GB" sz="2000" dirty="0" smtClean="0"/>
              <a:t>Indianapolis: Hackett</a:t>
            </a:r>
            <a:r>
              <a:rPr lang="en-US" sz="2000" dirty="0" smtClean="0"/>
              <a:t> </a:t>
            </a:r>
          </a:p>
          <a:p>
            <a:pPr marL="342900" lvl="1" indent="-342900">
              <a:buFont typeface="Arial" pitchFamily="34" charset="0"/>
              <a:buChar char="•"/>
            </a:pPr>
            <a:r>
              <a:rPr lang="en-GB" sz="2000" dirty="0" smtClean="0"/>
              <a:t>Wittgenstein, L. (1953) </a:t>
            </a:r>
            <a:r>
              <a:rPr lang="en-GB" sz="2000" i="1" dirty="0" smtClean="0"/>
              <a:t>Philosophical Investigations</a:t>
            </a:r>
            <a:r>
              <a:rPr lang="en-GB" sz="2000" dirty="0" smtClean="0"/>
              <a:t>, Oxford: Blackwell</a:t>
            </a:r>
            <a:r>
              <a:rPr lang="en-US" sz="2000" dirty="0" smtClean="0"/>
              <a:t> </a:t>
            </a:r>
            <a:endParaRPr lang="en-GB" sz="2000" dirty="0" smtClean="0"/>
          </a:p>
          <a:p>
            <a:pPr>
              <a:spcBef>
                <a:spcPct val="20000"/>
              </a:spcBef>
              <a:buClr>
                <a:srgbClr val="C00000"/>
              </a:buClr>
              <a:defRPr/>
            </a:pPr>
            <a:endParaRPr lang="en-GB" sz="3200" dirty="0" smtClean="0"/>
          </a:p>
          <a:p>
            <a:pPr marL="342900" indent="-342900">
              <a:spcBef>
                <a:spcPct val="20000"/>
              </a:spcBef>
              <a:buClr>
                <a:srgbClr val="C00000"/>
              </a:buClr>
              <a:defRPr/>
            </a:pPr>
            <a:endParaRPr lang="en-GB" sz="3200" dirty="0" smtClean="0"/>
          </a:p>
          <a:p>
            <a:pPr marL="342900" indent="-342900">
              <a:spcBef>
                <a:spcPct val="20000"/>
              </a:spcBef>
              <a:buClr>
                <a:srgbClr val="C00000"/>
              </a:buClr>
              <a:buFont typeface="Arial" pitchFamily="34" charset="0"/>
              <a:buChar char="•"/>
              <a:defRPr/>
            </a:pPr>
            <a:endParaRPr lang="en-GB" sz="3200" dirty="0" smtClean="0"/>
          </a:p>
          <a:p>
            <a:pPr marL="342900" indent="-342900">
              <a:spcBef>
                <a:spcPct val="20000"/>
              </a:spcBef>
              <a:buClr>
                <a:srgbClr val="C00000"/>
              </a:buClr>
              <a:buFont typeface="Arial" pitchFamily="34" charset="0"/>
              <a:buChar char="•"/>
              <a:defRPr/>
            </a:pPr>
            <a:endParaRPr lang="en-GB" sz="3200" dirty="0" smtClean="0"/>
          </a:p>
        </p:txBody>
      </p:sp>
    </p:spTree>
  </p:cSld>
  <p:clrMapOvr>
    <a:masterClrMapping/>
  </p:clrMapOvr>
  <p:timing>
    <p:tnLst>
      <p:par>
        <p:cTn xmlns:p14="http://schemas.microsoft.com/office/powerpoint/2010/mai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6802" name="Picture 2" descr="http://farm1.static.flickr.com/216/502255276_c29cf5aa70.jpg"/>
          <p:cNvPicPr>
            <a:picLocks noChangeAspect="1" noChangeArrowheads="1"/>
          </p:cNvPicPr>
          <p:nvPr/>
        </p:nvPicPr>
        <p:blipFill>
          <a:blip r:embed="rId3" cstate="print"/>
          <a:srcRect r="656"/>
          <a:stretch>
            <a:fillRect/>
          </a:stretch>
        </p:blipFill>
        <p:spPr bwMode="auto">
          <a:xfrm>
            <a:off x="0" y="-286388"/>
            <a:ext cx="9144001" cy="6093296"/>
          </a:xfrm>
          <a:prstGeom prst="rect">
            <a:avLst/>
          </a:prstGeom>
          <a:noFill/>
        </p:spPr>
      </p:pic>
      <p:sp>
        <p:nvSpPr>
          <p:cNvPr id="2" name="Title 1"/>
          <p:cNvSpPr>
            <a:spLocks noGrp="1"/>
          </p:cNvSpPr>
          <p:nvPr>
            <p:ph type="title"/>
          </p:nvPr>
        </p:nvSpPr>
        <p:spPr>
          <a:xfrm>
            <a:off x="6084168" y="2430016"/>
            <a:ext cx="2880320" cy="1143000"/>
          </a:xfrm>
        </p:spPr>
        <p:txBody>
          <a:bodyPr>
            <a:noAutofit/>
          </a:bodyPr>
          <a:lstStyle/>
          <a:p>
            <a:r>
              <a:rPr lang="en-GB" sz="3800" dirty="0" smtClean="0">
                <a:solidFill>
                  <a:srgbClr val="C00000"/>
                </a:solidFill>
              </a:rPr>
              <a:t>ANY </a:t>
            </a:r>
            <a:br>
              <a:rPr lang="en-GB" sz="3800" dirty="0" smtClean="0">
                <a:solidFill>
                  <a:srgbClr val="C00000"/>
                </a:solidFill>
              </a:rPr>
            </a:br>
            <a:r>
              <a:rPr lang="en-GB" sz="3800" dirty="0" smtClean="0">
                <a:solidFill>
                  <a:srgbClr val="C00000"/>
                </a:solidFill>
              </a:rPr>
              <a:t>QUESTIONS?</a:t>
            </a:r>
            <a:endParaRPr lang="en-GB" sz="3800" dirty="0">
              <a:solidFill>
                <a:srgbClr val="C00000"/>
              </a:solidFill>
            </a:endParaRPr>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ntr" presetSubtype="16"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diamond(in)">
                                      <p:cBhvr>
                                        <p:cTn id="7"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1414"/>
            <a:ext cx="8229600" cy="1143000"/>
          </a:xfrm>
        </p:spPr>
        <p:txBody>
          <a:bodyPr>
            <a:normAutofit/>
          </a:bodyPr>
          <a:lstStyle/>
          <a:p>
            <a:pPr algn="l"/>
            <a:r>
              <a:rPr lang="en-GB" dirty="0" smtClean="0">
                <a:solidFill>
                  <a:srgbClr val="C00000"/>
                </a:solidFill>
              </a:rPr>
              <a:t>1: The background</a:t>
            </a:r>
            <a:endParaRPr lang="en-GB" dirty="0">
              <a:solidFill>
                <a:srgbClr val="C00000"/>
              </a:solidFill>
            </a:endParaRPr>
          </a:p>
        </p:txBody>
      </p:sp>
      <p:sp>
        <p:nvSpPr>
          <p:cNvPr id="7" name="Content Placeholder 2"/>
          <p:cNvSpPr txBox="1">
            <a:spLocks/>
          </p:cNvSpPr>
          <p:nvPr/>
        </p:nvSpPr>
        <p:spPr>
          <a:xfrm>
            <a:off x="142844" y="1196752"/>
            <a:ext cx="8715436" cy="4500594"/>
          </a:xfrm>
          <a:prstGeom prst="rect">
            <a:avLst/>
          </a:prstGeom>
        </p:spPr>
        <p:txBody>
          <a:bodyPr/>
          <a:lstStyle/>
          <a:p>
            <a:pPr marL="342900" indent="-342900">
              <a:spcBef>
                <a:spcPct val="20000"/>
              </a:spcBef>
              <a:buClr>
                <a:srgbClr val="C00000"/>
              </a:buClr>
              <a:buFont typeface="Arial" pitchFamily="34" charset="0"/>
              <a:buChar char="•"/>
              <a:defRPr/>
            </a:pPr>
            <a:r>
              <a:rPr lang="en-GB" sz="3200" dirty="0" smtClean="0"/>
              <a:t>Medicine is dominated by Evidence Based Medicine: an objective and general perspective. </a:t>
            </a:r>
          </a:p>
          <a:p>
            <a:pPr marL="342900" indent="-342900">
              <a:spcBef>
                <a:spcPct val="20000"/>
              </a:spcBef>
              <a:buClr>
                <a:srgbClr val="C00000"/>
              </a:buClr>
              <a:buFont typeface="Arial" pitchFamily="34" charset="0"/>
              <a:buChar char="•"/>
              <a:defRPr/>
            </a:pPr>
            <a:r>
              <a:rPr lang="en-GB" sz="3200" dirty="0" smtClean="0"/>
              <a:t>But there has also been an increased stress on the individual / particular</a:t>
            </a:r>
          </a:p>
          <a:p>
            <a:pPr marL="342900" indent="-342900">
              <a:spcBef>
                <a:spcPct val="20000"/>
              </a:spcBef>
              <a:buClr>
                <a:srgbClr val="C00000"/>
              </a:buClr>
              <a:buFont typeface="Arial" pitchFamily="34" charset="0"/>
              <a:buChar char="•"/>
              <a:defRPr/>
            </a:pPr>
            <a:endParaRPr lang="en-GB" sz="3200" dirty="0" smtClean="0"/>
          </a:p>
        </p:txBody>
      </p:sp>
    </p:spTree>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1414"/>
            <a:ext cx="8229600" cy="1143000"/>
          </a:xfrm>
        </p:spPr>
        <p:txBody>
          <a:bodyPr>
            <a:normAutofit/>
          </a:bodyPr>
          <a:lstStyle/>
          <a:p>
            <a:pPr algn="l"/>
            <a:r>
              <a:rPr lang="en-GB" dirty="0" smtClean="0">
                <a:solidFill>
                  <a:srgbClr val="C00000"/>
                </a:solidFill>
              </a:rPr>
              <a:t>Evidence of the rise of EBM</a:t>
            </a:r>
            <a:endParaRPr lang="en-GB" dirty="0">
              <a:solidFill>
                <a:srgbClr val="C00000"/>
              </a:solidFill>
            </a:endParaRPr>
          </a:p>
        </p:txBody>
      </p:sp>
      <p:sp>
        <p:nvSpPr>
          <p:cNvPr id="7" name="Content Placeholder 2"/>
          <p:cNvSpPr txBox="1">
            <a:spLocks/>
          </p:cNvSpPr>
          <p:nvPr/>
        </p:nvSpPr>
        <p:spPr>
          <a:xfrm>
            <a:off x="142844" y="1196752"/>
            <a:ext cx="8715436" cy="4500594"/>
          </a:xfrm>
          <a:prstGeom prst="rect">
            <a:avLst/>
          </a:prstGeom>
        </p:spPr>
        <p:txBody>
          <a:bodyPr/>
          <a:lstStyle/>
          <a:p>
            <a:pPr marL="342900" indent="-342900">
              <a:spcBef>
                <a:spcPct val="20000"/>
              </a:spcBef>
              <a:buClr>
                <a:srgbClr val="C00000"/>
              </a:buClr>
              <a:buFont typeface="Arial" pitchFamily="34" charset="0"/>
              <a:buChar char="•"/>
              <a:defRPr/>
            </a:pPr>
            <a:r>
              <a:rPr lang="en-GB" sz="2400" dirty="0" smtClean="0"/>
              <a:t>Increasingly explicit role in medical education and training. </a:t>
            </a:r>
          </a:p>
          <a:p>
            <a:pPr marL="342900" indent="-342900">
              <a:spcBef>
                <a:spcPct val="20000"/>
              </a:spcBef>
              <a:buClr>
                <a:srgbClr val="C00000"/>
              </a:buClr>
              <a:buFont typeface="Arial" pitchFamily="34" charset="0"/>
              <a:buChar char="•"/>
              <a:defRPr/>
            </a:pPr>
            <a:r>
              <a:rPr lang="en-GB" sz="2400" dirty="0" smtClean="0"/>
              <a:t>Launch of the journals such as </a:t>
            </a:r>
            <a:r>
              <a:rPr lang="en-GB" sz="2400" i="1" dirty="0" smtClean="0"/>
              <a:t>Evidence Based Medicine</a:t>
            </a:r>
            <a:r>
              <a:rPr lang="en-GB" sz="2400" dirty="0" smtClean="0"/>
              <a:t> published jointly by the BMJ Publishing Group in the UK, and the American College of Physicians American Society of Internal Medicine. </a:t>
            </a:r>
          </a:p>
          <a:p>
            <a:pPr marL="342900" indent="-342900">
              <a:spcBef>
                <a:spcPct val="20000"/>
              </a:spcBef>
              <a:buClr>
                <a:srgbClr val="C00000"/>
              </a:buClr>
              <a:buFont typeface="Arial" pitchFamily="34" charset="0"/>
              <a:buChar char="•"/>
              <a:defRPr/>
            </a:pPr>
            <a:r>
              <a:rPr lang="en-GB" sz="2400" dirty="0" smtClean="0"/>
              <a:t>Clinical guidelines from National Institute of Clinical Excellence and </a:t>
            </a:r>
            <a:r>
              <a:rPr lang="en-US" sz="2400" dirty="0" smtClean="0"/>
              <a:t>NIMHE. In the US NIMH has the aim of reducing mental illness ‘based on research from both basic science and clinical studies’. </a:t>
            </a:r>
          </a:p>
          <a:p>
            <a:pPr marL="342900" indent="-342900">
              <a:spcBef>
                <a:spcPct val="20000"/>
              </a:spcBef>
              <a:buClr>
                <a:srgbClr val="C00000"/>
              </a:buClr>
              <a:buFont typeface="Arial" pitchFamily="34" charset="0"/>
              <a:buChar char="•"/>
              <a:defRPr/>
            </a:pPr>
            <a:r>
              <a:rPr lang="en-US" sz="2400" dirty="0" smtClean="0"/>
              <a:t>Increasing use of meta-reviews of evidence </a:t>
            </a:r>
            <a:r>
              <a:rPr lang="en-US" sz="2400" dirty="0" err="1" smtClean="0"/>
              <a:t>eg</a:t>
            </a:r>
            <a:r>
              <a:rPr lang="en-US" sz="2400" dirty="0" smtClean="0"/>
              <a:t> Cochrane Collaboration. </a:t>
            </a:r>
            <a:endParaRPr lang="en-GB" sz="2400" dirty="0" smtClean="0"/>
          </a:p>
          <a:p>
            <a:pPr marL="342900" indent="-342900">
              <a:spcBef>
                <a:spcPct val="20000"/>
              </a:spcBef>
              <a:buClr>
                <a:srgbClr val="C00000"/>
              </a:buClr>
              <a:buFont typeface="Arial" pitchFamily="34" charset="0"/>
              <a:buChar char="•"/>
              <a:defRPr/>
            </a:pPr>
            <a:endParaRPr lang="en-GB" sz="3200" dirty="0" smtClean="0"/>
          </a:p>
        </p:txBody>
      </p:sp>
    </p:spTree>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1414"/>
            <a:ext cx="8229600" cy="1143000"/>
          </a:xfrm>
        </p:spPr>
        <p:txBody>
          <a:bodyPr>
            <a:normAutofit/>
          </a:bodyPr>
          <a:lstStyle/>
          <a:p>
            <a:pPr algn="l"/>
            <a:r>
              <a:rPr lang="en-GB" dirty="0" smtClean="0">
                <a:solidFill>
                  <a:srgbClr val="C00000"/>
                </a:solidFill>
              </a:rPr>
              <a:t>The EBM evidence hierarchy</a:t>
            </a:r>
            <a:endParaRPr lang="en-GB" dirty="0">
              <a:solidFill>
                <a:srgbClr val="C00000"/>
              </a:solidFill>
            </a:endParaRPr>
          </a:p>
        </p:txBody>
      </p:sp>
      <p:sp>
        <p:nvSpPr>
          <p:cNvPr id="7" name="Content Placeholder 2"/>
          <p:cNvSpPr txBox="1">
            <a:spLocks/>
          </p:cNvSpPr>
          <p:nvPr/>
        </p:nvSpPr>
        <p:spPr>
          <a:xfrm>
            <a:off x="142844" y="1196752"/>
            <a:ext cx="8715436" cy="4500594"/>
          </a:xfrm>
          <a:prstGeom prst="rect">
            <a:avLst/>
          </a:prstGeom>
        </p:spPr>
        <p:txBody>
          <a:bodyPr/>
          <a:lstStyle/>
          <a:p>
            <a:pPr>
              <a:buFontTx/>
              <a:buNone/>
            </a:pPr>
            <a:r>
              <a:rPr lang="en-GB" sz="2400" dirty="0" smtClean="0"/>
              <a:t>1a	Evidence from a meta-analysis of RCTs</a:t>
            </a:r>
          </a:p>
          <a:p>
            <a:pPr>
              <a:buFontTx/>
              <a:buNone/>
            </a:pPr>
            <a:r>
              <a:rPr lang="en-GB" sz="2400" dirty="0" smtClean="0"/>
              <a:t>1b	Evidence from at least one RCT</a:t>
            </a:r>
          </a:p>
          <a:p>
            <a:pPr>
              <a:buFontTx/>
              <a:buNone/>
            </a:pPr>
            <a:r>
              <a:rPr lang="en-GB" sz="2400" dirty="0" smtClean="0"/>
              <a:t>2a	Evidence from at least one controlled study without randomization</a:t>
            </a:r>
          </a:p>
          <a:p>
            <a:pPr>
              <a:buFontTx/>
              <a:buNone/>
            </a:pPr>
            <a:r>
              <a:rPr lang="en-GB" sz="2400" dirty="0" smtClean="0"/>
              <a:t>2b	Evidence from at least one other quasi-experimental study</a:t>
            </a:r>
          </a:p>
          <a:p>
            <a:pPr>
              <a:buFontTx/>
              <a:buNone/>
            </a:pPr>
            <a:r>
              <a:rPr lang="en-GB" sz="2400" dirty="0" smtClean="0"/>
              <a:t>3	Evidence from non-experimental descriptive studies, such as comparative studies, correlation studies and case-control studies</a:t>
            </a:r>
          </a:p>
          <a:p>
            <a:pPr>
              <a:buFontTx/>
              <a:buNone/>
            </a:pPr>
            <a:r>
              <a:rPr lang="en-GB" sz="2400" dirty="0" smtClean="0"/>
              <a:t>4	Evidence from expert committee reports, or opinions and/or clinical experience of respected authorities.</a:t>
            </a:r>
          </a:p>
          <a:p>
            <a:pPr marL="342900" indent="-342900">
              <a:spcBef>
                <a:spcPct val="20000"/>
              </a:spcBef>
              <a:buClr>
                <a:srgbClr val="C00000"/>
              </a:buClr>
              <a:buFont typeface="Arial" pitchFamily="34" charset="0"/>
              <a:buChar char="•"/>
              <a:defRPr/>
            </a:pPr>
            <a:endParaRPr lang="en-GB" sz="3200" dirty="0" smtClean="0"/>
          </a:p>
          <a:p>
            <a:pPr marL="342900" indent="-342900">
              <a:spcBef>
                <a:spcPct val="20000"/>
              </a:spcBef>
              <a:buClr>
                <a:srgbClr val="C00000"/>
              </a:buClr>
              <a:buFont typeface="Arial" pitchFamily="34" charset="0"/>
              <a:buChar char="•"/>
              <a:defRPr/>
            </a:pPr>
            <a:endParaRPr lang="en-GB" sz="3200" dirty="0" smtClean="0"/>
          </a:p>
          <a:p>
            <a:pPr marL="342900" indent="-342900">
              <a:spcBef>
                <a:spcPct val="20000"/>
              </a:spcBef>
              <a:buClr>
                <a:srgbClr val="C00000"/>
              </a:buClr>
              <a:buFont typeface="Arial" pitchFamily="34" charset="0"/>
              <a:buChar char="•"/>
              <a:defRPr/>
            </a:pPr>
            <a:endParaRPr lang="en-GB" sz="3200" dirty="0" smtClean="0"/>
          </a:p>
        </p:txBody>
      </p:sp>
    </p:spTree>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1414"/>
            <a:ext cx="8229600" cy="1143000"/>
          </a:xfrm>
        </p:spPr>
        <p:txBody>
          <a:bodyPr>
            <a:normAutofit fontScale="90000"/>
          </a:bodyPr>
          <a:lstStyle/>
          <a:p>
            <a:pPr algn="l"/>
            <a:r>
              <a:rPr lang="en-GB" dirty="0" smtClean="0">
                <a:solidFill>
                  <a:srgbClr val="C00000"/>
                </a:solidFill>
              </a:rPr>
              <a:t>General </a:t>
            </a:r>
            <a:r>
              <a:rPr lang="en-GB" dirty="0" err="1" smtClean="0">
                <a:solidFill>
                  <a:srgbClr val="C00000"/>
                </a:solidFill>
              </a:rPr>
              <a:t>vs</a:t>
            </a:r>
            <a:r>
              <a:rPr lang="en-GB" dirty="0" smtClean="0">
                <a:solidFill>
                  <a:srgbClr val="C00000"/>
                </a:solidFill>
              </a:rPr>
              <a:t> particular / the individual</a:t>
            </a:r>
            <a:endParaRPr lang="en-GB" dirty="0">
              <a:solidFill>
                <a:srgbClr val="C00000"/>
              </a:solidFill>
            </a:endParaRPr>
          </a:p>
        </p:txBody>
      </p:sp>
      <p:sp>
        <p:nvSpPr>
          <p:cNvPr id="7" name="Content Placeholder 2"/>
          <p:cNvSpPr txBox="1">
            <a:spLocks/>
          </p:cNvSpPr>
          <p:nvPr/>
        </p:nvSpPr>
        <p:spPr>
          <a:xfrm>
            <a:off x="142844" y="1196752"/>
            <a:ext cx="8715436" cy="4500594"/>
          </a:xfrm>
          <a:prstGeom prst="rect">
            <a:avLst/>
          </a:prstGeom>
        </p:spPr>
        <p:txBody>
          <a:bodyPr/>
          <a:lstStyle/>
          <a:p>
            <a:pPr marL="342900" indent="-342900">
              <a:spcBef>
                <a:spcPct val="20000"/>
              </a:spcBef>
              <a:buClr>
                <a:srgbClr val="C00000"/>
              </a:buClr>
              <a:buFont typeface="Arial" pitchFamily="34" charset="0"/>
              <a:buChar char="•"/>
              <a:defRPr/>
            </a:pPr>
            <a:r>
              <a:rPr lang="en-GB" sz="3200" dirty="0" smtClean="0"/>
              <a:t>EBM, the dominant ideology, stresses generality.</a:t>
            </a:r>
          </a:p>
          <a:p>
            <a:pPr marL="342900" indent="-342900">
              <a:spcBef>
                <a:spcPct val="20000"/>
              </a:spcBef>
              <a:buClr>
                <a:srgbClr val="C00000"/>
              </a:buClr>
              <a:buFont typeface="Arial" pitchFamily="34" charset="0"/>
              <a:buChar char="•"/>
              <a:defRPr/>
            </a:pPr>
            <a:r>
              <a:rPr lang="en-GB" sz="3200" dirty="0" smtClean="0"/>
              <a:t>But it is balanced (in part) by an emphasis on the particular / individual in </a:t>
            </a:r>
            <a:r>
              <a:rPr lang="en-GB" sz="3200" dirty="0" err="1" smtClean="0"/>
              <a:t>eg</a:t>
            </a:r>
            <a:r>
              <a:rPr lang="en-GB" sz="3200" dirty="0" smtClean="0"/>
              <a:t>: </a:t>
            </a:r>
          </a:p>
          <a:p>
            <a:pPr marL="800100" lvl="1" indent="-342900">
              <a:spcBef>
                <a:spcPct val="20000"/>
              </a:spcBef>
              <a:buClr>
                <a:srgbClr val="C00000"/>
              </a:buClr>
              <a:buFont typeface="Arial" pitchFamily="34" charset="0"/>
              <a:buChar char="•"/>
              <a:defRPr/>
            </a:pPr>
            <a:r>
              <a:rPr lang="en-GB" sz="3200" dirty="0" smtClean="0"/>
              <a:t>The rise and rise of autonomy </a:t>
            </a:r>
          </a:p>
          <a:p>
            <a:pPr marL="800100" lvl="1" indent="-342900">
              <a:spcBef>
                <a:spcPct val="20000"/>
              </a:spcBef>
              <a:buClr>
                <a:srgbClr val="C00000"/>
              </a:buClr>
              <a:buFont typeface="Arial" pitchFamily="34" charset="0"/>
              <a:buChar char="•"/>
              <a:defRPr/>
            </a:pPr>
            <a:r>
              <a:rPr lang="en-GB" sz="3200" dirty="0" smtClean="0"/>
              <a:t>The personalisation agenda </a:t>
            </a:r>
          </a:p>
          <a:p>
            <a:pPr marL="800100" lvl="1" indent="-342900">
              <a:spcBef>
                <a:spcPct val="20000"/>
              </a:spcBef>
              <a:buClr>
                <a:srgbClr val="C00000"/>
              </a:buClr>
              <a:buFont typeface="Arial" pitchFamily="34" charset="0"/>
              <a:buChar char="•"/>
              <a:defRPr/>
            </a:pPr>
            <a:r>
              <a:rPr lang="en-GB" sz="3200" dirty="0" smtClean="0"/>
              <a:t>Psychiatry/medicine for the person </a:t>
            </a:r>
          </a:p>
          <a:p>
            <a:pPr marL="342900" indent="-342900">
              <a:spcBef>
                <a:spcPct val="20000"/>
              </a:spcBef>
              <a:buClr>
                <a:srgbClr val="C00000"/>
              </a:buClr>
              <a:buFont typeface="Arial" pitchFamily="34" charset="0"/>
              <a:buChar char="•"/>
              <a:defRPr/>
            </a:pPr>
            <a:r>
              <a:rPr lang="en-GB" sz="3200" dirty="0" smtClean="0"/>
              <a:t>How, though, is the particular / individual to be charted? Not through RCTs.</a:t>
            </a:r>
          </a:p>
          <a:p>
            <a:pPr marL="342900" indent="-342900">
              <a:spcBef>
                <a:spcPct val="20000"/>
              </a:spcBef>
              <a:buClr>
                <a:srgbClr val="C00000"/>
              </a:buClr>
              <a:buFont typeface="Arial" pitchFamily="34" charset="0"/>
              <a:buChar char="•"/>
              <a:defRPr/>
            </a:pPr>
            <a:endParaRPr lang="en-GB" sz="3200" dirty="0" smtClean="0"/>
          </a:p>
          <a:p>
            <a:pPr marL="342900" indent="-342900">
              <a:spcBef>
                <a:spcPct val="20000"/>
              </a:spcBef>
              <a:buClr>
                <a:srgbClr val="C00000"/>
              </a:buClr>
              <a:buFont typeface="Arial" pitchFamily="34" charset="0"/>
              <a:buChar char="•"/>
              <a:defRPr/>
            </a:pPr>
            <a:endParaRPr lang="en-GB" sz="3200" dirty="0" smtClean="0"/>
          </a:p>
        </p:txBody>
      </p:sp>
    </p:spTree>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1414"/>
            <a:ext cx="8229600" cy="1143000"/>
          </a:xfrm>
        </p:spPr>
        <p:txBody>
          <a:bodyPr>
            <a:normAutofit fontScale="90000"/>
          </a:bodyPr>
          <a:lstStyle/>
          <a:p>
            <a:pPr algn="l"/>
            <a:r>
              <a:rPr lang="en-GB" dirty="0" smtClean="0">
                <a:solidFill>
                  <a:srgbClr val="C00000"/>
                </a:solidFill>
              </a:rPr>
              <a:t>2: A role for the medical humanities and an objection</a:t>
            </a:r>
            <a:endParaRPr lang="en-GB" dirty="0">
              <a:solidFill>
                <a:srgbClr val="C00000"/>
              </a:solidFill>
            </a:endParaRPr>
          </a:p>
        </p:txBody>
      </p:sp>
      <p:sp>
        <p:nvSpPr>
          <p:cNvPr id="7" name="Content Placeholder 2"/>
          <p:cNvSpPr txBox="1">
            <a:spLocks/>
          </p:cNvSpPr>
          <p:nvPr/>
        </p:nvSpPr>
        <p:spPr>
          <a:xfrm>
            <a:off x="142844" y="1196752"/>
            <a:ext cx="8715436" cy="4500594"/>
          </a:xfrm>
          <a:prstGeom prst="rect">
            <a:avLst/>
          </a:prstGeom>
        </p:spPr>
        <p:txBody>
          <a:bodyPr/>
          <a:lstStyle/>
          <a:p>
            <a:pPr marL="342900" indent="-342900">
              <a:spcBef>
                <a:spcPct val="20000"/>
              </a:spcBef>
              <a:buClr>
                <a:srgbClr val="C00000"/>
              </a:buClr>
              <a:buFont typeface="Arial" pitchFamily="34" charset="0"/>
              <a:buChar char="•"/>
              <a:defRPr/>
            </a:pPr>
            <a:r>
              <a:rPr lang="en-GB" sz="2800" dirty="0" smtClean="0"/>
              <a:t>The first editors of </a:t>
            </a:r>
            <a:r>
              <a:rPr lang="en-GB" sz="2800" i="1" dirty="0" smtClean="0"/>
              <a:t>Medical Humanities</a:t>
            </a:r>
            <a:r>
              <a:rPr lang="en-GB" sz="2800" dirty="0" smtClean="0"/>
              <a:t> locate the subject within a gap: </a:t>
            </a:r>
          </a:p>
          <a:p>
            <a:pPr marL="342900" indent="-342900">
              <a:spcBef>
                <a:spcPct val="20000"/>
              </a:spcBef>
              <a:buClr>
                <a:srgbClr val="C00000"/>
              </a:buClr>
              <a:buFont typeface="Arial" pitchFamily="34" charset="0"/>
              <a:buChar char="•"/>
              <a:defRPr/>
            </a:pPr>
            <a:r>
              <a:rPr lang="en-GB" sz="2800" dirty="0" smtClean="0">
                <a:latin typeface="Times New Roman" pitchFamily="18" charset="0"/>
                <a:cs typeface="Times New Roman" pitchFamily="18" charset="0"/>
              </a:rPr>
              <a:t>Two main formulations of medical humanities are apparent. The first is concerned with complementing medical science and technology through the contrasting perspective of the arts and humanities.. The second aims to refocus the whole of medicine in relation to an understanding of what it is to be fully human; the reuniting of technical and humanistic knowledge… </a:t>
            </a:r>
            <a:r>
              <a:rPr lang="en-GB" sz="2800" dirty="0" smtClean="0"/>
              <a:t>[Greaves and Evans 2000: 1]</a:t>
            </a:r>
          </a:p>
          <a:p>
            <a:pPr marL="342900" indent="-342900">
              <a:spcBef>
                <a:spcPct val="20000"/>
              </a:spcBef>
              <a:buClr>
                <a:srgbClr val="C00000"/>
              </a:buClr>
              <a:buFont typeface="Arial" pitchFamily="34" charset="0"/>
              <a:buChar char="•"/>
              <a:defRPr/>
            </a:pPr>
            <a:endParaRPr lang="en-GB" sz="3200" dirty="0" smtClean="0"/>
          </a:p>
          <a:p>
            <a:pPr marL="342900" indent="-342900">
              <a:spcBef>
                <a:spcPct val="20000"/>
              </a:spcBef>
              <a:buClr>
                <a:srgbClr val="C00000"/>
              </a:buClr>
              <a:buFont typeface="Arial" pitchFamily="34" charset="0"/>
              <a:buChar char="•"/>
              <a:defRPr/>
            </a:pPr>
            <a:endParaRPr lang="en-GB" sz="3200" dirty="0" smtClean="0"/>
          </a:p>
        </p:txBody>
      </p:sp>
    </p:spTree>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1414"/>
            <a:ext cx="8229600" cy="1143000"/>
          </a:xfrm>
        </p:spPr>
        <p:txBody>
          <a:bodyPr>
            <a:normAutofit/>
          </a:bodyPr>
          <a:lstStyle/>
          <a:p>
            <a:pPr algn="l"/>
            <a:r>
              <a:rPr lang="en-GB" dirty="0" smtClean="0">
                <a:solidFill>
                  <a:srgbClr val="C00000"/>
                </a:solidFill>
              </a:rPr>
              <a:t>A role for the medical humanities?</a:t>
            </a:r>
            <a:endParaRPr lang="en-GB" dirty="0">
              <a:solidFill>
                <a:srgbClr val="C00000"/>
              </a:solidFill>
            </a:endParaRPr>
          </a:p>
        </p:txBody>
      </p:sp>
      <p:sp>
        <p:nvSpPr>
          <p:cNvPr id="7" name="Content Placeholder 2"/>
          <p:cNvSpPr txBox="1">
            <a:spLocks/>
          </p:cNvSpPr>
          <p:nvPr/>
        </p:nvSpPr>
        <p:spPr>
          <a:xfrm>
            <a:off x="142844" y="1196752"/>
            <a:ext cx="8715436" cy="4500594"/>
          </a:xfrm>
          <a:prstGeom prst="rect">
            <a:avLst/>
          </a:prstGeom>
        </p:spPr>
        <p:txBody>
          <a:bodyPr/>
          <a:lstStyle/>
          <a:p>
            <a:pPr marL="342900" indent="-342900">
              <a:spcBef>
                <a:spcPct val="20000"/>
              </a:spcBef>
              <a:buClr>
                <a:srgbClr val="C00000"/>
              </a:buClr>
              <a:buFont typeface="Arial" pitchFamily="34" charset="0"/>
              <a:buChar char="•"/>
              <a:defRPr/>
            </a:pPr>
            <a:r>
              <a:rPr lang="en-GB" sz="3200" dirty="0" smtClean="0"/>
              <a:t>The 2009 departing editors of </a:t>
            </a:r>
            <a:r>
              <a:rPr lang="en-GB" sz="3200" i="1" dirty="0" smtClean="0"/>
              <a:t>Medical Humanities</a:t>
            </a:r>
            <a:r>
              <a:rPr lang="en-GB" sz="3200" dirty="0" smtClean="0"/>
              <a:t> locate the subject via a similar gap:</a:t>
            </a:r>
          </a:p>
          <a:p>
            <a:pPr marL="342900" indent="-342900">
              <a:spcBef>
                <a:spcPct val="20000"/>
              </a:spcBef>
              <a:buClr>
                <a:srgbClr val="C00000"/>
              </a:buClr>
              <a:buFont typeface="Arial" pitchFamily="34" charset="0"/>
              <a:buChar char="•"/>
              <a:defRPr/>
            </a:pPr>
            <a:r>
              <a:rPr lang="en-GB" sz="3200" dirty="0" smtClean="0">
                <a:latin typeface="Times New Roman" pitchFamily="18" charset="0"/>
                <a:cs typeface="Times New Roman" pitchFamily="18" charset="0"/>
              </a:rPr>
              <a:t>There is an uneasy gap between the biomedical understanding of human nature, health and well-being and, on the other hand, a non-scientific, personal, understanding of these matters that is grounded in personal experience. </a:t>
            </a:r>
            <a:r>
              <a:rPr lang="en-GB" sz="3200" dirty="0" smtClean="0"/>
              <a:t>[Evans and </a:t>
            </a:r>
            <a:r>
              <a:rPr lang="en-GB" sz="3200" dirty="0" err="1" smtClean="0"/>
              <a:t>Macnaughton</a:t>
            </a:r>
            <a:r>
              <a:rPr lang="en-GB" sz="3200" dirty="0" smtClean="0"/>
              <a:t> 2009: 1]</a:t>
            </a:r>
          </a:p>
          <a:p>
            <a:pPr marL="342900" indent="-342900">
              <a:spcBef>
                <a:spcPct val="20000"/>
              </a:spcBef>
              <a:buClr>
                <a:srgbClr val="C00000"/>
              </a:buClr>
              <a:buFont typeface="Arial" pitchFamily="34" charset="0"/>
              <a:buChar char="•"/>
              <a:defRPr/>
            </a:pPr>
            <a:endParaRPr lang="en-GB" sz="3200" dirty="0" smtClean="0"/>
          </a:p>
          <a:p>
            <a:pPr marL="342900" indent="-342900">
              <a:spcBef>
                <a:spcPct val="20000"/>
              </a:spcBef>
              <a:buClr>
                <a:srgbClr val="C00000"/>
              </a:buClr>
              <a:buFont typeface="Arial" pitchFamily="34" charset="0"/>
              <a:buChar char="•"/>
              <a:defRPr/>
            </a:pPr>
            <a:endParaRPr lang="en-GB" sz="3200" dirty="0" smtClean="0"/>
          </a:p>
        </p:txBody>
      </p:sp>
    </p:spTree>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1414"/>
            <a:ext cx="8229600" cy="1143000"/>
          </a:xfrm>
        </p:spPr>
        <p:txBody>
          <a:bodyPr>
            <a:normAutofit/>
          </a:bodyPr>
          <a:lstStyle/>
          <a:p>
            <a:pPr algn="l"/>
            <a:r>
              <a:rPr lang="en-GB" dirty="0" smtClean="0">
                <a:solidFill>
                  <a:srgbClr val="C00000"/>
                </a:solidFill>
              </a:rPr>
              <a:t>An objection to that role?</a:t>
            </a:r>
            <a:endParaRPr lang="en-GB" dirty="0">
              <a:solidFill>
                <a:srgbClr val="C00000"/>
              </a:solidFill>
            </a:endParaRPr>
          </a:p>
        </p:txBody>
      </p:sp>
      <p:sp>
        <p:nvSpPr>
          <p:cNvPr id="7" name="Content Placeholder 2"/>
          <p:cNvSpPr txBox="1">
            <a:spLocks/>
          </p:cNvSpPr>
          <p:nvPr/>
        </p:nvSpPr>
        <p:spPr>
          <a:xfrm>
            <a:off x="142844" y="1196752"/>
            <a:ext cx="8715436" cy="4500594"/>
          </a:xfrm>
          <a:prstGeom prst="rect">
            <a:avLst/>
          </a:prstGeom>
        </p:spPr>
        <p:txBody>
          <a:bodyPr/>
          <a:lstStyle/>
          <a:p>
            <a:pPr marL="342900" indent="-342900">
              <a:spcBef>
                <a:spcPct val="20000"/>
              </a:spcBef>
              <a:buClr>
                <a:srgbClr val="C00000"/>
              </a:buClr>
              <a:buFont typeface="Arial" pitchFamily="34" charset="0"/>
              <a:buChar char="•"/>
              <a:defRPr/>
            </a:pPr>
            <a:r>
              <a:rPr lang="en-GB" sz="3200" dirty="0" smtClean="0"/>
              <a:t>But against the backdrop of EBM, with the RCT as gold standard, what is the epistemic status of particular narratives? (The role of Dickens.) </a:t>
            </a:r>
          </a:p>
          <a:p>
            <a:pPr marL="342900" indent="-342900">
              <a:spcBef>
                <a:spcPct val="20000"/>
              </a:spcBef>
              <a:buClr>
                <a:srgbClr val="C00000"/>
              </a:buClr>
              <a:buFont typeface="Arial" pitchFamily="34" charset="0"/>
              <a:buChar char="•"/>
              <a:defRPr/>
            </a:pPr>
            <a:r>
              <a:rPr lang="en-GB" dirty="0" smtClean="0">
                <a:latin typeface="Times New Roman" pitchFamily="18" charset="0"/>
                <a:cs typeface="Times New Roman" pitchFamily="18" charset="0"/>
              </a:rPr>
              <a:t>The value of literature in medical education is widely accepted by medical teachers. There are examples of psychopathology in the characters of novels that provide illustrations of particular psychiatric diagnoses. Characters created by Charles Dickens, often eccentric, have been deemed to suffer from mental disorders. This may be because Dickens could draw on his extensive contact with Victorian psychiatry and interest in psychopathology to create authentic characters. He is widely acknowledged to have described many other medical conditions in his fiction and his writing is already used to teach medical students. This article reviews Dickens’ contact with psychiatry and outlines the mental disorders possibly suffered by the characters under ICD 10 diagnostic headings. These descriptions, while interesting in their own right, may also prove useful to clinicians and teachers.</a:t>
            </a:r>
          </a:p>
          <a:p>
            <a:pPr marL="342900" indent="-342900">
              <a:spcBef>
                <a:spcPct val="20000"/>
              </a:spcBef>
              <a:buClr>
                <a:srgbClr val="C00000"/>
              </a:buClr>
              <a:buFont typeface="Arial" pitchFamily="34" charset="0"/>
              <a:buChar char="•"/>
              <a:defRPr/>
            </a:pPr>
            <a:endParaRPr lang="en-GB" sz="3200" dirty="0" smtClean="0"/>
          </a:p>
          <a:p>
            <a:pPr marL="342900" indent="-342900">
              <a:spcBef>
                <a:spcPct val="20000"/>
              </a:spcBef>
              <a:buClr>
                <a:srgbClr val="C00000"/>
              </a:buClr>
              <a:buFont typeface="Arial" pitchFamily="34" charset="0"/>
              <a:buChar char="•"/>
              <a:defRPr/>
            </a:pPr>
            <a:endParaRPr lang="en-GB" sz="3200" dirty="0" smtClean="0"/>
          </a:p>
        </p:txBody>
      </p:sp>
    </p:spTree>
  </p:cSld>
  <p:clrMapOvr>
    <a:masterClrMapping/>
  </p:clrMapOvr>
  <p:timing>
    <p:tnLst>
      <p:par>
        <p:cTn xmlns:p14="http://schemas.microsoft.com/office/powerpoint/2010/mai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6716</TotalTime>
  <Words>1903</Words>
  <Application>Microsoft Macintosh PowerPoint</Application>
  <PresentationFormat>On-screen Show (4:3)</PresentationFormat>
  <Paragraphs>140</Paragraphs>
  <Slides>29</Slides>
  <Notes>29</Notes>
  <HiddenSlides>0</HiddenSlides>
  <MMClips>0</MMClips>
  <ScaleCrop>false</ScaleCrop>
  <HeadingPairs>
    <vt:vector size="4" baseType="variant">
      <vt:variant>
        <vt:lpstr>Theme</vt:lpstr>
      </vt:variant>
      <vt:variant>
        <vt:i4>1</vt:i4>
      </vt:variant>
      <vt:variant>
        <vt:lpstr>Slide Titles</vt:lpstr>
      </vt:variant>
      <vt:variant>
        <vt:i4>29</vt:i4>
      </vt:variant>
    </vt:vector>
  </HeadingPairs>
  <TitlesOfParts>
    <vt:vector size="30" baseType="lpstr">
      <vt:lpstr>Office Theme</vt:lpstr>
      <vt:lpstr>Clinical judgement and the medical humanities </vt:lpstr>
      <vt:lpstr>Overview</vt:lpstr>
      <vt:lpstr>1: The background</vt:lpstr>
      <vt:lpstr>Evidence of the rise of EBM</vt:lpstr>
      <vt:lpstr>The EBM evidence hierarchy</vt:lpstr>
      <vt:lpstr>General vs particular / the individual</vt:lpstr>
      <vt:lpstr>2: A role for the medical humanities and an objection</vt:lpstr>
      <vt:lpstr>A role for the medical humanities?</vt:lpstr>
      <vt:lpstr>An objection to that role?</vt:lpstr>
      <vt:lpstr>3: Clinical judgement as a focus for medical humanities</vt:lpstr>
      <vt:lpstr>Downie and Macnaughton on professional judgement</vt:lpstr>
      <vt:lpstr>Downie and Macnaughton on professional judgement</vt:lpstr>
      <vt:lpstr>Four qualms: 1/4</vt:lpstr>
      <vt:lpstr>Four qualms: 2/4</vt:lpstr>
      <vt:lpstr>Four qualms: 2/4</vt:lpstr>
      <vt:lpstr>Four qualms: 3/4</vt:lpstr>
      <vt:lpstr>Four qualms: 4/4</vt:lpstr>
      <vt:lpstr>4: Clinical judgement as the key focus of medical humanities</vt:lpstr>
      <vt:lpstr>Example: Syndromes and symptoms in psychiatry</vt:lpstr>
      <vt:lpstr>Diagnostic Criteria for Schizophrenia</vt:lpstr>
      <vt:lpstr>Symptoms and individuals</vt:lpstr>
      <vt:lpstr>(The connection to Kant and reflective judgement)</vt:lpstr>
      <vt:lpstr>Wittgenstein’s regress argument</vt:lpstr>
      <vt:lpstr>Wittgenstein’s regress argument</vt:lpstr>
      <vt:lpstr>Wittgenstein’s regress argument</vt:lpstr>
      <vt:lpstr>Wittgenstein’s regress argument</vt:lpstr>
      <vt:lpstr>Conclusions for medical humanities</vt:lpstr>
      <vt:lpstr>Bibliography</vt:lpstr>
      <vt:lpstr>ANY  QUESTIONS?</vt:lpstr>
    </vt:vector>
  </TitlesOfParts>
  <Company>University of Central Lancashire</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JMArber</dc:creator>
  <cp:lastModifiedBy>A A</cp:lastModifiedBy>
  <cp:revision>690</cp:revision>
  <dcterms:created xsi:type="dcterms:W3CDTF">2010-07-23T08:44:24Z</dcterms:created>
  <dcterms:modified xsi:type="dcterms:W3CDTF">2012-05-10T10:10:31Z</dcterms:modified>
</cp:coreProperties>
</file>