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70" r:id="rId2"/>
    <p:sldId id="443" r:id="rId3"/>
    <p:sldId id="263" r:id="rId4"/>
    <p:sldId id="438" r:id="rId5"/>
    <p:sldId id="442" r:id="rId6"/>
    <p:sldId id="448" r:id="rId7"/>
    <p:sldId id="439" r:id="rId8"/>
    <p:sldId id="440" r:id="rId9"/>
    <p:sldId id="314" r:id="rId10"/>
    <p:sldId id="328" r:id="rId11"/>
    <p:sldId id="445" r:id="rId12"/>
    <p:sldId id="264" r:id="rId13"/>
    <p:sldId id="258" r:id="rId14"/>
    <p:sldId id="267" r:id="rId15"/>
    <p:sldId id="268" r:id="rId16"/>
    <p:sldId id="265" r:id="rId17"/>
    <p:sldId id="269" r:id="rId18"/>
    <p:sldId id="437" r:id="rId19"/>
    <p:sldId id="401" r:id="rId20"/>
    <p:sldId id="436" r:id="rId21"/>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560"/>
    <a:srgbClr val="0067A7"/>
    <a:srgbClr val="003865"/>
    <a:srgbClr val="284F76"/>
    <a:srgbClr val="3E474E"/>
    <a:srgbClr val="032952"/>
    <a:srgbClr val="00213B"/>
    <a:srgbClr val="394753"/>
    <a:srgbClr val="5B5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6C46B-63B0-D74D-802C-BDADA63A3CEA}" v="1074" dt="2019-11-10T21:37:36.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88"/>
    <p:restoredTop sz="66803"/>
  </p:normalViewPr>
  <p:slideViewPr>
    <p:cSldViewPr>
      <p:cViewPr varScale="1">
        <p:scale>
          <a:sx n="98" d="100"/>
          <a:sy n="98" d="100"/>
        </p:scale>
        <p:origin x="1572" y="84"/>
      </p:cViewPr>
      <p:guideLst/>
    </p:cSldViewPr>
  </p:slid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a:t>
            </a:fld>
            <a:endParaRPr lang="en-US"/>
          </a:p>
        </p:txBody>
      </p:sp>
    </p:spTree>
    <p:extLst>
      <p:ext uri="{BB962C8B-B14F-4D97-AF65-F5344CB8AC3E}">
        <p14:creationId xmlns:p14="http://schemas.microsoft.com/office/powerpoint/2010/main" val="37473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a:p>
        </p:txBody>
      </p:sp>
    </p:spTree>
    <p:extLst>
      <p:ext uri="{BB962C8B-B14F-4D97-AF65-F5344CB8AC3E}">
        <p14:creationId xmlns:p14="http://schemas.microsoft.com/office/powerpoint/2010/main" val="71596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085850"/>
            <a:ext cx="8382000" cy="51435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381000" y="1657350"/>
            <a:ext cx="4114800" cy="291465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57350"/>
            <a:ext cx="4114800" cy="291465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noChangeArrowheads="1"/>
          </p:cNvSpPr>
          <p:nvPr>
            <p:ph type="dt" sz="half" idx="10"/>
          </p:nvPr>
        </p:nvSpPr>
        <p:spPr>
          <a:xfrm>
            <a:off x="381000" y="4686300"/>
            <a:ext cx="1905000" cy="3429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2819400" y="4686300"/>
            <a:ext cx="3352800" cy="3429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858000" y="4686300"/>
            <a:ext cx="1905000" cy="342900"/>
          </a:xfrm>
          <a:prstGeom prst="rect">
            <a:avLst/>
          </a:prstGeom>
          <a:ln/>
        </p:spPr>
        <p:txBody>
          <a:bodyPr/>
          <a:lstStyle>
            <a:lvl1pPr>
              <a:defRPr/>
            </a:lvl1pPr>
          </a:lstStyle>
          <a:p>
            <a:pPr>
              <a:defRPr/>
            </a:pPr>
            <a:fld id="{2F84E309-91D0-5C44-B381-C2FC79533E2D}" type="slidenum">
              <a:rPr lang="en-US"/>
              <a:pPr>
                <a:defRPr/>
              </a:pPr>
              <a:t>‹#›</a:t>
            </a:fld>
            <a:endParaRPr lang="en-US"/>
          </a:p>
        </p:txBody>
      </p:sp>
    </p:spTree>
    <p:extLst>
      <p:ext uri="{BB962C8B-B14F-4D97-AF65-F5344CB8AC3E}">
        <p14:creationId xmlns:p14="http://schemas.microsoft.com/office/powerpoint/2010/main" val="39948903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8" r:id="rId3"/>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eacademy.ac.uk/sites/default/files/downloads/UKPSF_2011_English.pdf" TargetMode="Externa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4" name="TextBox 3">
            <a:extLst>
              <a:ext uri="{FF2B5EF4-FFF2-40B4-BE49-F238E27FC236}">
                <a16:creationId xmlns:a16="http://schemas.microsoft.com/office/drawing/2014/main" id="{D18C826D-F588-DF41-900D-4D25726F670F}"/>
              </a:ext>
            </a:extLst>
          </p:cNvPr>
          <p:cNvSpPr txBox="1"/>
          <p:nvPr/>
        </p:nvSpPr>
        <p:spPr>
          <a:xfrm>
            <a:off x="60960" y="1079500"/>
            <a:ext cx="5827429" cy="1754326"/>
          </a:xfrm>
          <a:prstGeom prst="rect">
            <a:avLst/>
          </a:prstGeom>
          <a:noFill/>
        </p:spPr>
        <p:txBody>
          <a:bodyPr wrap="none" rtlCol="0">
            <a:spAutoFit/>
          </a:bodyPr>
          <a:lstStyle/>
          <a:p>
            <a:r>
              <a:rPr lang="en-US" sz="3600" dirty="0">
                <a:latin typeface="+mj-lt"/>
              </a:rPr>
              <a:t>Promotion Guidance LTS Track</a:t>
            </a:r>
          </a:p>
          <a:p>
            <a:endParaRPr lang="en-US" dirty="0">
              <a:latin typeface="+mj-lt"/>
            </a:endParaRPr>
          </a:p>
          <a:p>
            <a:r>
              <a:rPr lang="en-US" dirty="0">
                <a:latin typeface="+mj-lt"/>
              </a:rPr>
              <a:t>Professor Moira Fischbacher-Smith</a:t>
            </a:r>
          </a:p>
          <a:p>
            <a:r>
              <a:rPr lang="en-US" dirty="0">
                <a:latin typeface="+mj-lt"/>
              </a:rPr>
              <a:t>Vice Principal Learning and Teaching</a:t>
            </a:r>
          </a:p>
        </p:txBody>
      </p:sp>
    </p:spTree>
    <p:extLst>
      <p:ext uri="{BB962C8B-B14F-4D97-AF65-F5344CB8AC3E}">
        <p14:creationId xmlns:p14="http://schemas.microsoft.com/office/powerpoint/2010/main" val="58777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UoG_keyline_regular_lockup.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bwMode="auto">
          <a:xfrm>
            <a:off x="251521" y="1203598"/>
            <a:ext cx="4968551" cy="393990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itle 1"/>
          <p:cNvSpPr>
            <a:spLocks noGrp="1"/>
          </p:cNvSpPr>
          <p:nvPr>
            <p:ph type="title"/>
          </p:nvPr>
        </p:nvSpPr>
        <p:spPr>
          <a:xfrm>
            <a:off x="2267744" y="328352"/>
            <a:ext cx="5184576" cy="504055"/>
          </a:xfrm>
        </p:spPr>
        <p:txBody>
          <a:bodyPr/>
          <a:lstStyle/>
          <a:p>
            <a:r>
              <a:rPr lang="en-US" dirty="0"/>
              <a:t>Evidencing Scholarship</a:t>
            </a:r>
          </a:p>
        </p:txBody>
      </p:sp>
      <p:sp>
        <p:nvSpPr>
          <p:cNvPr id="12" name="Content Placeholder 2"/>
          <p:cNvSpPr>
            <a:spLocks noGrp="1"/>
          </p:cNvSpPr>
          <p:nvPr>
            <p:ph idx="1"/>
          </p:nvPr>
        </p:nvSpPr>
        <p:spPr>
          <a:xfrm>
            <a:off x="395536" y="1385827"/>
            <a:ext cx="8352928" cy="3190650"/>
          </a:xfrm>
        </p:spPr>
        <p:txBody>
          <a:bodyPr/>
          <a:lstStyle/>
          <a:p>
            <a:pPr marL="0">
              <a:buFont typeface="Arial" charset="0"/>
              <a:buChar char="•"/>
            </a:pPr>
            <a:r>
              <a:rPr lang="en-US" sz="2000" dirty="0">
                <a:latin typeface="+mn-lt"/>
              </a:rPr>
              <a:t>“Evidence should take the form of external-facing outputs that can include: per-reviewed journal publications of international standing; external policy and professional reports; monographs; text books; book contributions; professional guidance on learning and teaching (such as QAA, Advance HE reports/guidance); dictionaries, scholarly editions; catalogues; contributions to major databases; or other corpora of knowledge.” </a:t>
            </a:r>
          </a:p>
          <a:p>
            <a:pPr marL="0">
              <a:buFont typeface="Arial" charset="0"/>
              <a:buChar char="•"/>
            </a:pPr>
            <a:r>
              <a:rPr lang="en-US" sz="2000" dirty="0">
                <a:latin typeface="+mn-lt"/>
              </a:rPr>
              <a:t>validated by peers and influence others beyond the institution e.g. through professional recommendations, evidence of citation, adoption of guidance or materials by other institutions, and other similar indications that the outputs are high quality.</a:t>
            </a:r>
            <a:endParaRPr lang="en-GB" sz="2000" b="1" dirty="0">
              <a:latin typeface="+mn-lt"/>
            </a:endParaRPr>
          </a:p>
          <a:p>
            <a:pPr marL="0"/>
            <a:endParaRPr lang="en-US" sz="2000" dirty="0">
              <a:latin typeface="+mn-lt"/>
            </a:endParaRPr>
          </a:p>
        </p:txBody>
      </p:sp>
    </p:spTree>
    <p:extLst>
      <p:ext uri="{BB962C8B-B14F-4D97-AF65-F5344CB8AC3E}">
        <p14:creationId xmlns:p14="http://schemas.microsoft.com/office/powerpoint/2010/main" val="29203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C0C0-38E7-B14D-85E8-C4D5142A1648}"/>
              </a:ext>
            </a:extLst>
          </p:cNvPr>
          <p:cNvSpPr>
            <a:spLocks noGrp="1"/>
          </p:cNvSpPr>
          <p:nvPr>
            <p:ph type="title"/>
          </p:nvPr>
        </p:nvSpPr>
        <p:spPr>
          <a:xfrm>
            <a:off x="2195736" y="178734"/>
            <a:ext cx="5976664" cy="864096"/>
          </a:xfrm>
        </p:spPr>
        <p:txBody>
          <a:bodyPr/>
          <a:lstStyle/>
          <a:p>
            <a:r>
              <a:rPr lang="en-US" dirty="0">
                <a:latin typeface="+mj-lt"/>
              </a:rPr>
              <a:t>Role of the APP (Account of Professional Practice) </a:t>
            </a:r>
          </a:p>
        </p:txBody>
      </p:sp>
      <p:sp>
        <p:nvSpPr>
          <p:cNvPr id="3" name="Content Placeholder 2">
            <a:extLst>
              <a:ext uri="{FF2B5EF4-FFF2-40B4-BE49-F238E27FC236}">
                <a16:creationId xmlns:a16="http://schemas.microsoft.com/office/drawing/2014/main" id="{239D217A-8C1A-0044-9C10-D575168FF193}"/>
              </a:ext>
            </a:extLst>
          </p:cNvPr>
          <p:cNvSpPr>
            <a:spLocks noGrp="1"/>
          </p:cNvSpPr>
          <p:nvPr>
            <p:ph idx="1"/>
          </p:nvPr>
        </p:nvSpPr>
        <p:spPr>
          <a:xfrm>
            <a:off x="467544" y="1563638"/>
            <a:ext cx="7920880" cy="3240360"/>
          </a:xfrm>
        </p:spPr>
        <p:txBody>
          <a:bodyPr/>
          <a:lstStyle/>
          <a:p>
            <a:pPr>
              <a:buFont typeface="Arial" panose="020B0604020202020204" pitchFamily="34" charset="0"/>
              <a:buChar char="•"/>
            </a:pPr>
            <a:r>
              <a:rPr lang="en-US" sz="2000" dirty="0">
                <a:latin typeface="+mn-lt"/>
              </a:rPr>
              <a:t>Evidencing Learning and Teaching Practice, alongside Scholarship, Knowledge Exchange and Impact.</a:t>
            </a:r>
          </a:p>
          <a:p>
            <a:pPr lvl="1">
              <a:buFont typeface="Arial" panose="020B0604020202020204" pitchFamily="34" charset="0"/>
              <a:buChar char="•"/>
            </a:pPr>
            <a:r>
              <a:rPr lang="en-US" sz="1600" dirty="0"/>
              <a:t> </a:t>
            </a:r>
            <a:r>
              <a:rPr lang="en-US" sz="1800" i="1" dirty="0"/>
              <a:t>Intention is that this is a key element of promotion, and where the distinctiveness of the track is most obvious.  </a:t>
            </a:r>
            <a:endParaRPr lang="en-US" sz="1800" i="1" dirty="0">
              <a:latin typeface="+mn-lt"/>
            </a:endParaRPr>
          </a:p>
          <a:p>
            <a:pPr>
              <a:buFont typeface="Arial" panose="020B0604020202020204" pitchFamily="34" charset="0"/>
              <a:buChar char="•"/>
            </a:pPr>
            <a:r>
              <a:rPr lang="en-US" sz="2000" dirty="0">
                <a:latin typeface="+mn-lt"/>
              </a:rPr>
              <a:t>Emphasis is on nature and </a:t>
            </a:r>
            <a:r>
              <a:rPr lang="en-US" sz="2000" b="1" u="sng" dirty="0">
                <a:latin typeface="+mn-lt"/>
              </a:rPr>
              <a:t>impact</a:t>
            </a:r>
            <a:r>
              <a:rPr lang="en-US" sz="2000" dirty="0">
                <a:latin typeface="+mn-lt"/>
              </a:rPr>
              <a:t> of activities, and on rationale for approach.</a:t>
            </a:r>
          </a:p>
          <a:p>
            <a:pPr>
              <a:buFont typeface="Arial" panose="020B0604020202020204" pitchFamily="34" charset="0"/>
              <a:buChar char="•"/>
            </a:pPr>
            <a:r>
              <a:rPr lang="en-US" sz="2000" dirty="0">
                <a:latin typeface="+mn-lt"/>
              </a:rPr>
              <a:t>Guiding questions are provided for each grade of promotion.  Aligned to UKPSF and influenced by questions in HEA fellowship.  </a:t>
            </a:r>
          </a:p>
          <a:p>
            <a:pPr>
              <a:buFont typeface="Arial" panose="020B0604020202020204" pitchFamily="34" charset="0"/>
              <a:buChar char="•"/>
            </a:pPr>
            <a:endParaRPr lang="en-US" sz="2000" dirty="0">
              <a:latin typeface="+mn-lt"/>
            </a:endParaRPr>
          </a:p>
        </p:txBody>
      </p:sp>
      <p:pic>
        <p:nvPicPr>
          <p:cNvPr id="4" name="Picture 10" descr="UoG_keyline_regular_lockup.eps">
            <a:extLst>
              <a:ext uri="{FF2B5EF4-FFF2-40B4-BE49-F238E27FC236}">
                <a16:creationId xmlns:a16="http://schemas.microsoft.com/office/drawing/2014/main" id="{4FE2D8FB-B43A-FB4A-BF56-55E42CC725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359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73187"/>
            <a:ext cx="6696744" cy="814387"/>
          </a:xfrm>
        </p:spPr>
        <p:txBody>
          <a:bodyPr/>
          <a:lstStyle/>
          <a:p>
            <a:r>
              <a:rPr lang="en-US" dirty="0">
                <a:latin typeface="+mj-lt"/>
              </a:rPr>
              <a:t>Evidencing Learning &amp; Teaching Practice (1) </a:t>
            </a:r>
            <a:endParaRPr lang="en-US" i="1" dirty="0">
              <a:latin typeface="+mj-lt"/>
            </a:endParaRPr>
          </a:p>
        </p:txBody>
      </p:sp>
      <p:pic>
        <p:nvPicPr>
          <p:cNvPr id="6" name="Content Placeholder 5">
            <a:extLst>
              <a:ext uri="{FF2B5EF4-FFF2-40B4-BE49-F238E27FC236}">
                <a16:creationId xmlns:a16="http://schemas.microsoft.com/office/drawing/2014/main" id="{8017E728-1521-4941-A1A9-84BC077242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5726" r="-25726"/>
          <a:stretch>
            <a:fillRect/>
          </a:stretch>
        </p:blipFill>
        <p:spPr>
          <a:xfrm>
            <a:off x="807072" y="699542"/>
            <a:ext cx="8661472" cy="4086773"/>
          </a:xfrm>
        </p:spPr>
      </p:pic>
      <p:sp>
        <p:nvSpPr>
          <p:cNvPr id="7" name="TextBox 6">
            <a:extLst>
              <a:ext uri="{FF2B5EF4-FFF2-40B4-BE49-F238E27FC236}">
                <a16:creationId xmlns:a16="http://schemas.microsoft.com/office/drawing/2014/main" id="{4D207EDB-3315-744F-9181-0B576CD92B14}"/>
              </a:ext>
            </a:extLst>
          </p:cNvPr>
          <p:cNvSpPr txBox="1">
            <a:spLocks noChangeArrowheads="1"/>
          </p:cNvSpPr>
          <p:nvPr/>
        </p:nvSpPr>
        <p:spPr bwMode="auto">
          <a:xfrm>
            <a:off x="1647055" y="4839891"/>
            <a:ext cx="6885385"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50" dirty="0"/>
              <a:t>Source: Simon Bates, “Personalized Learning”, </a:t>
            </a:r>
            <a:r>
              <a:rPr lang="en-US" sz="1050" dirty="0" err="1"/>
              <a:t>Universitas</a:t>
            </a:r>
            <a:r>
              <a:rPr lang="en-US" sz="1050" dirty="0"/>
              <a:t> 21 Educational Innovation Conference, Sydney 2014</a:t>
            </a:r>
          </a:p>
        </p:txBody>
      </p:sp>
      <p:pic>
        <p:nvPicPr>
          <p:cNvPr id="8" name="Picture 10" descr="UoG_keyline_regular_lockup.eps">
            <a:extLst>
              <a:ext uri="{FF2B5EF4-FFF2-40B4-BE49-F238E27FC236}">
                <a16:creationId xmlns:a16="http://schemas.microsoft.com/office/drawing/2014/main" id="{753E9040-B171-0542-ACA7-7053DB8618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107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1360" r="-31360"/>
          <a:stretch>
            <a:fillRect/>
          </a:stretch>
        </p:blipFill>
        <p:spPr>
          <a:xfrm>
            <a:off x="593204" y="699542"/>
            <a:ext cx="8814237" cy="4086771"/>
          </a:xfrm>
        </p:spPr>
      </p:pic>
      <p:sp>
        <p:nvSpPr>
          <p:cNvPr id="16387" name="TextBox 4"/>
          <p:cNvSpPr txBox="1">
            <a:spLocks noChangeArrowheads="1"/>
          </p:cNvSpPr>
          <p:nvPr/>
        </p:nvSpPr>
        <p:spPr bwMode="auto">
          <a:xfrm>
            <a:off x="1431031" y="4839891"/>
            <a:ext cx="6885385"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50" dirty="0"/>
              <a:t>Source: Simon Bates, “Personalized Learning”, </a:t>
            </a:r>
            <a:r>
              <a:rPr lang="en-US" sz="1050" dirty="0" err="1"/>
              <a:t>Universitas</a:t>
            </a:r>
            <a:r>
              <a:rPr lang="en-US" sz="1050" dirty="0"/>
              <a:t> 21 Educational Innovation Conference, Sydney 2014</a:t>
            </a:r>
          </a:p>
        </p:txBody>
      </p:sp>
      <p:sp>
        <p:nvSpPr>
          <p:cNvPr id="4" name="Title 1">
            <a:extLst>
              <a:ext uri="{FF2B5EF4-FFF2-40B4-BE49-F238E27FC236}">
                <a16:creationId xmlns:a16="http://schemas.microsoft.com/office/drawing/2014/main" id="{D6E8813E-E1CB-3944-9874-6766901CE7A3}"/>
              </a:ext>
            </a:extLst>
          </p:cNvPr>
          <p:cNvSpPr>
            <a:spLocks noGrp="1"/>
          </p:cNvSpPr>
          <p:nvPr>
            <p:ph type="title"/>
          </p:nvPr>
        </p:nvSpPr>
        <p:spPr>
          <a:xfrm>
            <a:off x="1979712" y="173187"/>
            <a:ext cx="6624736" cy="814387"/>
          </a:xfrm>
        </p:spPr>
        <p:txBody>
          <a:bodyPr/>
          <a:lstStyle/>
          <a:p>
            <a:r>
              <a:rPr lang="en-US" dirty="0">
                <a:latin typeface="+mj-lt"/>
              </a:rPr>
              <a:t>Evidencing Learning &amp; Teaching Practice (2)</a:t>
            </a:r>
            <a:endParaRPr lang="en-US" i="1" dirty="0">
              <a:latin typeface="+mj-lt"/>
            </a:endParaRPr>
          </a:p>
        </p:txBody>
      </p:sp>
      <p:pic>
        <p:nvPicPr>
          <p:cNvPr id="5" name="Picture 10" descr="UoG_keyline_regular_lockup.eps">
            <a:extLst>
              <a:ext uri="{FF2B5EF4-FFF2-40B4-BE49-F238E27FC236}">
                <a16:creationId xmlns:a16="http://schemas.microsoft.com/office/drawing/2014/main" id="{48145B58-179B-9C40-A6CC-D43A745644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384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708" y="190223"/>
            <a:ext cx="5256584" cy="1013998"/>
          </a:xfrm>
        </p:spPr>
        <p:txBody>
          <a:bodyPr/>
          <a:lstStyle/>
          <a:p>
            <a:r>
              <a:rPr lang="en-US" dirty="0">
                <a:latin typeface="+mj-lt"/>
              </a:rPr>
              <a:t>What constitutes ‘evidence’? (3)</a:t>
            </a:r>
          </a:p>
        </p:txBody>
      </p:sp>
      <p:sp>
        <p:nvSpPr>
          <p:cNvPr id="3" name="Content Placeholder 2"/>
          <p:cNvSpPr>
            <a:spLocks noGrp="1"/>
          </p:cNvSpPr>
          <p:nvPr>
            <p:ph idx="1"/>
          </p:nvPr>
        </p:nvSpPr>
        <p:spPr>
          <a:xfrm>
            <a:off x="319218" y="1131590"/>
            <a:ext cx="7997198" cy="3774326"/>
          </a:xfrm>
        </p:spPr>
        <p:txBody>
          <a:bodyPr/>
          <a:lstStyle/>
          <a:p>
            <a:pPr>
              <a:buFont typeface="Arial" panose="020B0604020202020204" pitchFamily="34" charset="0"/>
              <a:buChar char="•"/>
            </a:pPr>
            <a:r>
              <a:rPr lang="en-US" sz="2000" dirty="0">
                <a:latin typeface="+mn-lt"/>
              </a:rPr>
              <a:t>Course evaluations </a:t>
            </a:r>
          </a:p>
          <a:p>
            <a:pPr>
              <a:buFont typeface="Arial" panose="020B0604020202020204" pitchFamily="34" charset="0"/>
              <a:buChar char="•"/>
            </a:pPr>
            <a:r>
              <a:rPr lang="en-US" sz="2000" dirty="0">
                <a:latin typeface="+mn-lt"/>
              </a:rPr>
              <a:t>Engagement with online forums</a:t>
            </a:r>
          </a:p>
          <a:p>
            <a:pPr>
              <a:buFont typeface="Arial" panose="020B0604020202020204" pitchFamily="34" charset="0"/>
              <a:buChar char="•"/>
            </a:pPr>
            <a:r>
              <a:rPr lang="en-US" sz="2000" dirty="0">
                <a:latin typeface="+mn-lt"/>
              </a:rPr>
              <a:t>NSS, PTES, FYSLES, PRES results and open comments</a:t>
            </a:r>
          </a:p>
          <a:p>
            <a:pPr>
              <a:buFont typeface="Arial" panose="020B0604020202020204" pitchFamily="34" charset="0"/>
              <a:buChar char="•"/>
            </a:pPr>
            <a:r>
              <a:rPr lang="en-US" sz="2000" dirty="0">
                <a:latin typeface="+mn-lt"/>
              </a:rPr>
              <a:t>Impact of interventions might be demonstrated through:</a:t>
            </a:r>
          </a:p>
          <a:p>
            <a:pPr marL="800100" lvl="1" indent="-342900">
              <a:buFont typeface="Arial" panose="020B0604020202020204" pitchFamily="34" charset="0"/>
              <a:buChar char="•"/>
            </a:pPr>
            <a:r>
              <a:rPr lang="en-US" sz="2000" i="1" dirty="0"/>
              <a:t>more engagement with students; greater numbers of students going to study abroad; increased reflexivity amongst the cohort; comments from students, external examiners and partners</a:t>
            </a:r>
            <a:r>
              <a:rPr lang="en-US" sz="2000" dirty="0"/>
              <a:t>.</a:t>
            </a:r>
          </a:p>
          <a:p>
            <a:pPr>
              <a:buFont typeface="Arial" panose="020B0604020202020204" pitchFamily="34" charset="0"/>
              <a:buChar char="•"/>
            </a:pPr>
            <a:r>
              <a:rPr lang="en-US" sz="2000" dirty="0">
                <a:latin typeface="+mn-lt"/>
              </a:rPr>
              <a:t>Set out how you use research and to what effect.</a:t>
            </a:r>
          </a:p>
          <a:p>
            <a:pPr>
              <a:buFont typeface="Arial" panose="020B0604020202020204" pitchFamily="34" charset="0"/>
              <a:buChar char="•"/>
            </a:pPr>
            <a:r>
              <a:rPr lang="en-US" sz="2000" dirty="0">
                <a:latin typeface="+mn-lt"/>
              </a:rPr>
              <a:t>Show the link between your approach to teaching and the graduate attributes framework – be clear about the different dimensions of the teacher role that you are evidencing.</a:t>
            </a:r>
          </a:p>
        </p:txBody>
      </p:sp>
      <p:pic>
        <p:nvPicPr>
          <p:cNvPr id="5" name="Picture 4" descr="keep calm &amp; gather evid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6393"/>
            <a:ext cx="2024844" cy="2365563"/>
          </a:xfrm>
          <a:prstGeom prst="rect">
            <a:avLst/>
          </a:prstGeom>
        </p:spPr>
      </p:pic>
      <p:pic>
        <p:nvPicPr>
          <p:cNvPr id="6" name="Picture 10" descr="UoG_keyline_regular_lockup.eps">
            <a:extLst>
              <a:ext uri="{FF2B5EF4-FFF2-40B4-BE49-F238E27FC236}">
                <a16:creationId xmlns:a16="http://schemas.microsoft.com/office/drawing/2014/main" id="{0642FB31-0F1E-D648-8B0B-2E743ED5CF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987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591" y="207889"/>
            <a:ext cx="5861552" cy="514350"/>
          </a:xfrm>
        </p:spPr>
        <p:txBody>
          <a:bodyPr/>
          <a:lstStyle/>
          <a:p>
            <a:r>
              <a:rPr lang="en-US" dirty="0"/>
              <a:t>What constitutes ‘evidence’? (4)</a:t>
            </a:r>
          </a:p>
        </p:txBody>
      </p:sp>
      <p:sp>
        <p:nvSpPr>
          <p:cNvPr id="3" name="Content Placeholder 2"/>
          <p:cNvSpPr>
            <a:spLocks noGrp="1"/>
          </p:cNvSpPr>
          <p:nvPr>
            <p:ph idx="1"/>
          </p:nvPr>
        </p:nvSpPr>
        <p:spPr>
          <a:xfrm>
            <a:off x="356178" y="1343025"/>
            <a:ext cx="6160037" cy="3627288"/>
          </a:xfrm>
        </p:spPr>
        <p:txBody>
          <a:bodyPr/>
          <a:lstStyle/>
          <a:p>
            <a:pPr>
              <a:buFont typeface="Arial" panose="020B0604020202020204" pitchFamily="34" charset="0"/>
              <a:buChar char="•"/>
            </a:pPr>
            <a:r>
              <a:rPr lang="en-US" sz="2000" dirty="0">
                <a:latin typeface="+mn-lt"/>
              </a:rPr>
              <a:t>Consider the features of the UKPSF </a:t>
            </a:r>
            <a:r>
              <a:rPr lang="en-US" sz="2000" dirty="0">
                <a:latin typeface="+mn-lt"/>
                <a:hlinkClick r:id="rId2"/>
              </a:rPr>
              <a:t>https://www.heacademy.ac.uk/sites/default/files/downloads/UKPSF_2011_English.pdf</a:t>
            </a:r>
            <a:r>
              <a:rPr lang="en-US" sz="2000" dirty="0">
                <a:latin typeface="+mn-lt"/>
              </a:rPr>
              <a:t> to help guide your narrative about what you do, why and how.</a:t>
            </a:r>
          </a:p>
          <a:p>
            <a:pPr>
              <a:buFont typeface="Arial" panose="020B0604020202020204" pitchFamily="34" charset="0"/>
              <a:buChar char="•"/>
            </a:pPr>
            <a:r>
              <a:rPr lang="en-US" sz="2000" dirty="0">
                <a:latin typeface="+mn-lt"/>
              </a:rPr>
              <a:t>Include the roles you have with colleagues (</a:t>
            </a:r>
            <a:r>
              <a:rPr lang="en-US" sz="2000" dirty="0" err="1">
                <a:latin typeface="+mn-lt"/>
              </a:rPr>
              <a:t>eg</a:t>
            </a:r>
            <a:r>
              <a:rPr lang="en-US" sz="2000" dirty="0">
                <a:latin typeface="+mn-lt"/>
              </a:rPr>
              <a:t> as mentor, coordinator), and what </a:t>
            </a:r>
            <a:r>
              <a:rPr lang="en-US" sz="2000" dirty="0" err="1">
                <a:latin typeface="+mn-lt"/>
              </a:rPr>
              <a:t>behaviours</a:t>
            </a:r>
            <a:r>
              <a:rPr lang="en-US" sz="2000" dirty="0">
                <a:latin typeface="+mn-lt"/>
              </a:rPr>
              <a:t> that has inculcated.</a:t>
            </a:r>
          </a:p>
          <a:p>
            <a:pPr>
              <a:buFont typeface="Arial" panose="020B0604020202020204" pitchFamily="34" charset="0"/>
              <a:buChar char="•"/>
            </a:pPr>
            <a:r>
              <a:rPr lang="en-US" sz="2000" dirty="0">
                <a:latin typeface="+mn-lt"/>
              </a:rPr>
              <a:t>LTDF or other internal funding whilst not counting as external income, can be used to demonstrate strength in innovation, engagement with University priorities and impact across the institution.</a:t>
            </a:r>
          </a:p>
        </p:txBody>
      </p:sp>
      <p:pic>
        <p:nvPicPr>
          <p:cNvPr id="5" name="Picture 4" descr="demand-evidence-and-think-critically-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170" y="1347614"/>
            <a:ext cx="1982891" cy="2313372"/>
          </a:xfrm>
          <a:prstGeom prst="rect">
            <a:avLst/>
          </a:prstGeom>
        </p:spPr>
      </p:pic>
      <p:pic>
        <p:nvPicPr>
          <p:cNvPr id="6" name="Picture 10" descr="UoG_keyline_regular_lockup.eps">
            <a:extLst>
              <a:ext uri="{FF2B5EF4-FFF2-40B4-BE49-F238E27FC236}">
                <a16:creationId xmlns:a16="http://schemas.microsoft.com/office/drawing/2014/main" id="{B4D40374-9231-F347-B163-D4D2C2AEA6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8486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266" y="176828"/>
            <a:ext cx="5106022" cy="891834"/>
          </a:xfrm>
        </p:spPr>
        <p:txBody>
          <a:bodyPr/>
          <a:lstStyle/>
          <a:p>
            <a:r>
              <a:rPr lang="en-US" dirty="0">
                <a:latin typeface="+mj-lt"/>
              </a:rPr>
              <a:t>Explaining Collective Endeavour</a:t>
            </a:r>
          </a:p>
        </p:txBody>
      </p:sp>
      <p:sp>
        <p:nvSpPr>
          <p:cNvPr id="3" name="Content Placeholder 2"/>
          <p:cNvSpPr>
            <a:spLocks noGrp="1"/>
          </p:cNvSpPr>
          <p:nvPr>
            <p:ph idx="1"/>
          </p:nvPr>
        </p:nvSpPr>
        <p:spPr>
          <a:xfrm>
            <a:off x="107504" y="1131590"/>
            <a:ext cx="5106022" cy="3939902"/>
          </a:xfrm>
        </p:spPr>
        <p:txBody>
          <a:bodyPr/>
          <a:lstStyle/>
          <a:p>
            <a:pPr marL="457200" indent="-457200">
              <a:buFont typeface="+mj-lt"/>
              <a:buAutoNum type="arabicPeriod"/>
            </a:pPr>
            <a:r>
              <a:rPr lang="en-US" sz="2000" dirty="0">
                <a:latin typeface="+mn-lt"/>
              </a:rPr>
              <a:t>Teaching (and research) involve others – no one person can claim overall success.  You should highlight your individual contribution, acknowledging collective success/progress </a:t>
            </a:r>
          </a:p>
          <a:p>
            <a:pPr marL="800100" lvl="1" indent="-342900">
              <a:buFont typeface="Arial" panose="020B0604020202020204" pitchFamily="34" charset="0"/>
              <a:buChar char="•"/>
            </a:pPr>
            <a:r>
              <a:rPr lang="en-US" sz="2000" dirty="0"/>
              <a:t>(</a:t>
            </a:r>
            <a:r>
              <a:rPr lang="en-US" sz="2000" dirty="0" err="1"/>
              <a:t>eg</a:t>
            </a:r>
            <a:r>
              <a:rPr lang="en-US" sz="2000" dirty="0"/>
              <a:t>, to developing an NSS action plan, leading an area of development within the School, enhancing QE&amp;A, increasing student involvement in decision making).</a:t>
            </a:r>
          </a:p>
          <a:p>
            <a:pPr marL="457200" indent="-457200">
              <a:buFont typeface="+mj-lt"/>
              <a:buAutoNum type="arabicPeriod"/>
            </a:pPr>
            <a:r>
              <a:rPr lang="en-US" sz="2000" dirty="0">
                <a:latin typeface="+mn-lt"/>
              </a:rPr>
              <a:t>Effective collaboration is evidence in itself.  </a:t>
            </a:r>
          </a:p>
          <a:p>
            <a:pPr marL="457200" indent="-457200">
              <a:buFont typeface="+mj-lt"/>
              <a:buAutoNum type="arabicPeriod"/>
            </a:pPr>
            <a:endParaRPr lang="en-US" sz="2000" dirty="0">
              <a:latin typeface="+mn-lt"/>
            </a:endParaRPr>
          </a:p>
        </p:txBody>
      </p:sp>
      <p:pic>
        <p:nvPicPr>
          <p:cNvPr id="4" name="Picture 3" descr="team .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484" y="1347614"/>
            <a:ext cx="3537012" cy="2797567"/>
          </a:xfrm>
          <a:prstGeom prst="rect">
            <a:avLst/>
          </a:prstGeom>
        </p:spPr>
      </p:pic>
      <p:pic>
        <p:nvPicPr>
          <p:cNvPr id="5" name="Picture 10" descr="UoG_keyline_regular_lockup.eps">
            <a:extLst>
              <a:ext uri="{FF2B5EF4-FFF2-40B4-BE49-F238E27FC236}">
                <a16:creationId xmlns:a16="http://schemas.microsoft.com/office/drawing/2014/main" id="{9075B08B-E267-E24C-90D6-0F4D635003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4010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92648"/>
            <a:ext cx="6286500" cy="938941"/>
          </a:xfrm>
        </p:spPr>
        <p:txBody>
          <a:bodyPr/>
          <a:lstStyle/>
          <a:p>
            <a:r>
              <a:rPr lang="en-US" dirty="0">
                <a:latin typeface="+mj-lt"/>
              </a:rPr>
              <a:t>Personal observations on applications to date…</a:t>
            </a:r>
          </a:p>
        </p:txBody>
      </p:sp>
      <p:sp>
        <p:nvSpPr>
          <p:cNvPr id="3" name="Content Placeholder 2"/>
          <p:cNvSpPr>
            <a:spLocks noGrp="1"/>
          </p:cNvSpPr>
          <p:nvPr>
            <p:ph idx="1"/>
          </p:nvPr>
        </p:nvSpPr>
        <p:spPr>
          <a:xfrm>
            <a:off x="323528" y="1275605"/>
            <a:ext cx="8208912" cy="3694707"/>
          </a:xfrm>
        </p:spPr>
        <p:txBody>
          <a:bodyPr/>
          <a:lstStyle/>
          <a:p>
            <a:r>
              <a:rPr lang="en-US" sz="2000" dirty="0">
                <a:latin typeface="+mn-lt"/>
              </a:rPr>
              <a:t>Less successful when they….</a:t>
            </a:r>
          </a:p>
          <a:p>
            <a:pPr marL="800100" lvl="1" indent="-342900">
              <a:buFont typeface="Arial" panose="020B0604020202020204" pitchFamily="34" charset="0"/>
              <a:buChar char="•"/>
            </a:pPr>
            <a:r>
              <a:rPr lang="en-US" sz="2000" dirty="0"/>
              <a:t>Focus solely on quantity or frequency of activity. So instead, try to include quality and effect/impact.</a:t>
            </a:r>
          </a:p>
          <a:p>
            <a:pPr marL="800100" lvl="1" indent="-342900">
              <a:buFont typeface="Arial" panose="020B0604020202020204" pitchFamily="34" charset="0"/>
              <a:buChar char="•"/>
            </a:pPr>
            <a:r>
              <a:rPr lang="en-US" sz="2000" dirty="0"/>
              <a:t>Provide limited contextual information (</a:t>
            </a:r>
            <a:r>
              <a:rPr lang="en-US" sz="2000" dirty="0" err="1"/>
              <a:t>eg</a:t>
            </a:r>
            <a:r>
              <a:rPr lang="en-US" sz="2000" dirty="0"/>
              <a:t>, scale of a </a:t>
            </a:r>
            <a:r>
              <a:rPr lang="en-US" sz="2000" dirty="0" err="1"/>
              <a:t>programme</a:t>
            </a:r>
            <a:r>
              <a:rPr lang="en-US" sz="2000" dirty="0"/>
              <a:t>, diversity of cohort, range of student needs).</a:t>
            </a:r>
          </a:p>
          <a:p>
            <a:pPr marL="800100" lvl="1" indent="-342900">
              <a:buFont typeface="Arial" panose="020B0604020202020204" pitchFamily="34" charset="0"/>
              <a:buChar char="•"/>
            </a:pPr>
            <a:r>
              <a:rPr lang="en-US" sz="2000" dirty="0"/>
              <a:t>Provide limited insight into the link between what is on the form and the University’s aims and objectives.</a:t>
            </a:r>
          </a:p>
          <a:p>
            <a:pPr marL="800100" lvl="1" indent="-342900">
              <a:buFont typeface="Arial" panose="020B0604020202020204" pitchFamily="34" charset="0"/>
              <a:buChar char="•"/>
            </a:pPr>
            <a:r>
              <a:rPr lang="en-US" sz="2000" dirty="0"/>
              <a:t>Focus on only delivery of teaching, and neglect the range of tasks associated with </a:t>
            </a:r>
            <a:r>
              <a:rPr lang="en-US" sz="2000" dirty="0" err="1"/>
              <a:t>programme</a:t>
            </a:r>
            <a:r>
              <a:rPr lang="en-US" sz="2000" dirty="0"/>
              <a:t> delivery such as recruitment/conversion, embedded WRL elements and the external benefits of that, and the benefits of all this to student learning and the student experience.</a:t>
            </a:r>
          </a:p>
        </p:txBody>
      </p:sp>
      <p:pic>
        <p:nvPicPr>
          <p:cNvPr id="4" name="Picture 10" descr="UoG_keyline_regular_lockup.eps">
            <a:extLst>
              <a:ext uri="{FF2B5EF4-FFF2-40B4-BE49-F238E27FC236}">
                <a16:creationId xmlns:a16="http://schemas.microsoft.com/office/drawing/2014/main" id="{6309BE8E-54DF-C84C-AAF4-662770BE1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5560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28352"/>
            <a:ext cx="3744417" cy="504055"/>
          </a:xfrm>
        </p:spPr>
        <p:txBody>
          <a:bodyPr/>
          <a:lstStyle/>
          <a:p>
            <a:r>
              <a:rPr lang="en-US" dirty="0">
                <a:latin typeface="+mj-lt"/>
              </a:rPr>
              <a:t>Try to …</a:t>
            </a:r>
          </a:p>
        </p:txBody>
      </p:sp>
      <p:sp>
        <p:nvSpPr>
          <p:cNvPr id="3" name="Content Placeholder 2"/>
          <p:cNvSpPr>
            <a:spLocks noGrp="1"/>
          </p:cNvSpPr>
          <p:nvPr>
            <p:ph idx="1"/>
          </p:nvPr>
        </p:nvSpPr>
        <p:spPr>
          <a:xfrm>
            <a:off x="467544" y="1275606"/>
            <a:ext cx="8352928" cy="3672408"/>
          </a:xfrm>
        </p:spPr>
        <p:txBody>
          <a:bodyPr/>
          <a:lstStyle/>
          <a:p>
            <a:pPr>
              <a:buFont typeface="Arial" panose="020B0604020202020204" pitchFamily="34" charset="0"/>
              <a:buChar char="•"/>
            </a:pPr>
            <a:r>
              <a:rPr lang="en-US" sz="2000" dirty="0">
                <a:latin typeface="+mn-lt"/>
              </a:rPr>
              <a:t>Leave the reader with a clear sense of the person behind the form.  Remember, the panel members are unlikely to know you so try to be comfortable that the form represents all that we need to know.</a:t>
            </a:r>
          </a:p>
          <a:p>
            <a:pPr>
              <a:buFont typeface="Arial" panose="020B0604020202020204" pitchFamily="34" charset="0"/>
              <a:buChar char="•"/>
            </a:pPr>
            <a:r>
              <a:rPr lang="en-US" sz="2000" dirty="0">
                <a:latin typeface="+mn-lt"/>
              </a:rPr>
              <a:t>Look at the UK Professional Standards Framework (PSF).</a:t>
            </a:r>
          </a:p>
          <a:p>
            <a:pPr>
              <a:buFont typeface="Arial" panose="020B0604020202020204" pitchFamily="34" charset="0"/>
              <a:buChar char="•"/>
            </a:pPr>
            <a:r>
              <a:rPr lang="en-US" sz="2000" dirty="0">
                <a:latin typeface="+mn-lt"/>
              </a:rPr>
              <a:t>Try to think through the questions in the APP guidance and shape your account in light of them.</a:t>
            </a:r>
          </a:p>
          <a:p>
            <a:pPr>
              <a:buFont typeface="Arial" panose="020B0604020202020204" pitchFamily="34" charset="0"/>
              <a:buChar char="•"/>
            </a:pPr>
            <a:r>
              <a:rPr lang="en-US" sz="2000" dirty="0">
                <a:latin typeface="+mn-lt"/>
              </a:rPr>
              <a:t>Let others read your application and be open to their critique.</a:t>
            </a:r>
          </a:p>
          <a:p>
            <a:pPr>
              <a:buFont typeface="Arial" panose="020B0604020202020204" pitchFamily="34" charset="0"/>
              <a:buChar char="•"/>
            </a:pPr>
            <a:r>
              <a:rPr lang="en-US" sz="2000" dirty="0">
                <a:latin typeface="+mn-lt"/>
              </a:rPr>
              <a:t>Remember that promotion panels cannot reward effort, they have to focus on the range of criteria and demonstrable achievement.</a:t>
            </a:r>
          </a:p>
          <a:p>
            <a:pPr>
              <a:buFont typeface="Arial" panose="020B0604020202020204" pitchFamily="34" charset="0"/>
              <a:buChar char="•"/>
            </a:pPr>
            <a:r>
              <a:rPr lang="en-US" sz="2000" dirty="0">
                <a:latin typeface="+mn-lt"/>
              </a:rPr>
              <a:t>If you struggle to fill in the form, write freely on a separate document in light of comments here, and then translate that into the form.</a:t>
            </a:r>
          </a:p>
        </p:txBody>
      </p:sp>
      <p:pic>
        <p:nvPicPr>
          <p:cNvPr id="4" name="Picture 10" descr="UoG_keyline_regular_lockup.eps">
            <a:extLst>
              <a:ext uri="{FF2B5EF4-FFF2-40B4-BE49-F238E27FC236}">
                <a16:creationId xmlns:a16="http://schemas.microsoft.com/office/drawing/2014/main" id="{D8ECDD43-97D3-A944-92F8-B72C422FD4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4326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334589"/>
            <a:ext cx="3744417" cy="504055"/>
          </a:xfrm>
        </p:spPr>
        <p:txBody>
          <a:bodyPr/>
          <a:lstStyle/>
          <a:p>
            <a:r>
              <a:rPr lang="en-US" dirty="0">
                <a:latin typeface="+mj-lt"/>
              </a:rPr>
              <a:t>Thinking ahead</a:t>
            </a:r>
            <a:r>
              <a:rPr lang="mr-IN" dirty="0">
                <a:latin typeface="+mj-lt"/>
              </a:rPr>
              <a:t>…</a:t>
            </a:r>
            <a:endParaRPr lang="en-US" dirty="0">
              <a:latin typeface="+mj-lt"/>
            </a:endParaRPr>
          </a:p>
        </p:txBody>
      </p:sp>
      <p:sp>
        <p:nvSpPr>
          <p:cNvPr id="3" name="Content Placeholder 2"/>
          <p:cNvSpPr>
            <a:spLocks noGrp="1"/>
          </p:cNvSpPr>
          <p:nvPr>
            <p:ph idx="1"/>
          </p:nvPr>
        </p:nvSpPr>
        <p:spPr>
          <a:xfrm>
            <a:off x="107504" y="1131590"/>
            <a:ext cx="9001000" cy="3732411"/>
          </a:xfrm>
        </p:spPr>
        <p:txBody>
          <a:bodyPr/>
          <a:lstStyle/>
          <a:p>
            <a:pPr>
              <a:buFont typeface="Arial" charset="0"/>
              <a:buChar char="•"/>
            </a:pPr>
            <a:r>
              <a:rPr lang="en-US" sz="2000" dirty="0">
                <a:latin typeface="+mn-lt"/>
              </a:rPr>
              <a:t>How can you best align your priorities and activities with the full range of tasks within your job role and with local and University priorities?</a:t>
            </a:r>
          </a:p>
          <a:p>
            <a:pPr>
              <a:buFont typeface="Arial" charset="0"/>
              <a:buChar char="•"/>
            </a:pPr>
            <a:r>
              <a:rPr lang="en-US" sz="2000" dirty="0">
                <a:latin typeface="+mn-lt"/>
              </a:rPr>
              <a:t>What plans do you have for evaluating your own (or others’) learning and teaching and for associated scholarship?</a:t>
            </a:r>
          </a:p>
          <a:p>
            <a:pPr>
              <a:buFont typeface="Arial" charset="0"/>
              <a:buChar char="•"/>
            </a:pPr>
            <a:r>
              <a:rPr lang="en-US" sz="2000" dirty="0">
                <a:latin typeface="+mn-lt"/>
              </a:rPr>
              <a:t>What development needs do you have are there others you can work with to meet them?</a:t>
            </a:r>
          </a:p>
          <a:p>
            <a:pPr>
              <a:buFont typeface="Arial" charset="0"/>
              <a:buChar char="•"/>
            </a:pPr>
            <a:r>
              <a:rPr lang="en-US" sz="2000" dirty="0">
                <a:latin typeface="+mn-lt"/>
              </a:rPr>
              <a:t>Would mentoring be beneficial?  Where might that come from?</a:t>
            </a:r>
          </a:p>
          <a:p>
            <a:pPr>
              <a:buFont typeface="Arial" charset="0"/>
              <a:buChar char="•"/>
            </a:pPr>
            <a:r>
              <a:rPr lang="en-US" sz="2000" dirty="0">
                <a:latin typeface="+mn-lt"/>
              </a:rPr>
              <a:t>How can P&amp;DR best support discussion of these areas of work?</a:t>
            </a:r>
          </a:p>
          <a:p>
            <a:pPr>
              <a:buFont typeface="Arial" charset="0"/>
              <a:buChar char="•"/>
            </a:pPr>
            <a:r>
              <a:rPr lang="en-US" sz="2000" dirty="0">
                <a:latin typeface="+mn-lt"/>
              </a:rPr>
              <a:t>Can you contribute to or form a community of scholars that would help achieve goals of your own and of others?</a:t>
            </a:r>
          </a:p>
          <a:p>
            <a:pPr>
              <a:buFont typeface="Arial" charset="0"/>
              <a:buChar char="•"/>
            </a:pPr>
            <a:r>
              <a:rPr lang="en-US" sz="2000" dirty="0">
                <a:latin typeface="+mn-lt"/>
              </a:rPr>
              <a:t>What can you change/do, and what do you need others to change/do?</a:t>
            </a:r>
          </a:p>
          <a:p>
            <a:endParaRPr lang="en-US" sz="2000" dirty="0">
              <a:latin typeface="+mn-lt"/>
            </a:endParaRPr>
          </a:p>
        </p:txBody>
      </p:sp>
      <p:pic>
        <p:nvPicPr>
          <p:cNvPr id="4" name="Picture 10" descr="UoG_keyline_regular_lockup.eps">
            <a:extLst>
              <a:ext uri="{FF2B5EF4-FFF2-40B4-BE49-F238E27FC236}">
                <a16:creationId xmlns:a16="http://schemas.microsoft.com/office/drawing/2014/main" id="{51AF4C9A-A879-EE41-9F42-590AEE74A7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079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E204-E156-6E4B-9D3A-74C4B5EF849C}"/>
              </a:ext>
            </a:extLst>
          </p:cNvPr>
          <p:cNvSpPr>
            <a:spLocks noGrp="1"/>
          </p:cNvSpPr>
          <p:nvPr>
            <p:ph type="title"/>
          </p:nvPr>
        </p:nvSpPr>
        <p:spPr>
          <a:xfrm>
            <a:off x="2195736" y="328352"/>
            <a:ext cx="5544617" cy="504055"/>
          </a:xfrm>
        </p:spPr>
        <p:txBody>
          <a:bodyPr/>
          <a:lstStyle/>
          <a:p>
            <a:r>
              <a:rPr lang="en-US" dirty="0">
                <a:latin typeface="+mj-lt"/>
              </a:rPr>
              <a:t>Focus for the session</a:t>
            </a:r>
          </a:p>
        </p:txBody>
      </p:sp>
      <p:sp>
        <p:nvSpPr>
          <p:cNvPr id="3" name="Content Placeholder 2">
            <a:extLst>
              <a:ext uri="{FF2B5EF4-FFF2-40B4-BE49-F238E27FC236}">
                <a16:creationId xmlns:a16="http://schemas.microsoft.com/office/drawing/2014/main" id="{7924D15B-1777-8946-BC8A-58D2094B6FB3}"/>
              </a:ext>
            </a:extLst>
          </p:cNvPr>
          <p:cNvSpPr>
            <a:spLocks noGrp="1"/>
          </p:cNvSpPr>
          <p:nvPr>
            <p:ph idx="1"/>
          </p:nvPr>
        </p:nvSpPr>
        <p:spPr>
          <a:xfrm>
            <a:off x="539552" y="1347614"/>
            <a:ext cx="6192689" cy="3096343"/>
          </a:xfrm>
        </p:spPr>
        <p:txBody>
          <a:bodyPr/>
          <a:lstStyle/>
          <a:p>
            <a:pPr>
              <a:buFont typeface="+mj-lt"/>
              <a:buAutoNum type="arabicPeriod"/>
            </a:pPr>
            <a:r>
              <a:rPr lang="en-US" sz="1800" dirty="0"/>
              <a:t>Distinctiveness of the LTS role</a:t>
            </a:r>
          </a:p>
          <a:p>
            <a:pPr>
              <a:buFont typeface="+mj-lt"/>
              <a:buAutoNum type="arabicPeriod"/>
            </a:pPr>
            <a:r>
              <a:rPr lang="en-US" sz="1800" dirty="0"/>
              <a:t>Focus and meaning of the criteria</a:t>
            </a:r>
          </a:p>
          <a:p>
            <a:pPr>
              <a:buFont typeface="+mj-lt"/>
              <a:buAutoNum type="arabicPeriod"/>
            </a:pPr>
            <a:r>
              <a:rPr lang="en-US" sz="1800" dirty="0"/>
              <a:t>Value and purpose of the Account of Professional Practice</a:t>
            </a:r>
          </a:p>
          <a:p>
            <a:pPr>
              <a:buFont typeface="+mj-lt"/>
              <a:buAutoNum type="arabicPeriod"/>
            </a:pPr>
            <a:r>
              <a:rPr lang="en-US" sz="1800" dirty="0"/>
              <a:t>Nature of evidence</a:t>
            </a:r>
          </a:p>
          <a:p>
            <a:pPr>
              <a:buFont typeface="+mj-lt"/>
              <a:buAutoNum type="arabicPeriod"/>
            </a:pPr>
            <a:r>
              <a:rPr lang="en-US" sz="1800" dirty="0"/>
              <a:t>Tips for promotion applications</a:t>
            </a:r>
          </a:p>
          <a:p>
            <a:pPr>
              <a:buFont typeface="+mj-lt"/>
              <a:buAutoNum type="arabicPeriod"/>
            </a:pPr>
            <a:r>
              <a:rPr lang="en-US" sz="1800" dirty="0"/>
              <a:t>Planning for future applications</a:t>
            </a:r>
          </a:p>
          <a:p>
            <a:pPr>
              <a:buFont typeface="Arial" panose="020B0604020202020204" pitchFamily="34" charset="0"/>
              <a:buChar char="•"/>
            </a:pPr>
            <a:endParaRPr lang="en-US" sz="1800" dirty="0"/>
          </a:p>
        </p:txBody>
      </p:sp>
      <p:pic>
        <p:nvPicPr>
          <p:cNvPr id="4" name="Picture 10" descr="UoG_keyline_regular_lockup.eps">
            <a:extLst>
              <a:ext uri="{FF2B5EF4-FFF2-40B4-BE49-F238E27FC236}">
                <a16:creationId xmlns:a16="http://schemas.microsoft.com/office/drawing/2014/main" id="{88EC76C8-78E6-DA45-90DC-1A27B1C94C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3118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4" name="Title 1"/>
          <p:cNvSpPr>
            <a:spLocks noGrp="1"/>
          </p:cNvSpPr>
          <p:nvPr>
            <p:ph type="title"/>
          </p:nvPr>
        </p:nvSpPr>
        <p:spPr>
          <a:xfrm>
            <a:off x="467544" y="1250950"/>
            <a:ext cx="5184775" cy="1320800"/>
          </a:xfrm>
          <a:prstGeom prst="rect">
            <a:avLst/>
          </a:prstGeom>
        </p:spPr>
        <p:txBody>
          <a:bodyPr/>
          <a:lstStyle/>
          <a:p>
            <a:pPr>
              <a:defRPr/>
            </a:pPr>
            <a:r>
              <a:rPr lang="en-US" dirty="0">
                <a:solidFill>
                  <a:schemeClr val="bg1"/>
                </a:solidFill>
              </a:rPr>
              <a:t>Questions?…</a:t>
            </a:r>
            <a:endParaRPr lang="en-US" dirty="0">
              <a:solidFill>
                <a:schemeClr val="bg1"/>
              </a:solidFill>
              <a:ea typeface="+mj-ea"/>
            </a:endParaRPr>
          </a:p>
        </p:txBody>
      </p:sp>
      <p:grpSp>
        <p:nvGrpSpPr>
          <p:cNvPr id="36" name="Group 35"/>
          <p:cNvGrpSpPr/>
          <p:nvPr/>
        </p:nvGrpSpPr>
        <p:grpSpPr>
          <a:xfrm>
            <a:off x="6596152" y="4321035"/>
            <a:ext cx="2584360" cy="639175"/>
            <a:chOff x="6596152" y="4321035"/>
            <a:chExt cx="2584360" cy="639175"/>
          </a:xfrm>
        </p:grpSpPr>
        <p:sp>
          <p:nvSpPr>
            <p:cNvPr id="37" name="TextBox 36"/>
            <p:cNvSpPr txBox="1"/>
            <p:nvPr/>
          </p:nvSpPr>
          <p:spPr>
            <a:xfrm>
              <a:off x="6596152" y="4321035"/>
              <a:ext cx="2584360" cy="369332"/>
            </a:xfrm>
            <a:prstGeom prst="rect">
              <a:avLst/>
            </a:prstGeom>
            <a:noFill/>
            <a:effectLst>
              <a:outerShdw blurRad="1270000" dist="50800" dir="5400000" sx="200000" sy="200000" algn="ctr" rotWithShape="0">
                <a:schemeClr val="tx1"/>
              </a:outerShdw>
            </a:effectLst>
          </p:spPr>
          <p:txBody>
            <a:bodyPr wrap="square" rtlCol="0">
              <a:spAutoFit/>
            </a:bodyPr>
            <a:lstStyle/>
            <a:p>
              <a:r>
                <a:rPr lang="en-US" sz="1800" b="1" dirty="0">
                  <a:solidFill>
                    <a:schemeClr val="bg1"/>
                  </a:solidFill>
                </a:rPr>
                <a:t>#</a:t>
              </a:r>
              <a:r>
                <a:rPr lang="en-US" sz="1800" b="1" dirty="0" err="1">
                  <a:solidFill>
                    <a:schemeClr val="bg1"/>
                  </a:solidFill>
                </a:rPr>
                <a:t>UofGWorldChangers</a:t>
              </a:r>
              <a:endParaRPr lang="en-US" sz="1800" b="1" dirty="0">
                <a:solidFill>
                  <a:schemeClr val="bg1"/>
                </a:solidFill>
              </a:endParaRPr>
            </a:p>
          </p:txBody>
        </p:sp>
        <p:grpSp>
          <p:nvGrpSpPr>
            <p:cNvPr id="38" name="Group 37"/>
            <p:cNvGrpSpPr/>
            <p:nvPr/>
          </p:nvGrpSpPr>
          <p:grpSpPr>
            <a:xfrm>
              <a:off x="6732240" y="4713989"/>
              <a:ext cx="2127863" cy="246221"/>
              <a:chOff x="6372200" y="4380462"/>
              <a:chExt cx="2127863" cy="246221"/>
            </a:xfrm>
          </p:grpSpPr>
          <p:sp>
            <p:nvSpPr>
              <p:cNvPr id="39" name="TextBox 38"/>
              <p:cNvSpPr txBox="1"/>
              <p:nvPr/>
            </p:nvSpPr>
            <p:spPr>
              <a:xfrm>
                <a:off x="7380312" y="4380462"/>
                <a:ext cx="1119751" cy="246221"/>
              </a:xfrm>
              <a:prstGeom prst="rect">
                <a:avLst/>
              </a:prstGeom>
              <a:noFill/>
            </p:spPr>
            <p:txBody>
              <a:bodyPr wrap="square" rtlCol="0">
                <a:spAutoFit/>
              </a:bodyPr>
              <a:lstStyle/>
              <a:p>
                <a:r>
                  <a:rPr lang="en-US" sz="1000" b="1" dirty="0">
                    <a:solidFill>
                      <a:schemeClr val="bg1"/>
                    </a:solidFill>
                    <a:ea typeface="Arial" charset="0"/>
                    <a:cs typeface="Arial" charset="0"/>
                  </a:rPr>
                  <a:t>@</a:t>
                </a:r>
                <a:r>
                  <a:rPr lang="en-US" sz="1000" b="1" dirty="0" err="1">
                    <a:solidFill>
                      <a:schemeClr val="bg1"/>
                    </a:solidFill>
                    <a:ea typeface="Arial" charset="0"/>
                    <a:cs typeface="Arial" charset="0"/>
                  </a:rPr>
                  <a:t>UofGlasgow</a:t>
                </a:r>
                <a:endParaRPr lang="en-US" sz="1000" b="1" dirty="0">
                  <a:solidFill>
                    <a:schemeClr val="bg1"/>
                  </a:solidFill>
                  <a:ea typeface="Arial" charset="0"/>
                  <a:cs typeface="Arial" charset="0"/>
                </a:endParaRPr>
              </a:p>
            </p:txBody>
          </p:sp>
          <p:grpSp>
            <p:nvGrpSpPr>
              <p:cNvPr id="40" name="Group 39"/>
              <p:cNvGrpSpPr/>
              <p:nvPr/>
            </p:nvGrpSpPr>
            <p:grpSpPr>
              <a:xfrm>
                <a:off x="6372200" y="4400085"/>
                <a:ext cx="986878" cy="202182"/>
                <a:chOff x="5868219" y="4773800"/>
                <a:chExt cx="986878" cy="202182"/>
              </a:xfrm>
            </p:grpSpPr>
            <p:pic>
              <p:nvPicPr>
                <p:cNvPr id="41" name="Picture 40"/>
                <p:cNvPicPr>
                  <a:picLocks noChangeAspect="1"/>
                </p:cNvPicPr>
                <p:nvPr/>
              </p:nvPicPr>
              <p:blipFill>
                <a:blip r:embed="rId4"/>
                <a:stretch>
                  <a:fillRect/>
                </a:stretch>
              </p:blipFill>
              <p:spPr>
                <a:xfrm>
                  <a:off x="6372200" y="4773800"/>
                  <a:ext cx="242653" cy="201600"/>
                </a:xfrm>
                <a:prstGeom prst="rect">
                  <a:avLst/>
                </a:prstGeom>
              </p:spPr>
            </p:pic>
            <p:pic>
              <p:nvPicPr>
                <p:cNvPr id="42" name="Picture 4" descr="C:\Users\am384c\Desktop\snapch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326" y="4773800"/>
                  <a:ext cx="202181" cy="20218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3497" y="4773800"/>
                  <a:ext cx="201600" cy="201600"/>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219" y="4778594"/>
                  <a:ext cx="197388" cy="197388"/>
                </a:xfrm>
                <a:prstGeom prst="rect">
                  <a:avLst/>
                </a:prstGeom>
              </p:spPr>
            </p:pic>
          </p:grpSp>
        </p:grpSp>
      </p:grpSp>
    </p:spTree>
    <p:extLst>
      <p:ext uri="{BB962C8B-B14F-4D97-AF65-F5344CB8AC3E}">
        <p14:creationId xmlns:p14="http://schemas.microsoft.com/office/powerpoint/2010/main" val="208389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195736" y="328352"/>
            <a:ext cx="5904656" cy="504055"/>
          </a:xfrm>
        </p:spPr>
        <p:txBody>
          <a:bodyPr/>
          <a:lstStyle/>
          <a:p>
            <a:r>
              <a:rPr lang="en-US" dirty="0">
                <a:latin typeface="Arial" charset="0"/>
                <a:ea typeface="ＭＳ Ｐゴシック" charset="0"/>
                <a:cs typeface="ＭＳ Ｐゴシック" charset="0"/>
              </a:rPr>
              <a:t>Teaching and </a:t>
            </a:r>
            <a:r>
              <a:rPr lang="en-US" dirty="0" err="1">
                <a:latin typeface="Arial" charset="0"/>
                <a:ea typeface="ＭＳ Ｐゴシック" charset="0"/>
                <a:cs typeface="ＭＳ Ｐゴシック" charset="0"/>
              </a:rPr>
              <a:t>UofG</a:t>
            </a:r>
            <a:r>
              <a:rPr lang="en-US" dirty="0">
                <a:latin typeface="Arial" charset="0"/>
                <a:ea typeface="ＭＳ Ｐゴシック" charset="0"/>
                <a:cs typeface="ＭＳ Ｐゴシック" charset="0"/>
              </a:rPr>
              <a:t> Promotions</a:t>
            </a:r>
          </a:p>
        </p:txBody>
      </p:sp>
      <p:sp>
        <p:nvSpPr>
          <p:cNvPr id="14338" name="Content Placeholder 2"/>
          <p:cNvSpPr>
            <a:spLocks noGrp="1"/>
          </p:cNvSpPr>
          <p:nvPr>
            <p:ph idx="1"/>
          </p:nvPr>
        </p:nvSpPr>
        <p:spPr>
          <a:xfrm>
            <a:off x="2483769" y="1059582"/>
            <a:ext cx="6552728" cy="3939902"/>
          </a:xfrm>
        </p:spPr>
        <p:txBody>
          <a:bodyPr/>
          <a:lstStyle/>
          <a:p>
            <a:r>
              <a:rPr lang="en-US" sz="2000" dirty="0">
                <a:latin typeface="+mn-lt"/>
                <a:ea typeface="ＭＳ Ｐゴシック" charset="0"/>
                <a:cs typeface="ＭＳ Ｐゴシック" charset="0"/>
              </a:rPr>
              <a:t>Research intensive University, irrespective of career track</a:t>
            </a:r>
          </a:p>
          <a:p>
            <a:pPr marL="800100" lvl="1" indent="-342900">
              <a:buFont typeface="Arial" panose="020B0604020202020204" pitchFamily="34" charset="0"/>
              <a:buChar char="•"/>
            </a:pPr>
            <a:r>
              <a:rPr lang="en-US" sz="2000" dirty="0">
                <a:ea typeface="ＭＳ Ｐゴシック" charset="0"/>
                <a:cs typeface="ＭＳ Ｐゴシック" charset="0"/>
              </a:rPr>
              <a:t>teaching should be research-led </a:t>
            </a:r>
          </a:p>
          <a:p>
            <a:pPr marL="800100" lvl="1" indent="-342900">
              <a:buFont typeface="Arial" panose="020B0604020202020204" pitchFamily="34" charset="0"/>
              <a:buChar char="•"/>
            </a:pPr>
            <a:r>
              <a:rPr lang="en-US" sz="2000" dirty="0">
                <a:ea typeface="ＭＳ Ｐゴシック" charset="0"/>
                <a:cs typeface="ＭＳ Ｐゴシック" charset="0"/>
              </a:rPr>
              <a:t>teaching should be done in a scholarly, evidence-based way</a:t>
            </a:r>
          </a:p>
          <a:p>
            <a:pPr marL="800100" lvl="1" indent="-342900">
              <a:buFont typeface="Arial" panose="020B0604020202020204" pitchFamily="34" charset="0"/>
              <a:buChar char="•"/>
            </a:pPr>
            <a:r>
              <a:rPr lang="en-US" sz="2000" dirty="0">
                <a:ea typeface="ＭＳ Ｐゴシック" charset="0"/>
                <a:cs typeface="ＭＳ Ｐゴシック" charset="0"/>
              </a:rPr>
              <a:t>teaching is more than ‘just’ standing in front of the class for x number of hours</a:t>
            </a:r>
          </a:p>
          <a:p>
            <a:pPr marL="800100" lvl="1" indent="-342900">
              <a:buFont typeface="Arial" panose="020B0604020202020204" pitchFamily="34" charset="0"/>
              <a:buChar char="•"/>
            </a:pPr>
            <a:r>
              <a:rPr lang="en-US" sz="2000" dirty="0">
                <a:ea typeface="ＭＳ Ｐゴシック" charset="0"/>
                <a:cs typeface="ＭＳ Ｐゴシック" charset="0"/>
              </a:rPr>
              <a:t>a range of contributions to a high quality student experience can be taken into account</a:t>
            </a:r>
          </a:p>
          <a:p>
            <a:pPr marL="800100" lvl="1" indent="-342900">
              <a:buFont typeface="Arial" panose="020B0604020202020204" pitchFamily="34" charset="0"/>
              <a:buChar char="•"/>
            </a:pPr>
            <a:r>
              <a:rPr lang="en-US" sz="2000" dirty="0">
                <a:ea typeface="ＭＳ Ｐゴシック" charset="0"/>
                <a:cs typeface="ＭＳ Ｐゴシック" charset="0"/>
              </a:rPr>
              <a:t>your influence over others in engaging with improving the student experience also counts</a:t>
            </a:r>
          </a:p>
          <a:p>
            <a:endParaRPr lang="en-US" sz="2000" dirty="0">
              <a:latin typeface="+mn-lt"/>
              <a:ea typeface="ＭＳ Ｐゴシック" charset="0"/>
              <a:cs typeface="ＭＳ Ｐゴシック" charset="0"/>
            </a:endParaRPr>
          </a:p>
        </p:txBody>
      </p:sp>
      <p:sp>
        <p:nvSpPr>
          <p:cNvPr id="14339" name="TextBox 3"/>
          <p:cNvSpPr txBox="1">
            <a:spLocks noChangeArrowheads="1"/>
          </p:cNvSpPr>
          <p:nvPr/>
        </p:nvSpPr>
        <p:spPr bwMode="auto">
          <a:xfrm>
            <a:off x="244078" y="4212828"/>
            <a:ext cx="2553904"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50"/>
              <a:t>Image source: www.scottish-places.info</a:t>
            </a:r>
          </a:p>
        </p:txBody>
      </p:sp>
      <p:pic>
        <p:nvPicPr>
          <p:cNvPr id="14340" name="Picture 4" descr="Uni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065" y="1419622"/>
            <a:ext cx="1807369" cy="2702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UoG_keyline_regular_lockup.eps">
            <a:extLst>
              <a:ext uri="{FF2B5EF4-FFF2-40B4-BE49-F238E27FC236}">
                <a16:creationId xmlns:a16="http://schemas.microsoft.com/office/drawing/2014/main" id="{FF965C0F-2471-B044-9300-0FD75EA957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308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C0C0-38E7-B14D-85E8-C4D5142A1648}"/>
              </a:ext>
            </a:extLst>
          </p:cNvPr>
          <p:cNvSpPr>
            <a:spLocks noGrp="1"/>
          </p:cNvSpPr>
          <p:nvPr>
            <p:ph type="title"/>
          </p:nvPr>
        </p:nvSpPr>
        <p:spPr>
          <a:xfrm>
            <a:off x="2195736" y="178734"/>
            <a:ext cx="5976664" cy="864096"/>
          </a:xfrm>
        </p:spPr>
        <p:txBody>
          <a:bodyPr/>
          <a:lstStyle/>
          <a:p>
            <a:r>
              <a:rPr lang="en-US" dirty="0">
                <a:latin typeface="+mj-lt"/>
              </a:rPr>
              <a:t>Learning, Teaching &amp; Scholarship Track – Background &amp; Purpose</a:t>
            </a:r>
          </a:p>
        </p:txBody>
      </p:sp>
      <p:sp>
        <p:nvSpPr>
          <p:cNvPr id="3" name="Content Placeholder 2">
            <a:extLst>
              <a:ext uri="{FF2B5EF4-FFF2-40B4-BE49-F238E27FC236}">
                <a16:creationId xmlns:a16="http://schemas.microsoft.com/office/drawing/2014/main" id="{239D217A-8C1A-0044-9C10-D575168FF193}"/>
              </a:ext>
            </a:extLst>
          </p:cNvPr>
          <p:cNvSpPr>
            <a:spLocks noGrp="1"/>
          </p:cNvSpPr>
          <p:nvPr>
            <p:ph idx="1"/>
          </p:nvPr>
        </p:nvSpPr>
        <p:spPr>
          <a:xfrm>
            <a:off x="467544" y="1347614"/>
            <a:ext cx="8352928" cy="3795886"/>
          </a:xfrm>
        </p:spPr>
        <p:txBody>
          <a:bodyPr/>
          <a:lstStyle/>
          <a:p>
            <a:pPr>
              <a:buFont typeface="Arial" panose="020B0604020202020204" pitchFamily="34" charset="0"/>
              <a:buChar char="•"/>
            </a:pPr>
            <a:r>
              <a:rPr lang="en-US" sz="2000" dirty="0">
                <a:latin typeface="+mn-lt"/>
              </a:rPr>
              <a:t>Creation and evolution of L&amp;T Track:</a:t>
            </a:r>
          </a:p>
          <a:p>
            <a:pPr lvl="1">
              <a:buFont typeface="Arial" panose="020B0604020202020204" pitchFamily="34" charset="0"/>
              <a:buChar char="•"/>
            </a:pPr>
            <a:r>
              <a:rPr lang="en-US" sz="2000" i="1" dirty="0"/>
              <a:t>Decision to create a teaching-focused track (10+ years ago)</a:t>
            </a:r>
            <a:r>
              <a:rPr lang="en-US" sz="2000" dirty="0"/>
              <a:t> </a:t>
            </a:r>
          </a:p>
          <a:p>
            <a:pPr lvl="1">
              <a:buFont typeface="Arial" panose="020B0604020202020204" pitchFamily="34" charset="0"/>
              <a:buChar char="•"/>
            </a:pPr>
            <a:r>
              <a:rPr lang="en-US" sz="2000" i="1" dirty="0"/>
              <a:t>Recently, clearer expression of the learning and teaching element;</a:t>
            </a:r>
          </a:p>
          <a:p>
            <a:pPr lvl="1">
              <a:buFont typeface="Arial" panose="020B0604020202020204" pitchFamily="34" charset="0"/>
              <a:buChar char="•"/>
            </a:pPr>
            <a:r>
              <a:rPr lang="en-US" sz="2000" i="1" dirty="0"/>
              <a:t>Change to the categories;</a:t>
            </a:r>
          </a:p>
          <a:p>
            <a:pPr lvl="1">
              <a:buFont typeface="Arial" panose="020B0604020202020204" pitchFamily="34" charset="0"/>
              <a:buChar char="•"/>
            </a:pPr>
            <a:r>
              <a:rPr lang="en-US" sz="2000" i="1" dirty="0"/>
              <a:t>Creation of Account of Professional Practice; and </a:t>
            </a:r>
          </a:p>
          <a:p>
            <a:pPr lvl="1">
              <a:buFont typeface="Arial" panose="020B0604020202020204" pitchFamily="34" charset="0"/>
              <a:buChar char="•"/>
            </a:pPr>
            <a:r>
              <a:rPr lang="en-US" sz="2000" i="1" dirty="0"/>
              <a:t>Alignment with UKPSF</a:t>
            </a:r>
          </a:p>
          <a:p>
            <a:pPr>
              <a:buFont typeface="Arial" panose="020B0604020202020204" pitchFamily="34" charset="0"/>
              <a:buChar char="•"/>
            </a:pPr>
            <a:r>
              <a:rPr lang="en-US" sz="2000" dirty="0">
                <a:latin typeface="+mn-lt"/>
              </a:rPr>
              <a:t>Growing recognition of the distinctive nature of the track and associated contribution to the University</a:t>
            </a:r>
          </a:p>
          <a:p>
            <a:pPr>
              <a:buFont typeface="Arial" panose="020B0604020202020204" pitchFamily="34" charset="0"/>
              <a:buChar char="•"/>
            </a:pPr>
            <a:r>
              <a:rPr lang="en-US" sz="2000" dirty="0">
                <a:latin typeface="+mn-lt"/>
              </a:rPr>
              <a:t>Development of external profile</a:t>
            </a:r>
          </a:p>
          <a:p>
            <a:pPr>
              <a:buFont typeface="Arial" panose="020B0604020202020204" pitchFamily="34" charset="0"/>
              <a:buChar char="•"/>
            </a:pPr>
            <a:r>
              <a:rPr lang="en-US" sz="2000" dirty="0">
                <a:latin typeface="+mn-lt"/>
              </a:rPr>
              <a:t>Expectation of development across the levels and so progressively changing profile</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pic>
        <p:nvPicPr>
          <p:cNvPr id="4" name="Picture 10" descr="UoG_keyline_regular_lockup.eps">
            <a:extLst>
              <a:ext uri="{FF2B5EF4-FFF2-40B4-BE49-F238E27FC236}">
                <a16:creationId xmlns:a16="http://schemas.microsoft.com/office/drawing/2014/main" id="{4FE2D8FB-B43A-FB4A-BF56-55E42CC725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129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584" y="179830"/>
            <a:ext cx="5475778" cy="514350"/>
          </a:xfrm>
        </p:spPr>
        <p:txBody>
          <a:bodyPr/>
          <a:lstStyle/>
          <a:p>
            <a:r>
              <a:rPr lang="en-US" dirty="0">
                <a:solidFill>
                  <a:schemeClr val="accent5"/>
                </a:solidFill>
                <a:latin typeface="+mj-lt"/>
              </a:rPr>
              <a:t>Promotions Criteria for LTS Track</a:t>
            </a:r>
          </a:p>
        </p:txBody>
      </p:sp>
      <p:sp>
        <p:nvSpPr>
          <p:cNvPr id="5" name="Freeform 4"/>
          <p:cNvSpPr/>
          <p:nvPr/>
        </p:nvSpPr>
        <p:spPr>
          <a:xfrm>
            <a:off x="2609850" y="2411642"/>
            <a:ext cx="276225" cy="19050"/>
          </a:xfrm>
          <a:custGeom>
            <a:avLst/>
            <a:gdLst>
              <a:gd name="connsiteX0" fmla="*/ 368300 w 368300"/>
              <a:gd name="connsiteY0" fmla="*/ 0 h 25400"/>
              <a:gd name="connsiteX1" fmla="*/ 0 w 368300"/>
              <a:gd name="connsiteY1" fmla="*/ 25400 h 25400"/>
            </a:gdLst>
            <a:ahLst/>
            <a:cxnLst>
              <a:cxn ang="0">
                <a:pos x="connsiteX0" y="connsiteY0"/>
              </a:cxn>
              <a:cxn ang="0">
                <a:pos x="connsiteX1" y="connsiteY1"/>
              </a:cxn>
            </a:cxnLst>
            <a:rect l="l" t="t" r="r" b="b"/>
            <a:pathLst>
              <a:path w="368300" h="25400">
                <a:moveTo>
                  <a:pt x="368300" y="0"/>
                </a:moveTo>
                <a:lnTo>
                  <a:pt x="0" y="25400"/>
                </a:lnTo>
              </a:path>
            </a:pathLst>
          </a:custGeom>
        </p:spPr>
        <p:txBody>
          <a:bodyPr vert="horz" wrap="square" lIns="68580" tIns="34290" rIns="68580" bIns="34290" numCol="1" rtlCol="0" anchor="t" anchorCtr="0" compatLnSpc="1">
            <a:prstTxWarp prst="textNoShape">
              <a:avLst/>
            </a:prstTxWarp>
          </a:bodyPr>
          <a:lstStyle/>
          <a:p>
            <a:pPr defTabSz="685800" eaLnBrk="0" hangingPunct="0"/>
            <a:endParaRPr lang="en-US" sz="1800">
              <a:ea typeface="ＭＳ Ｐゴシック" charset="-128"/>
              <a:cs typeface="ＭＳ Ｐゴシック" charset="-128"/>
            </a:endParaRPr>
          </a:p>
        </p:txBody>
      </p:sp>
      <p:sp>
        <p:nvSpPr>
          <p:cNvPr id="10" name="Oval 9"/>
          <p:cNvSpPr/>
          <p:nvPr/>
        </p:nvSpPr>
        <p:spPr bwMode="auto">
          <a:xfrm>
            <a:off x="1925706" y="1347614"/>
            <a:ext cx="2808312" cy="2862318"/>
          </a:xfrm>
          <a:prstGeom prst="ellipse">
            <a:avLst/>
          </a:prstGeom>
          <a:solidFill>
            <a:schemeClr val="accent1">
              <a:alpha val="37000"/>
            </a:schemeClr>
          </a:solidFill>
          <a:ln w="9525" cap="flat" cmpd="sng" algn="ctr">
            <a:solidFill>
              <a:schemeClr val="tx1">
                <a:alpha val="12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r>
              <a:rPr lang="en-US" sz="1500" dirty="0">
                <a:solidFill>
                  <a:schemeClr val="accent2">
                    <a:lumMod val="75000"/>
                  </a:schemeClr>
                </a:solidFill>
                <a:ea typeface="ＭＳ Ｐゴシック" charset="-128"/>
                <a:cs typeface="ＭＳ Ｐゴシック" charset="-128"/>
              </a:rPr>
              <a:t>Promotions Criteria</a:t>
            </a:r>
          </a:p>
          <a:p>
            <a:pPr marL="257175" indent="-257175" algn="ctr" defTabSz="685800" eaLnBrk="0" hangingPunct="0">
              <a:buFontTx/>
              <a:buChar char="-"/>
            </a:pPr>
            <a:r>
              <a:rPr lang="en-US" sz="1350" i="1" dirty="0">
                <a:ea typeface="ＭＳ Ｐゴシック" charset="-128"/>
                <a:cs typeface="ＭＳ Ｐゴシック" charset="-128"/>
              </a:rPr>
              <a:t>Learning &amp; Teaching Practice</a:t>
            </a:r>
          </a:p>
          <a:p>
            <a:pPr marL="257175" indent="-257175" algn="ctr" defTabSz="685800" eaLnBrk="0" hangingPunct="0">
              <a:buFontTx/>
              <a:buChar char="-"/>
            </a:pPr>
            <a:r>
              <a:rPr lang="en-US" sz="1350" i="1" dirty="0">
                <a:ea typeface="ＭＳ Ｐゴシック" charset="-128"/>
                <a:cs typeface="ＭＳ Ｐゴシック" charset="-128"/>
              </a:rPr>
              <a:t>Scholarship, Knowledge Exchange &amp; Impact</a:t>
            </a:r>
          </a:p>
          <a:p>
            <a:pPr marL="257175" indent="-257175" algn="ctr" defTabSz="685800" eaLnBrk="0" hangingPunct="0">
              <a:buFontTx/>
              <a:buChar char="-"/>
            </a:pPr>
            <a:r>
              <a:rPr lang="en-US" sz="1350" i="1" dirty="0">
                <a:ea typeface="ＭＳ Ｐゴシック" charset="-128"/>
                <a:cs typeface="ＭＳ Ｐゴシック" charset="-128"/>
              </a:rPr>
              <a:t>Leadership and Management</a:t>
            </a:r>
          </a:p>
          <a:p>
            <a:pPr marL="257175" indent="-257175" algn="ctr" defTabSz="685800" eaLnBrk="0" hangingPunct="0">
              <a:buFontTx/>
              <a:buChar char="-"/>
            </a:pPr>
            <a:r>
              <a:rPr lang="en-US" sz="1350" i="1" dirty="0">
                <a:ea typeface="ＭＳ Ｐゴシック" charset="-128"/>
                <a:cs typeface="ＭＳ Ｐゴシック" charset="-128"/>
              </a:rPr>
              <a:t>Esteem</a:t>
            </a:r>
          </a:p>
        </p:txBody>
      </p:sp>
      <p:sp>
        <p:nvSpPr>
          <p:cNvPr id="11" name="Oval 10"/>
          <p:cNvSpPr/>
          <p:nvPr/>
        </p:nvSpPr>
        <p:spPr bwMode="auto">
          <a:xfrm>
            <a:off x="4355976" y="1347614"/>
            <a:ext cx="2808312" cy="2862318"/>
          </a:xfrm>
          <a:prstGeom prst="ellipse">
            <a:avLst/>
          </a:prstGeom>
          <a:solidFill>
            <a:schemeClr val="accent1">
              <a:alpha val="47000"/>
            </a:schemeClr>
          </a:solidFill>
          <a:ln w="9525" cap="flat" cmpd="sng" algn="ctr">
            <a:solidFill>
              <a:schemeClr val="tx1">
                <a:alpha val="8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r>
              <a:rPr lang="en-US" sz="1500" dirty="0">
                <a:solidFill>
                  <a:schemeClr val="accent2">
                    <a:lumMod val="75000"/>
                  </a:schemeClr>
                </a:solidFill>
                <a:ea typeface="ＭＳ Ｐゴシック" charset="-128"/>
                <a:cs typeface="ＭＳ Ｐゴシック" charset="-128"/>
              </a:rPr>
              <a:t>University’s </a:t>
            </a:r>
            <a:r>
              <a:rPr lang="en-US" sz="1500" dirty="0" err="1">
                <a:solidFill>
                  <a:schemeClr val="accent2">
                    <a:lumMod val="75000"/>
                  </a:schemeClr>
                </a:solidFill>
                <a:ea typeface="ＭＳ Ｐゴシック" charset="-128"/>
                <a:cs typeface="ＭＳ Ｐゴシック" charset="-128"/>
              </a:rPr>
              <a:t>Recognising</a:t>
            </a:r>
            <a:r>
              <a:rPr lang="en-US" sz="1500" dirty="0">
                <a:solidFill>
                  <a:schemeClr val="accent2">
                    <a:lumMod val="75000"/>
                  </a:schemeClr>
                </a:solidFill>
                <a:ea typeface="ＭＳ Ｐゴシック" charset="-128"/>
                <a:cs typeface="ＭＳ Ｐゴシック" charset="-128"/>
              </a:rPr>
              <a:t> Excellence in Teaching (RET) Scheme</a:t>
            </a:r>
          </a:p>
        </p:txBody>
      </p:sp>
      <p:sp>
        <p:nvSpPr>
          <p:cNvPr id="13" name="TextBox 12"/>
          <p:cNvSpPr txBox="1"/>
          <p:nvPr/>
        </p:nvSpPr>
        <p:spPr>
          <a:xfrm>
            <a:off x="4355976" y="2261397"/>
            <a:ext cx="485518" cy="994888"/>
          </a:xfrm>
          <a:prstGeom prst="rect">
            <a:avLst/>
          </a:prstGeom>
          <a:noFill/>
        </p:spPr>
        <p:txBody>
          <a:bodyPr vert="wordArtVert" wrap="none" rtlCol="0">
            <a:spAutoFit/>
          </a:bodyPr>
          <a:lstStyle/>
          <a:p>
            <a:pPr algn="ctr"/>
            <a:r>
              <a:rPr lang="en-US" sz="1800" dirty="0">
                <a:solidFill>
                  <a:schemeClr val="accent2">
                    <a:lumMod val="75000"/>
                  </a:schemeClr>
                </a:solidFill>
              </a:rPr>
              <a:t>APP</a:t>
            </a:r>
          </a:p>
        </p:txBody>
      </p:sp>
      <p:grpSp>
        <p:nvGrpSpPr>
          <p:cNvPr id="26" name="Group 25"/>
          <p:cNvGrpSpPr/>
          <p:nvPr/>
        </p:nvGrpSpPr>
        <p:grpSpPr>
          <a:xfrm>
            <a:off x="7164288" y="1455626"/>
            <a:ext cx="702078" cy="2700300"/>
            <a:chOff x="8172400" y="2636912"/>
            <a:chExt cx="936104" cy="3600400"/>
          </a:xfrm>
        </p:grpSpPr>
        <p:sp>
          <p:nvSpPr>
            <p:cNvPr id="14" name="Rectangle 13"/>
            <p:cNvSpPr/>
            <p:nvPr/>
          </p:nvSpPr>
          <p:spPr bwMode="auto">
            <a:xfrm>
              <a:off x="8604448" y="2636912"/>
              <a:ext cx="504056" cy="3600400"/>
            </a:xfrm>
            <a:prstGeom prst="rect">
              <a:avLst/>
            </a:prstGeom>
            <a:solidFill>
              <a:schemeClr val="accent6">
                <a:lumMod val="20000"/>
                <a:lumOff val="80000"/>
                <a:alpha val="41000"/>
              </a:schemeClr>
            </a:solidFill>
            <a:ln w="9525" cap="flat" cmpd="sng" algn="ctr">
              <a:solidFill>
                <a:schemeClr val="accent6">
                  <a:lumMod val="20000"/>
                  <a:lumOff val="80000"/>
                  <a:alpha val="41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r>
                <a:rPr lang="en-US" sz="1800" dirty="0">
                  <a:ea typeface="ＭＳ Ｐゴシック" charset="-128"/>
                  <a:cs typeface="ＭＳ Ｐゴシック" charset="-128"/>
                </a:rPr>
                <a:t>UKPSF</a:t>
              </a:r>
            </a:p>
          </p:txBody>
        </p:sp>
        <p:grpSp>
          <p:nvGrpSpPr>
            <p:cNvPr id="21" name="Group 20"/>
            <p:cNvGrpSpPr/>
            <p:nvPr/>
          </p:nvGrpSpPr>
          <p:grpSpPr>
            <a:xfrm>
              <a:off x="8172400" y="3140968"/>
              <a:ext cx="432048" cy="2520280"/>
              <a:chOff x="8028384" y="3140968"/>
              <a:chExt cx="432048" cy="2520280"/>
            </a:xfrm>
          </p:grpSpPr>
          <p:cxnSp>
            <p:nvCxnSpPr>
              <p:cNvPr id="17" name="Straight Arrow Connector 16"/>
              <p:cNvCxnSpPr/>
              <p:nvPr/>
            </p:nvCxnSpPr>
            <p:spPr bwMode="auto">
              <a:xfrm flipH="1">
                <a:off x="8028384" y="3140968"/>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cxnSp>
            <p:nvCxnSpPr>
              <p:cNvPr id="19" name="Straight Arrow Connector 18"/>
              <p:cNvCxnSpPr/>
              <p:nvPr/>
            </p:nvCxnSpPr>
            <p:spPr bwMode="auto">
              <a:xfrm flipH="1">
                <a:off x="8028384" y="4293096"/>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cxnSp>
            <p:nvCxnSpPr>
              <p:cNvPr id="20" name="Straight Arrow Connector 19"/>
              <p:cNvCxnSpPr/>
              <p:nvPr/>
            </p:nvCxnSpPr>
            <p:spPr bwMode="auto">
              <a:xfrm flipH="1">
                <a:off x="8028384" y="5661248"/>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grpSp>
      </p:grpSp>
      <p:grpSp>
        <p:nvGrpSpPr>
          <p:cNvPr id="27" name="Group 26"/>
          <p:cNvGrpSpPr/>
          <p:nvPr/>
        </p:nvGrpSpPr>
        <p:grpSpPr>
          <a:xfrm>
            <a:off x="1223628" y="1455626"/>
            <a:ext cx="702078" cy="2700300"/>
            <a:chOff x="107504" y="2636912"/>
            <a:chExt cx="936104" cy="3600400"/>
          </a:xfrm>
        </p:grpSpPr>
        <p:sp>
          <p:nvSpPr>
            <p:cNvPr id="15" name="Rectangle 14"/>
            <p:cNvSpPr/>
            <p:nvPr/>
          </p:nvSpPr>
          <p:spPr bwMode="auto">
            <a:xfrm>
              <a:off x="107504" y="2636912"/>
              <a:ext cx="504056" cy="3600400"/>
            </a:xfrm>
            <a:prstGeom prst="rect">
              <a:avLst/>
            </a:prstGeom>
            <a:solidFill>
              <a:schemeClr val="accent6">
                <a:lumMod val="20000"/>
                <a:lumOff val="80000"/>
                <a:alpha val="41000"/>
              </a:schemeClr>
            </a:solidFill>
            <a:ln w="9525" cap="flat" cmpd="sng" algn="ctr">
              <a:solidFill>
                <a:schemeClr val="accent6">
                  <a:lumMod val="20000"/>
                  <a:lumOff val="80000"/>
                  <a:alpha val="41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r>
                <a:rPr lang="en-US" sz="1800" dirty="0">
                  <a:ea typeface="ＭＳ Ｐゴシック" charset="-128"/>
                  <a:cs typeface="ＭＳ Ｐゴシック" charset="-128"/>
                </a:rPr>
                <a:t>UKPSF</a:t>
              </a:r>
            </a:p>
          </p:txBody>
        </p:sp>
        <p:grpSp>
          <p:nvGrpSpPr>
            <p:cNvPr id="22" name="Group 21"/>
            <p:cNvGrpSpPr/>
            <p:nvPr/>
          </p:nvGrpSpPr>
          <p:grpSpPr>
            <a:xfrm flipH="1">
              <a:off x="611560" y="3140968"/>
              <a:ext cx="432048" cy="2520280"/>
              <a:chOff x="8028384" y="3140968"/>
              <a:chExt cx="432048" cy="2520280"/>
            </a:xfrm>
          </p:grpSpPr>
          <p:cxnSp>
            <p:nvCxnSpPr>
              <p:cNvPr id="23" name="Straight Arrow Connector 22"/>
              <p:cNvCxnSpPr/>
              <p:nvPr/>
            </p:nvCxnSpPr>
            <p:spPr bwMode="auto">
              <a:xfrm flipH="1">
                <a:off x="8028384" y="3140968"/>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cxnSp>
            <p:nvCxnSpPr>
              <p:cNvPr id="24" name="Straight Arrow Connector 23"/>
              <p:cNvCxnSpPr/>
              <p:nvPr/>
            </p:nvCxnSpPr>
            <p:spPr bwMode="auto">
              <a:xfrm flipH="1">
                <a:off x="8028384" y="4293096"/>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cxnSp>
            <p:nvCxnSpPr>
              <p:cNvPr id="25" name="Straight Arrow Connector 24"/>
              <p:cNvCxnSpPr/>
              <p:nvPr/>
            </p:nvCxnSpPr>
            <p:spPr bwMode="auto">
              <a:xfrm flipH="1">
                <a:off x="8028384" y="5661248"/>
                <a:ext cx="432048"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grpSp>
      </p:grpSp>
      <p:sp>
        <p:nvSpPr>
          <p:cNvPr id="28" name="TextBox 27"/>
          <p:cNvSpPr txBox="1"/>
          <p:nvPr/>
        </p:nvSpPr>
        <p:spPr>
          <a:xfrm>
            <a:off x="1547184" y="4529545"/>
            <a:ext cx="6330579" cy="276999"/>
          </a:xfrm>
          <a:prstGeom prst="rect">
            <a:avLst/>
          </a:prstGeom>
          <a:noFill/>
        </p:spPr>
        <p:txBody>
          <a:bodyPr wrap="none" rtlCol="0">
            <a:spAutoFit/>
          </a:bodyPr>
          <a:lstStyle/>
          <a:p>
            <a:r>
              <a:rPr lang="en-US" sz="1200" dirty="0"/>
              <a:t>APP – Account of Professional Practice;  UKPSF – UK Professional Standards Framework</a:t>
            </a:r>
          </a:p>
        </p:txBody>
      </p:sp>
      <p:pic>
        <p:nvPicPr>
          <p:cNvPr id="29" name="Picture 10" descr="UoG_keyline_regular_lockup.eps">
            <a:extLst>
              <a:ext uri="{FF2B5EF4-FFF2-40B4-BE49-F238E27FC236}">
                <a16:creationId xmlns:a16="http://schemas.microsoft.com/office/drawing/2014/main" id="{EC6C0354-2EEC-374F-9F48-81413CA1EE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6020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CB415-00E5-304F-9B01-4B063715D606}"/>
              </a:ext>
            </a:extLst>
          </p:cNvPr>
          <p:cNvSpPr>
            <a:spLocks noGrp="1"/>
          </p:cNvSpPr>
          <p:nvPr>
            <p:ph sz="half" idx="1"/>
          </p:nvPr>
        </p:nvSpPr>
        <p:spPr>
          <a:xfrm>
            <a:off x="381000" y="1313284"/>
            <a:ext cx="4114800" cy="2914650"/>
          </a:xfrm>
        </p:spPr>
        <p:txBody>
          <a:bodyPr/>
          <a:lstStyle/>
          <a:p>
            <a:pPr indent="0"/>
            <a:r>
              <a:rPr lang="en-GB" dirty="0">
                <a:solidFill>
                  <a:schemeClr val="accent5"/>
                </a:solidFill>
              </a:rPr>
              <a:t>“The normal expectation of candidates applying for promotion on the LT&amp;S track would be that their output is increasingly characterised by scholarship, i.e. work that relates to the study and practice of learning and teaching within an HE setting.” (Source: Guidance Information) </a:t>
            </a:r>
          </a:p>
          <a:p>
            <a:pPr indent="0"/>
            <a:endParaRPr lang="en-US" dirty="0">
              <a:solidFill>
                <a:schemeClr val="accent5"/>
              </a:solidFill>
            </a:endParaRPr>
          </a:p>
        </p:txBody>
      </p:sp>
      <p:sp>
        <p:nvSpPr>
          <p:cNvPr id="4" name="Content Placeholder 3">
            <a:extLst>
              <a:ext uri="{FF2B5EF4-FFF2-40B4-BE49-F238E27FC236}">
                <a16:creationId xmlns:a16="http://schemas.microsoft.com/office/drawing/2014/main" id="{581C8D22-88D8-5C4B-8BAA-3B6739860DC3}"/>
              </a:ext>
            </a:extLst>
          </p:cNvPr>
          <p:cNvSpPr>
            <a:spLocks noGrp="1"/>
          </p:cNvSpPr>
          <p:nvPr>
            <p:ph sz="half" idx="2"/>
          </p:nvPr>
        </p:nvSpPr>
        <p:spPr>
          <a:xfrm>
            <a:off x="4648200" y="1313284"/>
            <a:ext cx="4114800" cy="2914650"/>
          </a:xfrm>
        </p:spPr>
        <p:txBody>
          <a:bodyPr/>
          <a:lstStyle/>
          <a:p>
            <a:pPr indent="0"/>
            <a:r>
              <a:rPr lang="en-GB" dirty="0">
                <a:solidFill>
                  <a:schemeClr val="accent5"/>
                </a:solidFill>
              </a:rPr>
              <a:t>“Scholarship of learning and teaching [that] can include disciplinary research where the research demonstrably influences pedagogy and assessment design.”  (Source: Promotion criteria).</a:t>
            </a:r>
          </a:p>
          <a:p>
            <a:endParaRPr lang="en-US" dirty="0">
              <a:solidFill>
                <a:schemeClr val="accent5"/>
              </a:solidFill>
            </a:endParaRPr>
          </a:p>
        </p:txBody>
      </p:sp>
      <p:sp>
        <p:nvSpPr>
          <p:cNvPr id="5" name="Title 1">
            <a:extLst>
              <a:ext uri="{FF2B5EF4-FFF2-40B4-BE49-F238E27FC236}">
                <a16:creationId xmlns:a16="http://schemas.microsoft.com/office/drawing/2014/main" id="{7416374C-2FD4-E44B-9A6E-A1F0A851D43E}"/>
              </a:ext>
            </a:extLst>
          </p:cNvPr>
          <p:cNvSpPr>
            <a:spLocks noGrp="1"/>
          </p:cNvSpPr>
          <p:nvPr>
            <p:ph type="title"/>
          </p:nvPr>
        </p:nvSpPr>
        <p:spPr>
          <a:xfrm>
            <a:off x="1974584" y="179830"/>
            <a:ext cx="5475778" cy="514350"/>
          </a:xfrm>
        </p:spPr>
        <p:txBody>
          <a:bodyPr/>
          <a:lstStyle/>
          <a:p>
            <a:r>
              <a:rPr lang="en-US" dirty="0">
                <a:solidFill>
                  <a:schemeClr val="accent5"/>
                </a:solidFill>
                <a:latin typeface="+mj-lt"/>
              </a:rPr>
              <a:t>Clarifying Scholarship</a:t>
            </a:r>
          </a:p>
        </p:txBody>
      </p:sp>
      <p:pic>
        <p:nvPicPr>
          <p:cNvPr id="6" name="Picture 10" descr="UoG_keyline_regular_lockup.eps">
            <a:extLst>
              <a:ext uri="{FF2B5EF4-FFF2-40B4-BE49-F238E27FC236}">
                <a16:creationId xmlns:a16="http://schemas.microsoft.com/office/drawing/2014/main" id="{F01A1DB4-84E7-2A4F-B27D-EA7993B13B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830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UoG_keyline_regular_lockup.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2126195" y="237480"/>
            <a:ext cx="4390021" cy="685800"/>
          </a:xfrm>
        </p:spPr>
        <p:txBody>
          <a:bodyPr/>
          <a:lstStyle/>
          <a:p>
            <a:r>
              <a:rPr lang="en-US" sz="2800" dirty="0">
                <a:latin typeface="+mj-lt"/>
              </a:rPr>
              <a:t>Scholarly or Scholarship?</a:t>
            </a:r>
          </a:p>
        </p:txBody>
      </p:sp>
      <p:sp>
        <p:nvSpPr>
          <p:cNvPr id="20" name="Content Placeholder 2"/>
          <p:cNvSpPr>
            <a:spLocks noGrp="1"/>
          </p:cNvSpPr>
          <p:nvPr>
            <p:ph idx="1"/>
          </p:nvPr>
        </p:nvSpPr>
        <p:spPr>
          <a:xfrm>
            <a:off x="323529" y="1203597"/>
            <a:ext cx="5266318" cy="3766715"/>
          </a:xfrm>
        </p:spPr>
        <p:txBody>
          <a:bodyPr/>
          <a:lstStyle/>
          <a:p>
            <a:r>
              <a:rPr lang="en-US" sz="2000" dirty="0">
                <a:latin typeface="+mn-lt"/>
              </a:rPr>
              <a:t>“…</a:t>
            </a:r>
            <a:r>
              <a:rPr lang="en-US" sz="2000" i="1" dirty="0">
                <a:latin typeface="+mn-lt"/>
              </a:rPr>
              <a:t>all</a:t>
            </a:r>
            <a:r>
              <a:rPr lang="en-US" sz="2000" dirty="0">
                <a:latin typeface="+mn-lt"/>
              </a:rPr>
              <a:t> faculty have an obligation to teach well, to engage students and to foster important forms of student learning…</a:t>
            </a:r>
          </a:p>
          <a:p>
            <a:r>
              <a:rPr lang="en-US" sz="2000" dirty="0">
                <a:latin typeface="+mn-lt"/>
              </a:rPr>
              <a:t>“…when it entails as well, certain practices of class room assessment and evidence gathering, when it is informed not only by the latest ideas in the field but by current ideas about teaching in the field, when it invites peer collaboration and review, </a:t>
            </a:r>
            <a:r>
              <a:rPr lang="en-US" sz="2000" i="1" dirty="0">
                <a:latin typeface="+mn-lt"/>
              </a:rPr>
              <a:t>then</a:t>
            </a:r>
            <a:r>
              <a:rPr lang="en-US" sz="2000" dirty="0">
                <a:latin typeface="+mn-lt"/>
              </a:rPr>
              <a:t> that teaching might rightly be called </a:t>
            </a:r>
            <a:r>
              <a:rPr lang="en-US" sz="2000" b="1" dirty="0">
                <a:latin typeface="+mn-lt"/>
              </a:rPr>
              <a:t>scholarly, or reflective or informed</a:t>
            </a:r>
            <a:r>
              <a:rPr lang="en-US" sz="2000" dirty="0">
                <a:latin typeface="+mn-lt"/>
              </a:rPr>
              <a:t>.. (contd.)</a:t>
            </a:r>
          </a:p>
        </p:txBody>
      </p:sp>
      <p:pic>
        <p:nvPicPr>
          <p:cNvPr id="21" name="Picture 20" descr="reflect_carto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911" y="1784743"/>
            <a:ext cx="2438537" cy="1937091"/>
          </a:xfrm>
          <a:prstGeom prst="rect">
            <a:avLst/>
          </a:prstGeom>
        </p:spPr>
      </p:pic>
      <p:sp>
        <p:nvSpPr>
          <p:cNvPr id="22" name="TextBox 21"/>
          <p:cNvSpPr txBox="1"/>
          <p:nvPr/>
        </p:nvSpPr>
        <p:spPr>
          <a:xfrm>
            <a:off x="6813983" y="3830002"/>
            <a:ext cx="1356462" cy="253916"/>
          </a:xfrm>
          <a:prstGeom prst="rect">
            <a:avLst/>
          </a:prstGeom>
          <a:noFill/>
        </p:spPr>
        <p:txBody>
          <a:bodyPr wrap="none" rtlCol="0">
            <a:spAutoFit/>
          </a:bodyPr>
          <a:lstStyle/>
          <a:p>
            <a:r>
              <a:rPr lang="en-US" sz="1050" dirty="0" err="1"/>
              <a:t>www.slideshare.net</a:t>
            </a:r>
            <a:endParaRPr lang="en-US" sz="1050" dirty="0"/>
          </a:p>
        </p:txBody>
      </p:sp>
    </p:spTree>
    <p:extLst>
      <p:ext uri="{BB962C8B-B14F-4D97-AF65-F5344CB8AC3E}">
        <p14:creationId xmlns:p14="http://schemas.microsoft.com/office/powerpoint/2010/main" val="334525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UoG_keyline_regular_lockup.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2037184" y="229766"/>
            <a:ext cx="6927304" cy="685800"/>
          </a:xfrm>
        </p:spPr>
        <p:txBody>
          <a:bodyPr/>
          <a:lstStyle/>
          <a:p>
            <a:r>
              <a:rPr lang="en-US" sz="2800" dirty="0">
                <a:latin typeface="+mj-lt"/>
              </a:rPr>
              <a:t>Scholarly or Scholarship?</a:t>
            </a:r>
          </a:p>
        </p:txBody>
      </p:sp>
      <p:sp>
        <p:nvSpPr>
          <p:cNvPr id="6" name="Content Placeholder 2"/>
          <p:cNvSpPr>
            <a:spLocks noGrp="1"/>
          </p:cNvSpPr>
          <p:nvPr>
            <p:ph idx="1"/>
          </p:nvPr>
        </p:nvSpPr>
        <p:spPr>
          <a:xfrm>
            <a:off x="395535" y="1567340"/>
            <a:ext cx="4526217" cy="3020634"/>
          </a:xfrm>
        </p:spPr>
        <p:txBody>
          <a:bodyPr/>
          <a:lstStyle/>
          <a:p>
            <a:r>
              <a:rPr lang="en-US" sz="2000" dirty="0">
                <a:latin typeface="+mn-lt"/>
              </a:rPr>
              <a:t>“(</a:t>
            </a:r>
            <a:r>
              <a:rPr lang="en-US" sz="2000" dirty="0" err="1">
                <a:latin typeface="+mn-lt"/>
              </a:rPr>
              <a:t>contd</a:t>
            </a:r>
            <a:r>
              <a:rPr lang="en-US" sz="2000" dirty="0">
                <a:latin typeface="+mn-lt"/>
              </a:rPr>
              <a:t>)…But in addition to all of this, yet </a:t>
            </a:r>
            <a:r>
              <a:rPr lang="en-US" sz="2000" i="1" dirty="0">
                <a:latin typeface="+mn-lt"/>
              </a:rPr>
              <a:t>another </a:t>
            </a:r>
            <a:r>
              <a:rPr lang="en-US" sz="2000" dirty="0">
                <a:latin typeface="+mn-lt"/>
              </a:rPr>
              <a:t>good is needed, one called a scholarship of teaching... described as having three additional features of</a:t>
            </a:r>
            <a:r>
              <a:rPr lang="en-US" sz="2000" b="1" dirty="0">
                <a:latin typeface="+mn-lt"/>
              </a:rPr>
              <a:t> </a:t>
            </a:r>
            <a:r>
              <a:rPr lang="en-US" sz="2000" dirty="0">
                <a:latin typeface="+mn-lt"/>
              </a:rPr>
              <a:t>being public (‘community property’), open to critique and evaluation, and in the form others can build on.”</a:t>
            </a:r>
          </a:p>
          <a:p>
            <a:pPr marL="0" indent="0" algn="r"/>
            <a:endParaRPr lang="en-US" sz="2000" dirty="0">
              <a:latin typeface="+mn-lt"/>
            </a:endParaRPr>
          </a:p>
          <a:p>
            <a:pPr marL="0" indent="0" algn="r"/>
            <a:r>
              <a:rPr lang="en-US" sz="2000" dirty="0">
                <a:latin typeface="+mn-lt"/>
              </a:rPr>
              <a:t>(Schulman and Hutchings, 1999 cited in McCarthy 2008)</a:t>
            </a:r>
          </a:p>
        </p:txBody>
      </p:sp>
      <p:pic>
        <p:nvPicPr>
          <p:cNvPr id="7" name="Picture 6" descr="techand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753" y="1599642"/>
            <a:ext cx="3754703" cy="2628292"/>
          </a:xfrm>
          <a:prstGeom prst="rect">
            <a:avLst/>
          </a:prstGeom>
        </p:spPr>
      </p:pic>
    </p:spTree>
    <p:extLst>
      <p:ext uri="{BB962C8B-B14F-4D97-AF65-F5344CB8AC3E}">
        <p14:creationId xmlns:p14="http://schemas.microsoft.com/office/powerpoint/2010/main" val="179522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UoG_keyline_regular_lockup.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bwMode="auto">
          <a:xfrm>
            <a:off x="564874" y="1203599"/>
            <a:ext cx="8183590" cy="187220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Title 1"/>
          <p:cNvSpPr>
            <a:spLocks noGrp="1"/>
          </p:cNvSpPr>
          <p:nvPr>
            <p:ph type="title"/>
          </p:nvPr>
        </p:nvSpPr>
        <p:spPr>
          <a:xfrm>
            <a:off x="2195736" y="308663"/>
            <a:ext cx="5976664" cy="504055"/>
          </a:xfrm>
        </p:spPr>
        <p:txBody>
          <a:bodyPr/>
          <a:lstStyle/>
          <a:p>
            <a:r>
              <a:rPr lang="en-US" dirty="0">
                <a:latin typeface="+mj-lt"/>
              </a:rPr>
              <a:t>Scholarship of Learning &amp; Teaching</a:t>
            </a:r>
          </a:p>
        </p:txBody>
      </p:sp>
      <p:sp>
        <p:nvSpPr>
          <p:cNvPr id="13" name="Content Placeholder 2"/>
          <p:cNvSpPr>
            <a:spLocks noGrp="1"/>
          </p:cNvSpPr>
          <p:nvPr>
            <p:ph idx="1"/>
          </p:nvPr>
        </p:nvSpPr>
        <p:spPr>
          <a:xfrm>
            <a:off x="564874" y="1419622"/>
            <a:ext cx="7297750" cy="2304255"/>
          </a:xfrm>
        </p:spPr>
        <p:txBody>
          <a:bodyPr/>
          <a:lstStyle/>
          <a:p>
            <a:pPr marL="0"/>
            <a:r>
              <a:rPr lang="en-US" sz="2000" dirty="0">
                <a:latin typeface="+mn-lt"/>
              </a:rPr>
              <a:t>“In my view, the purpose of scholarly teaching is to impact the activity of teaching and the resulting learning, whereas the </a:t>
            </a:r>
            <a:r>
              <a:rPr lang="en-US" sz="2000" i="1" u="sng" dirty="0">
                <a:latin typeface="+mn-lt"/>
              </a:rPr>
              <a:t>scholarship</a:t>
            </a:r>
            <a:r>
              <a:rPr lang="en-US" sz="2000" dirty="0">
                <a:latin typeface="+mn-lt"/>
              </a:rPr>
              <a:t> of teaching results in a formal, peer-reviewed communication in the appropriate media or venue, which then becomes part of the knowledge base of teaching and learning in higher education.” (</a:t>
            </a:r>
            <a:r>
              <a:rPr lang="en-US" sz="2000" dirty="0" err="1">
                <a:latin typeface="+mn-lt"/>
              </a:rPr>
              <a:t>Richlin</a:t>
            </a:r>
            <a:r>
              <a:rPr lang="en-US" sz="2000" dirty="0">
                <a:latin typeface="+mn-lt"/>
              </a:rPr>
              <a:t>, 2001) (Emphasis added).</a:t>
            </a:r>
          </a:p>
        </p:txBody>
      </p:sp>
      <p:pic>
        <p:nvPicPr>
          <p:cNvPr id="9" name="Picture 8" descr="GEIR-HPG-Banner-930x293px.jpg">
            <a:extLst>
              <a:ext uri="{FF2B5EF4-FFF2-40B4-BE49-F238E27FC236}">
                <a16:creationId xmlns:a16="http://schemas.microsoft.com/office/drawing/2014/main" id="{8BC03C27-7CEE-4B46-A3FE-9B4C2BC8C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81" y="4242234"/>
            <a:ext cx="2646294" cy="833725"/>
          </a:xfrm>
          <a:prstGeom prst="rect">
            <a:avLst/>
          </a:prstGeom>
        </p:spPr>
      </p:pic>
      <p:sp>
        <p:nvSpPr>
          <p:cNvPr id="2" name="TextBox 1">
            <a:extLst>
              <a:ext uri="{FF2B5EF4-FFF2-40B4-BE49-F238E27FC236}">
                <a16:creationId xmlns:a16="http://schemas.microsoft.com/office/drawing/2014/main" id="{04E778C5-BBD1-724D-BDB3-B445C433621B}"/>
              </a:ext>
            </a:extLst>
          </p:cNvPr>
          <p:cNvSpPr txBox="1"/>
          <p:nvPr/>
        </p:nvSpPr>
        <p:spPr>
          <a:xfrm>
            <a:off x="1763645" y="4139316"/>
            <a:ext cx="4058386" cy="830997"/>
          </a:xfrm>
          <a:prstGeom prst="rect">
            <a:avLst/>
          </a:prstGeom>
          <a:noFill/>
        </p:spPr>
        <p:txBody>
          <a:bodyPr wrap="square" rtlCol="0">
            <a:spAutoFit/>
          </a:bodyPr>
          <a:lstStyle/>
          <a:p>
            <a:r>
              <a:rPr lang="en-US" i="1" dirty="0">
                <a:latin typeface="+mn-lt"/>
              </a:rPr>
              <a:t>“…making the private public..” </a:t>
            </a:r>
          </a:p>
          <a:p>
            <a:r>
              <a:rPr lang="en-US" i="1" dirty="0">
                <a:latin typeface="+mn-lt"/>
              </a:rPr>
              <a:t>(Stephen Marshall, UNSW)</a:t>
            </a:r>
          </a:p>
        </p:txBody>
      </p:sp>
    </p:spTree>
    <p:extLst>
      <p:ext uri="{BB962C8B-B14F-4D97-AF65-F5344CB8AC3E}">
        <p14:creationId xmlns:p14="http://schemas.microsoft.com/office/powerpoint/2010/main" val="1043184300"/>
      </p:ext>
    </p:extLst>
  </p:cSld>
  <p:clrMapOvr>
    <a:masterClrMapping/>
  </p:clrMapOvr>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C590302482A478DC2C19BDE1FF1BD" ma:contentTypeVersion="15" ma:contentTypeDescription="Create a new document." ma:contentTypeScope="" ma:versionID="07e0b3ad90675c29aefccc20b05f1ec1">
  <xsd:schema xmlns:xsd="http://www.w3.org/2001/XMLSchema" xmlns:xs="http://www.w3.org/2001/XMLSchema" xmlns:p="http://schemas.microsoft.com/office/2006/metadata/properties" xmlns:ns2="3245c20d-159e-401e-87da-b0d4de07bd7f" xmlns:ns3="83ff45ac-31f7-4da2-809a-ec6f560dcf9e" targetNamespace="http://schemas.microsoft.com/office/2006/metadata/properties" ma:root="true" ma:fieldsID="12ba949b7ed124b32495b0debc4c5ba9" ns2:_="" ns3:_="">
    <xsd:import namespace="3245c20d-159e-401e-87da-b0d4de07bd7f"/>
    <xsd:import namespace="83ff45ac-31f7-4da2-809a-ec6f560dcf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PODSharepoint"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5c20d-159e-401e-87da-b0d4de07b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306b285-ac2c-4225-b56d-e54690cf9c9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PODSharepoint" ma:index="20" nillable="true" ma:displayName="Tags" ma:format="Dropdown" ma:internalName="PODSharepoint">
      <xsd:complexType>
        <xsd:complexContent>
          <xsd:extension base="dms:MultiChoiceFillIn">
            <xsd:sequence>
              <xsd:element name="Value" maxOccurs="unbounded" minOccurs="0" nillable="true">
                <xsd:simpleType>
                  <xsd:union memberTypes="dms:Text">
                    <xsd:simpleType>
                      <xsd:restriction base="dms:Choice">
                        <xsd:enumeration value="P&amp;OD SharePoint Site"/>
                        <xsd:enumeration value="Dean"/>
                        <xsd:enumeration value="HoS"/>
                        <xsd:enumeration value="Assistant VP"/>
                        <xsd:enumeration value="CoAH"/>
                        <xsd:enumeration value="CoSE"/>
                        <xsd:enumeration value="CoSS"/>
                        <xsd:enumeration value="MVLS"/>
                      </xsd:restriction>
                    </xsd:simpleType>
                  </xsd:union>
                </xsd:simpleType>
              </xsd:element>
            </xsd:sequence>
          </xsd:extension>
        </xsd:complexContent>
      </xsd:complex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ff45ac-31f7-4da2-809a-ec6f560dcf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34a7fb8-cac6-47d5-b573-29f02eac1472}" ma:internalName="TaxCatchAll" ma:showField="CatchAllData" ma:web="83ff45ac-31f7-4da2-809a-ec6f560dc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DSharepoint xmlns="3245c20d-159e-401e-87da-b0d4de07bd7f" xsi:nil="true"/>
    <TaxCatchAll xmlns="83ff45ac-31f7-4da2-809a-ec6f560dcf9e" xsi:nil="true"/>
    <lcf76f155ced4ddcb4097134ff3c332f xmlns="3245c20d-159e-401e-87da-b0d4de07bd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27EB1E-0B5F-469D-8F90-EAF787A081FB}"/>
</file>

<file path=customXml/itemProps2.xml><?xml version="1.0" encoding="utf-8"?>
<ds:datastoreItem xmlns:ds="http://schemas.openxmlformats.org/officeDocument/2006/customXml" ds:itemID="{BEB1267D-2B01-4707-B10E-9D57250462D5}"/>
</file>

<file path=customXml/itemProps3.xml><?xml version="1.0" encoding="utf-8"?>
<ds:datastoreItem xmlns:ds="http://schemas.openxmlformats.org/officeDocument/2006/customXml" ds:itemID="{15ABB168-FE81-4413-9DAF-AF897EEE5749}"/>
</file>

<file path=docProps/app.xml><?xml version="1.0" encoding="utf-8"?>
<Properties xmlns="http://schemas.openxmlformats.org/officeDocument/2006/extended-properties" xmlns:vt="http://schemas.openxmlformats.org/officeDocument/2006/docPropsVTypes">
  <Template>UoG_PowerPoint_16.9</Template>
  <TotalTime>3816</TotalTime>
  <Words>1506</Words>
  <Application>Microsoft Office PowerPoint</Application>
  <PresentationFormat>On-screen Show (16:9)</PresentationFormat>
  <Paragraphs>109</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Calibri</vt:lpstr>
      <vt:lpstr>Times New Roman</vt:lpstr>
      <vt:lpstr>UoG_PowerPoint_16.9</vt:lpstr>
      <vt:lpstr>PowerPoint Presentation</vt:lpstr>
      <vt:lpstr>Focus for the session</vt:lpstr>
      <vt:lpstr>Teaching and UofG Promotions</vt:lpstr>
      <vt:lpstr>Learning, Teaching &amp; Scholarship Track – Background &amp; Purpose</vt:lpstr>
      <vt:lpstr>Promotions Criteria for LTS Track</vt:lpstr>
      <vt:lpstr>Clarifying Scholarship</vt:lpstr>
      <vt:lpstr>Scholarly or Scholarship?</vt:lpstr>
      <vt:lpstr>Scholarly or Scholarship?</vt:lpstr>
      <vt:lpstr>Scholarship of Learning &amp; Teaching</vt:lpstr>
      <vt:lpstr>Evidencing Scholarship</vt:lpstr>
      <vt:lpstr>Role of the APP (Account of Professional Practice) </vt:lpstr>
      <vt:lpstr>Evidencing Learning &amp; Teaching Practice (1) </vt:lpstr>
      <vt:lpstr>Evidencing Learning &amp; Teaching Practice (2)</vt:lpstr>
      <vt:lpstr>What constitutes ‘evidence’? (3)</vt:lpstr>
      <vt:lpstr>What constitutes ‘evidence’? (4)</vt:lpstr>
      <vt:lpstr>Explaining Collective Endeavour</vt:lpstr>
      <vt:lpstr>Personal observations on applications to date…</vt:lpstr>
      <vt:lpstr>Try to …</vt:lpstr>
      <vt:lpstr>Thinking ahead…</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Ali Silverstein</cp:lastModifiedBy>
  <cp:revision>121</cp:revision>
  <dcterms:created xsi:type="dcterms:W3CDTF">2016-02-16T11:44:26Z</dcterms:created>
  <dcterms:modified xsi:type="dcterms:W3CDTF">2024-08-26T08:19:38Z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0x01010026DC590302482A478DC2C19BDE1FF1BD</vt:lpwstr>
  </property>
</Properties>
</file>