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68" r:id="rId5"/>
    <p:sldId id="651" r:id="rId6"/>
    <p:sldId id="503" r:id="rId7"/>
    <p:sldId id="261" r:id="rId8"/>
    <p:sldId id="596" r:id="rId9"/>
    <p:sldId id="654" r:id="rId10"/>
    <p:sldId id="662" r:id="rId11"/>
    <p:sldId id="262" r:id="rId12"/>
    <p:sldId id="653" r:id="rId13"/>
    <p:sldId id="263" r:id="rId14"/>
    <p:sldId id="661" r:id="rId15"/>
    <p:sldId id="264" r:id="rId16"/>
    <p:sldId id="663" r:id="rId17"/>
    <p:sldId id="660" r:id="rId18"/>
    <p:sldId id="265" r:id="rId19"/>
    <p:sldId id="655" r:id="rId20"/>
    <p:sldId id="656" r:id="rId21"/>
    <p:sldId id="657" r:id="rId22"/>
    <p:sldId id="658" r:id="rId23"/>
    <p:sldId id="659" r:id="rId24"/>
    <p:sldId id="266" r:id="rId25"/>
    <p:sldId id="267" r:id="rId2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A8"/>
    <a:srgbClr val="0094DE"/>
    <a:srgbClr val="61CAFF"/>
    <a:srgbClr val="8BD8FF"/>
    <a:srgbClr val="15B1FF"/>
    <a:srgbClr val="0099E6"/>
    <a:srgbClr val="007DBC"/>
    <a:srgbClr val="005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DD852-EB2F-AFE6-DF15-53DD5D4BE529}" v="370" dt="2024-07-30T09:41:56.982"/>
    <p1510:client id="{58C6159F-B5C2-41AC-8D0B-D023D3D3D47C}" v="3" dt="2024-07-30T12:46:22.358"/>
    <p1510:client id="{AA668DEC-0B0B-BD43-7138-C365F1D613BC}" v="42" dt="2024-07-29T16:36:11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89" autoAdjust="0"/>
  </p:normalViewPr>
  <p:slideViewPr>
    <p:cSldViewPr snapToGrid="0">
      <p:cViewPr varScale="1">
        <p:scale>
          <a:sx n="82" d="100"/>
          <a:sy n="82" d="100"/>
        </p:scale>
        <p:origin x="16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2A624-58C5-594D-B814-3DCC17118E0B}" type="doc">
      <dgm:prSet loTypeId="urn:microsoft.com/office/officeart/2005/8/layout/chevron1" loCatId="" qsTypeId="urn:microsoft.com/office/officeart/2005/8/quickstyle/simple1" qsCatId="simple" csTypeId="urn:microsoft.com/office/officeart/2005/8/colors/accent2_3" csCatId="accent2" phldr="1"/>
      <dgm:spPr/>
    </dgm:pt>
    <dgm:pt modelId="{381AC333-B8BF-3D44-918F-2DC02F194FD1}">
      <dgm:prSet custT="1"/>
      <dgm:spPr/>
      <dgm:t>
        <a:bodyPr/>
        <a:lstStyle/>
        <a:p>
          <a:r>
            <a:rPr lang="en-GB" sz="2400" b="1"/>
            <a:t>8 years</a:t>
          </a:r>
        </a:p>
      </dgm:t>
    </dgm:pt>
    <dgm:pt modelId="{0612D677-CD3D-444C-82FB-378E056B026B}" type="parTrans" cxnId="{8CD3311A-1B75-A64C-AB9E-8FDBB136554D}">
      <dgm:prSet/>
      <dgm:spPr/>
      <dgm:t>
        <a:bodyPr/>
        <a:lstStyle/>
        <a:p>
          <a:endParaRPr lang="en-GB"/>
        </a:p>
      </dgm:t>
    </dgm:pt>
    <dgm:pt modelId="{59E3483E-C22D-864D-8B77-E53B72413CAB}" type="sibTrans" cxnId="{8CD3311A-1B75-A64C-AB9E-8FDBB136554D}">
      <dgm:prSet/>
      <dgm:spPr/>
      <dgm:t>
        <a:bodyPr/>
        <a:lstStyle/>
        <a:p>
          <a:endParaRPr lang="en-GB"/>
        </a:p>
      </dgm:t>
    </dgm:pt>
    <dgm:pt modelId="{926D30B9-A3C2-BB45-B228-1EAD04679A3E}" type="pres">
      <dgm:prSet presAssocID="{B2F2A624-58C5-594D-B814-3DCC17118E0B}" presName="Name0" presStyleCnt="0">
        <dgm:presLayoutVars>
          <dgm:dir/>
          <dgm:animLvl val="lvl"/>
          <dgm:resizeHandles val="exact"/>
        </dgm:presLayoutVars>
      </dgm:prSet>
      <dgm:spPr/>
    </dgm:pt>
    <dgm:pt modelId="{E231EB67-A440-2C41-BCE5-5325046651AB}" type="pres">
      <dgm:prSet presAssocID="{381AC333-B8BF-3D44-918F-2DC02F194FD1}" presName="parTxOnly" presStyleLbl="node1" presStyleIdx="0" presStyleCnt="1" custScaleY="54311" custLinFactY="15075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8CD3311A-1B75-A64C-AB9E-8FDBB136554D}" srcId="{B2F2A624-58C5-594D-B814-3DCC17118E0B}" destId="{381AC333-B8BF-3D44-918F-2DC02F194FD1}" srcOrd="0" destOrd="0" parTransId="{0612D677-CD3D-444C-82FB-378E056B026B}" sibTransId="{59E3483E-C22D-864D-8B77-E53B72413CAB}"/>
    <dgm:cxn modelId="{382C8D3A-88A0-764F-8BD0-8D4CE2E46671}" type="presOf" srcId="{B2F2A624-58C5-594D-B814-3DCC17118E0B}" destId="{926D30B9-A3C2-BB45-B228-1EAD04679A3E}" srcOrd="0" destOrd="0" presId="urn:microsoft.com/office/officeart/2005/8/layout/chevron1"/>
    <dgm:cxn modelId="{4459FF6E-8B70-5543-9578-DEA18D46C833}" type="presOf" srcId="{381AC333-B8BF-3D44-918F-2DC02F194FD1}" destId="{E231EB67-A440-2C41-BCE5-5325046651AB}" srcOrd="0" destOrd="0" presId="urn:microsoft.com/office/officeart/2005/8/layout/chevron1"/>
    <dgm:cxn modelId="{8DDE556A-2728-C448-B991-74C1F6B930DF}" type="presParOf" srcId="{926D30B9-A3C2-BB45-B228-1EAD04679A3E}" destId="{E231EB67-A440-2C41-BCE5-5325046651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DD5A26-41A6-4ABA-91A4-0488DA1A26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7F6202E-53C4-4EB3-89A5-D6256B830813}">
      <dgm:prSet phldrT="[Text]"/>
      <dgm:spPr/>
      <dgm:t>
        <a:bodyPr/>
        <a:lstStyle/>
        <a:p>
          <a:r>
            <a:rPr lang="en-GB"/>
            <a:t>Research &amp; Teaching</a:t>
          </a:r>
        </a:p>
      </dgm:t>
    </dgm:pt>
    <dgm:pt modelId="{7D88AA1F-FF7F-487D-ACCF-D62757E3766D}" type="parTrans" cxnId="{E2D78156-5858-487B-9FCF-0646D49DC74D}">
      <dgm:prSet/>
      <dgm:spPr/>
      <dgm:t>
        <a:bodyPr/>
        <a:lstStyle/>
        <a:p>
          <a:endParaRPr lang="en-GB"/>
        </a:p>
      </dgm:t>
    </dgm:pt>
    <dgm:pt modelId="{E20C70FB-F596-4D59-83B7-B310D2055C35}" type="sibTrans" cxnId="{E2D78156-5858-487B-9FCF-0646D49DC74D}">
      <dgm:prSet/>
      <dgm:spPr/>
      <dgm:t>
        <a:bodyPr/>
        <a:lstStyle/>
        <a:p>
          <a:endParaRPr lang="en-GB"/>
        </a:p>
      </dgm:t>
    </dgm:pt>
    <dgm:pt modelId="{439EDC51-DEAD-4384-9CAB-E2BF343A54DD}">
      <dgm:prSet phldrT="[Text]"/>
      <dgm:spPr/>
      <dgm:t>
        <a:bodyPr/>
        <a:lstStyle/>
        <a:p>
          <a:r>
            <a:rPr lang="en-GB"/>
            <a:t>Learning, Teaching &amp; Scholarship</a:t>
          </a:r>
        </a:p>
      </dgm:t>
    </dgm:pt>
    <dgm:pt modelId="{C8C93950-83F8-48D5-934D-2CCF44841620}" type="parTrans" cxnId="{E480F1EF-9F56-4AB7-96D4-249DE68BF5A9}">
      <dgm:prSet/>
      <dgm:spPr/>
      <dgm:t>
        <a:bodyPr/>
        <a:lstStyle/>
        <a:p>
          <a:endParaRPr lang="en-GB"/>
        </a:p>
      </dgm:t>
    </dgm:pt>
    <dgm:pt modelId="{7BB582D2-D7F8-4B08-A5D6-B02E00934E4F}" type="sibTrans" cxnId="{E480F1EF-9F56-4AB7-96D4-249DE68BF5A9}">
      <dgm:prSet/>
      <dgm:spPr/>
      <dgm:t>
        <a:bodyPr/>
        <a:lstStyle/>
        <a:p>
          <a:endParaRPr lang="en-GB"/>
        </a:p>
      </dgm:t>
    </dgm:pt>
    <dgm:pt modelId="{BCF9AFFD-CEE9-4EE5-BB49-733B17D8DD4C}">
      <dgm:prSet phldrT="[Text]"/>
      <dgm:spPr/>
      <dgm:t>
        <a:bodyPr/>
        <a:lstStyle/>
        <a:p>
          <a:r>
            <a:rPr lang="en-GB"/>
            <a:t>Research only</a:t>
          </a:r>
        </a:p>
      </dgm:t>
    </dgm:pt>
    <dgm:pt modelId="{770ECAA0-6E9D-4E6B-A9FA-14FF3379AFC7}" type="parTrans" cxnId="{A3FBDD63-59D9-4530-999C-2435354CA79C}">
      <dgm:prSet/>
      <dgm:spPr/>
      <dgm:t>
        <a:bodyPr/>
        <a:lstStyle/>
        <a:p>
          <a:endParaRPr lang="en-GB"/>
        </a:p>
      </dgm:t>
    </dgm:pt>
    <dgm:pt modelId="{93DF6A93-235D-452F-BA01-3ED87C902AE7}" type="sibTrans" cxnId="{A3FBDD63-59D9-4530-999C-2435354CA79C}">
      <dgm:prSet/>
      <dgm:spPr/>
      <dgm:t>
        <a:bodyPr/>
        <a:lstStyle/>
        <a:p>
          <a:endParaRPr lang="en-GB"/>
        </a:p>
      </dgm:t>
    </dgm:pt>
    <dgm:pt modelId="{49FBC810-8CA0-4350-A35D-95A053F41BFE}" type="pres">
      <dgm:prSet presAssocID="{A5DD5A26-41A6-4ABA-91A4-0488DA1A267D}" presName="CompostProcess" presStyleCnt="0">
        <dgm:presLayoutVars>
          <dgm:dir/>
          <dgm:resizeHandles val="exact"/>
        </dgm:presLayoutVars>
      </dgm:prSet>
      <dgm:spPr/>
    </dgm:pt>
    <dgm:pt modelId="{6E87AF9C-5C47-4819-95CB-3DF960F619B9}" type="pres">
      <dgm:prSet presAssocID="{A5DD5A26-41A6-4ABA-91A4-0488DA1A267D}" presName="arrow" presStyleLbl="bgShp" presStyleIdx="0" presStyleCnt="1" custLinFactNeighborX="-1546" custLinFactNeighborY="-27856"/>
      <dgm:spPr/>
    </dgm:pt>
    <dgm:pt modelId="{4944A6F6-69A6-450B-A30C-FABFC1D41B5B}" type="pres">
      <dgm:prSet presAssocID="{A5DD5A26-41A6-4ABA-91A4-0488DA1A267D}" presName="linearProcess" presStyleCnt="0"/>
      <dgm:spPr/>
    </dgm:pt>
    <dgm:pt modelId="{DC2F9B76-B144-4D1F-ABA1-FF73CB62F629}" type="pres">
      <dgm:prSet presAssocID="{47F6202E-53C4-4EB3-89A5-D6256B830813}" presName="textNode" presStyleLbl="node1" presStyleIdx="0" presStyleCnt="3">
        <dgm:presLayoutVars>
          <dgm:bulletEnabled val="1"/>
        </dgm:presLayoutVars>
      </dgm:prSet>
      <dgm:spPr/>
    </dgm:pt>
    <dgm:pt modelId="{33CAF10A-50AE-49B5-9940-A7E7FD83E609}" type="pres">
      <dgm:prSet presAssocID="{E20C70FB-F596-4D59-83B7-B310D2055C35}" presName="sibTrans" presStyleCnt="0"/>
      <dgm:spPr/>
    </dgm:pt>
    <dgm:pt modelId="{DB492523-DAF9-4BBC-BEB3-538B667DF426}" type="pres">
      <dgm:prSet presAssocID="{439EDC51-DEAD-4384-9CAB-E2BF343A54DD}" presName="textNode" presStyleLbl="node1" presStyleIdx="1" presStyleCnt="3">
        <dgm:presLayoutVars>
          <dgm:bulletEnabled val="1"/>
        </dgm:presLayoutVars>
      </dgm:prSet>
      <dgm:spPr/>
    </dgm:pt>
    <dgm:pt modelId="{C67565BE-AAC6-437A-AC0A-6E442FAA75D1}" type="pres">
      <dgm:prSet presAssocID="{7BB582D2-D7F8-4B08-A5D6-B02E00934E4F}" presName="sibTrans" presStyleCnt="0"/>
      <dgm:spPr/>
    </dgm:pt>
    <dgm:pt modelId="{83173FEC-6FCC-4431-A9C8-381CE9F08B50}" type="pres">
      <dgm:prSet presAssocID="{BCF9AFFD-CEE9-4EE5-BB49-733B17D8DD4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36DB61C-E067-450B-8A13-37EFA60C2867}" type="presOf" srcId="{439EDC51-DEAD-4384-9CAB-E2BF343A54DD}" destId="{DB492523-DAF9-4BBC-BEB3-538B667DF426}" srcOrd="0" destOrd="0" presId="urn:microsoft.com/office/officeart/2005/8/layout/hProcess9"/>
    <dgm:cxn modelId="{05C8F530-3C85-4EAF-B806-88D1852E606F}" type="presOf" srcId="{47F6202E-53C4-4EB3-89A5-D6256B830813}" destId="{DC2F9B76-B144-4D1F-ABA1-FF73CB62F629}" srcOrd="0" destOrd="0" presId="urn:microsoft.com/office/officeart/2005/8/layout/hProcess9"/>
    <dgm:cxn modelId="{A3FBDD63-59D9-4530-999C-2435354CA79C}" srcId="{A5DD5A26-41A6-4ABA-91A4-0488DA1A267D}" destId="{BCF9AFFD-CEE9-4EE5-BB49-733B17D8DD4C}" srcOrd="2" destOrd="0" parTransId="{770ECAA0-6E9D-4E6B-A9FA-14FF3379AFC7}" sibTransId="{93DF6A93-235D-452F-BA01-3ED87C902AE7}"/>
    <dgm:cxn modelId="{E2D78156-5858-487B-9FCF-0646D49DC74D}" srcId="{A5DD5A26-41A6-4ABA-91A4-0488DA1A267D}" destId="{47F6202E-53C4-4EB3-89A5-D6256B830813}" srcOrd="0" destOrd="0" parTransId="{7D88AA1F-FF7F-487D-ACCF-D62757E3766D}" sibTransId="{E20C70FB-F596-4D59-83B7-B310D2055C35}"/>
    <dgm:cxn modelId="{5A14E4C9-5B39-4BA0-837E-AB56F02E660E}" type="presOf" srcId="{A5DD5A26-41A6-4ABA-91A4-0488DA1A267D}" destId="{49FBC810-8CA0-4350-A35D-95A053F41BFE}" srcOrd="0" destOrd="0" presId="urn:microsoft.com/office/officeart/2005/8/layout/hProcess9"/>
    <dgm:cxn modelId="{E480F1EF-9F56-4AB7-96D4-249DE68BF5A9}" srcId="{A5DD5A26-41A6-4ABA-91A4-0488DA1A267D}" destId="{439EDC51-DEAD-4384-9CAB-E2BF343A54DD}" srcOrd="1" destOrd="0" parTransId="{C8C93950-83F8-48D5-934D-2CCF44841620}" sibTransId="{7BB582D2-D7F8-4B08-A5D6-B02E00934E4F}"/>
    <dgm:cxn modelId="{04B0BAF2-E997-4F72-BD39-919BBAA628CE}" type="presOf" srcId="{BCF9AFFD-CEE9-4EE5-BB49-733B17D8DD4C}" destId="{83173FEC-6FCC-4431-A9C8-381CE9F08B50}" srcOrd="0" destOrd="0" presId="urn:microsoft.com/office/officeart/2005/8/layout/hProcess9"/>
    <dgm:cxn modelId="{18363C58-5821-4C67-860A-EA2E1AA00994}" type="presParOf" srcId="{49FBC810-8CA0-4350-A35D-95A053F41BFE}" destId="{6E87AF9C-5C47-4819-95CB-3DF960F619B9}" srcOrd="0" destOrd="0" presId="urn:microsoft.com/office/officeart/2005/8/layout/hProcess9"/>
    <dgm:cxn modelId="{9A77BA64-0C98-4F7F-A4F2-5D491DA58E79}" type="presParOf" srcId="{49FBC810-8CA0-4350-A35D-95A053F41BFE}" destId="{4944A6F6-69A6-450B-A30C-FABFC1D41B5B}" srcOrd="1" destOrd="0" presId="urn:microsoft.com/office/officeart/2005/8/layout/hProcess9"/>
    <dgm:cxn modelId="{DF2F9C51-7677-4105-A97C-E4CF63D28E85}" type="presParOf" srcId="{4944A6F6-69A6-450B-A30C-FABFC1D41B5B}" destId="{DC2F9B76-B144-4D1F-ABA1-FF73CB62F629}" srcOrd="0" destOrd="0" presId="urn:microsoft.com/office/officeart/2005/8/layout/hProcess9"/>
    <dgm:cxn modelId="{5258CB96-1F92-4506-9EF7-776889B8F0C2}" type="presParOf" srcId="{4944A6F6-69A6-450B-A30C-FABFC1D41B5B}" destId="{33CAF10A-50AE-49B5-9940-A7E7FD83E609}" srcOrd="1" destOrd="0" presId="urn:microsoft.com/office/officeart/2005/8/layout/hProcess9"/>
    <dgm:cxn modelId="{F234C72B-7763-4955-A57A-07E1558FBD5F}" type="presParOf" srcId="{4944A6F6-69A6-450B-A30C-FABFC1D41B5B}" destId="{DB492523-DAF9-4BBC-BEB3-538B667DF426}" srcOrd="2" destOrd="0" presId="urn:microsoft.com/office/officeart/2005/8/layout/hProcess9"/>
    <dgm:cxn modelId="{A5BCEFA3-E647-4252-A680-F9B158EB4F50}" type="presParOf" srcId="{4944A6F6-69A6-450B-A30C-FABFC1D41B5B}" destId="{C67565BE-AAC6-437A-AC0A-6E442FAA75D1}" srcOrd="3" destOrd="0" presId="urn:microsoft.com/office/officeart/2005/8/layout/hProcess9"/>
    <dgm:cxn modelId="{39FBFE0A-9050-4DD9-A66D-A238FE9794D5}" type="presParOf" srcId="{4944A6F6-69A6-450B-A30C-FABFC1D41B5B}" destId="{83173FEC-6FCC-4431-A9C8-381CE9F08B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31BA7-3871-4204-9D7B-7D80AE85400D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4E82BFFD-4AF8-4FF0-B309-2F04696D68F8}" type="pres">
      <dgm:prSet presAssocID="{20131BA7-3871-4204-9D7B-7D80AE85400D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09A5998-6AF1-4807-A3C2-BB851EC61313}" type="presOf" srcId="{20131BA7-3871-4204-9D7B-7D80AE85400D}" destId="{4E82BFFD-4AF8-4FF0-B309-2F04696D68F8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131BA7-3871-4204-9D7B-7D80AE85400D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0412E574-A6BC-404B-BB8F-F3ED7813473E}">
      <dgm:prSet phldrT="[Text]" custT="1"/>
      <dgm:spPr/>
      <dgm:t>
        <a:bodyPr/>
        <a:lstStyle/>
        <a:p>
          <a:pPr algn="ctr"/>
          <a:endParaRPr lang="en-GB" sz="1400"/>
        </a:p>
        <a:p>
          <a:pPr algn="ctr"/>
          <a:endParaRPr lang="en-GB" sz="1400"/>
        </a:p>
      </dgm:t>
    </dgm:pt>
    <dgm:pt modelId="{F62E9C56-7B75-47E6-8B3B-BC237B524017}" type="parTrans" cxnId="{3076A40B-C3FC-4223-B549-DF77B1A44700}">
      <dgm:prSet/>
      <dgm:spPr/>
      <dgm:t>
        <a:bodyPr/>
        <a:lstStyle/>
        <a:p>
          <a:endParaRPr lang="en-GB"/>
        </a:p>
      </dgm:t>
    </dgm:pt>
    <dgm:pt modelId="{9BE7DC1B-7293-4388-AEB5-3FBF20D0D02F}" type="sibTrans" cxnId="{3076A40B-C3FC-4223-B549-DF77B1A44700}">
      <dgm:prSet/>
      <dgm:spPr/>
      <dgm:t>
        <a:bodyPr/>
        <a:lstStyle/>
        <a:p>
          <a:endParaRPr lang="en-GB"/>
        </a:p>
      </dgm:t>
    </dgm:pt>
    <dgm:pt modelId="{48F56E02-178D-4583-85E5-0E42CB93EE9A}">
      <dgm:prSet phldrT="[Text]" custT="1"/>
      <dgm:spPr/>
      <dgm:t>
        <a:bodyPr/>
        <a:lstStyle/>
        <a:p>
          <a:pPr algn="ctr"/>
          <a:endParaRPr lang="en-GB" sz="1400"/>
        </a:p>
      </dgm:t>
    </dgm:pt>
    <dgm:pt modelId="{57D5B7F2-8516-4CAA-836A-4F3DCBA3499D}" type="parTrans" cxnId="{F2CD9570-0374-4AE2-B827-9A86ECF5B80D}">
      <dgm:prSet/>
      <dgm:spPr/>
      <dgm:t>
        <a:bodyPr/>
        <a:lstStyle/>
        <a:p>
          <a:endParaRPr lang="en-GB"/>
        </a:p>
      </dgm:t>
    </dgm:pt>
    <dgm:pt modelId="{1858300B-C501-4BFB-8B35-3C8AC18173F9}" type="sibTrans" cxnId="{F2CD9570-0374-4AE2-B827-9A86ECF5B80D}">
      <dgm:prSet/>
      <dgm:spPr/>
      <dgm:t>
        <a:bodyPr/>
        <a:lstStyle/>
        <a:p>
          <a:endParaRPr lang="en-GB"/>
        </a:p>
      </dgm:t>
    </dgm:pt>
    <dgm:pt modelId="{497C73D9-3DD7-4CA6-9143-70367821762A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DC5F95C9-4DE9-4DD6-915F-FE1E1AB778A5}" type="parTrans" cxnId="{90EACE0A-D2C5-44ED-A5BA-DB89CA845804}">
      <dgm:prSet/>
      <dgm:spPr/>
      <dgm:t>
        <a:bodyPr/>
        <a:lstStyle/>
        <a:p>
          <a:endParaRPr lang="en-GB"/>
        </a:p>
      </dgm:t>
    </dgm:pt>
    <dgm:pt modelId="{A313F452-C69E-469F-B161-91BC0C93FEC4}" type="sibTrans" cxnId="{90EACE0A-D2C5-44ED-A5BA-DB89CA845804}">
      <dgm:prSet/>
      <dgm:spPr/>
      <dgm:t>
        <a:bodyPr/>
        <a:lstStyle/>
        <a:p>
          <a:endParaRPr lang="en-GB"/>
        </a:p>
      </dgm:t>
    </dgm:pt>
    <dgm:pt modelId="{4E82BFFD-4AF8-4FF0-B309-2F04696D68F8}" type="pres">
      <dgm:prSet presAssocID="{20131BA7-3871-4204-9D7B-7D80AE85400D}" presName="Name0" presStyleCnt="0">
        <dgm:presLayoutVars>
          <dgm:dir/>
          <dgm:animLvl val="lvl"/>
          <dgm:resizeHandles val="exact"/>
        </dgm:presLayoutVars>
      </dgm:prSet>
      <dgm:spPr/>
    </dgm:pt>
    <dgm:pt modelId="{12016FC3-8484-4315-91F2-D7F3B63025A8}" type="pres">
      <dgm:prSet presAssocID="{0412E574-A6BC-404B-BB8F-F3ED7813473E}" presName="Name8" presStyleCnt="0"/>
      <dgm:spPr/>
    </dgm:pt>
    <dgm:pt modelId="{8AD980C2-D334-4D4D-B8A9-E21C75F09BA3}" type="pres">
      <dgm:prSet presAssocID="{0412E574-A6BC-404B-BB8F-F3ED7813473E}" presName="level" presStyleLbl="node1" presStyleIdx="0" presStyleCnt="3">
        <dgm:presLayoutVars>
          <dgm:chMax val="1"/>
          <dgm:bulletEnabled val="1"/>
        </dgm:presLayoutVars>
      </dgm:prSet>
      <dgm:spPr/>
    </dgm:pt>
    <dgm:pt modelId="{3F74C991-E3D6-4FD0-8D84-B62C908DB4A3}" type="pres">
      <dgm:prSet presAssocID="{0412E574-A6BC-404B-BB8F-F3ED781347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C0E26C-4BEF-4A44-BB8B-9C5CB9D8280A}" type="pres">
      <dgm:prSet presAssocID="{48F56E02-178D-4583-85E5-0E42CB93EE9A}" presName="Name8" presStyleCnt="0"/>
      <dgm:spPr/>
    </dgm:pt>
    <dgm:pt modelId="{6A1C1E14-7A67-4688-9193-67A292AB5009}" type="pres">
      <dgm:prSet presAssocID="{48F56E02-178D-4583-85E5-0E42CB93EE9A}" presName="level" presStyleLbl="node1" presStyleIdx="1" presStyleCnt="3">
        <dgm:presLayoutVars>
          <dgm:chMax val="1"/>
          <dgm:bulletEnabled val="1"/>
        </dgm:presLayoutVars>
      </dgm:prSet>
      <dgm:spPr/>
    </dgm:pt>
    <dgm:pt modelId="{5DE1B37E-B12A-4DE6-9D3A-07271775D963}" type="pres">
      <dgm:prSet presAssocID="{48F56E02-178D-4583-85E5-0E42CB93EE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035DD9-71BC-4A99-B934-3D5E4254026F}" type="pres">
      <dgm:prSet presAssocID="{497C73D9-3DD7-4CA6-9143-70367821762A}" presName="Name8" presStyleCnt="0"/>
      <dgm:spPr/>
    </dgm:pt>
    <dgm:pt modelId="{1FE4A877-5BBC-43EA-AF2C-76D3E9597420}" type="pres">
      <dgm:prSet presAssocID="{497C73D9-3DD7-4CA6-9143-70367821762A}" presName="level" presStyleLbl="node1" presStyleIdx="2" presStyleCnt="3" custLinFactNeighborX="627" custLinFactNeighborY="16452">
        <dgm:presLayoutVars>
          <dgm:chMax val="1"/>
          <dgm:bulletEnabled val="1"/>
        </dgm:presLayoutVars>
      </dgm:prSet>
      <dgm:spPr/>
    </dgm:pt>
    <dgm:pt modelId="{D96C2F59-3D7A-4126-9578-D1551DA4B26A}" type="pres">
      <dgm:prSet presAssocID="{497C73D9-3DD7-4CA6-9143-7036782176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0EACE0A-D2C5-44ED-A5BA-DB89CA845804}" srcId="{20131BA7-3871-4204-9D7B-7D80AE85400D}" destId="{497C73D9-3DD7-4CA6-9143-70367821762A}" srcOrd="2" destOrd="0" parTransId="{DC5F95C9-4DE9-4DD6-915F-FE1E1AB778A5}" sibTransId="{A313F452-C69E-469F-B161-91BC0C93FEC4}"/>
    <dgm:cxn modelId="{3076A40B-C3FC-4223-B549-DF77B1A44700}" srcId="{20131BA7-3871-4204-9D7B-7D80AE85400D}" destId="{0412E574-A6BC-404B-BB8F-F3ED7813473E}" srcOrd="0" destOrd="0" parTransId="{F62E9C56-7B75-47E6-8B3B-BC237B524017}" sibTransId="{9BE7DC1B-7293-4388-AEB5-3FBF20D0D02F}"/>
    <dgm:cxn modelId="{9A27FF65-932B-4359-B6DC-27A4F8C2E406}" type="presOf" srcId="{497C73D9-3DD7-4CA6-9143-70367821762A}" destId="{D96C2F59-3D7A-4126-9578-D1551DA4B26A}" srcOrd="1" destOrd="0" presId="urn:microsoft.com/office/officeart/2005/8/layout/pyramid1"/>
    <dgm:cxn modelId="{C1037568-13A1-43D4-80E0-CE1637DCB5E3}" type="presOf" srcId="{48F56E02-178D-4583-85E5-0E42CB93EE9A}" destId="{6A1C1E14-7A67-4688-9193-67A292AB5009}" srcOrd="0" destOrd="0" presId="urn:microsoft.com/office/officeart/2005/8/layout/pyramid1"/>
    <dgm:cxn modelId="{F2CD9570-0374-4AE2-B827-9A86ECF5B80D}" srcId="{20131BA7-3871-4204-9D7B-7D80AE85400D}" destId="{48F56E02-178D-4583-85E5-0E42CB93EE9A}" srcOrd="1" destOrd="0" parTransId="{57D5B7F2-8516-4CAA-836A-4F3DCBA3499D}" sibTransId="{1858300B-C501-4BFB-8B35-3C8AC18173F9}"/>
    <dgm:cxn modelId="{53343C8C-D740-4551-92A1-1B54D8FDC3A0}" type="presOf" srcId="{0412E574-A6BC-404B-BB8F-F3ED7813473E}" destId="{8AD980C2-D334-4D4D-B8A9-E21C75F09BA3}" srcOrd="0" destOrd="0" presId="urn:microsoft.com/office/officeart/2005/8/layout/pyramid1"/>
    <dgm:cxn modelId="{A09A5998-6AF1-4807-A3C2-BB851EC61313}" type="presOf" srcId="{20131BA7-3871-4204-9D7B-7D80AE85400D}" destId="{4E82BFFD-4AF8-4FF0-B309-2F04696D68F8}" srcOrd="0" destOrd="0" presId="urn:microsoft.com/office/officeart/2005/8/layout/pyramid1"/>
    <dgm:cxn modelId="{65EF3DD3-83FE-4BB0-B3BF-0F847C4AEBFD}" type="presOf" srcId="{497C73D9-3DD7-4CA6-9143-70367821762A}" destId="{1FE4A877-5BBC-43EA-AF2C-76D3E9597420}" srcOrd="0" destOrd="0" presId="urn:microsoft.com/office/officeart/2005/8/layout/pyramid1"/>
    <dgm:cxn modelId="{4F8FD6E2-8E62-4089-9B87-03968400AAAE}" type="presOf" srcId="{48F56E02-178D-4583-85E5-0E42CB93EE9A}" destId="{5DE1B37E-B12A-4DE6-9D3A-07271775D963}" srcOrd="1" destOrd="0" presId="urn:microsoft.com/office/officeart/2005/8/layout/pyramid1"/>
    <dgm:cxn modelId="{248303F8-EF8D-4502-96F7-9401B1D7E598}" type="presOf" srcId="{0412E574-A6BC-404B-BB8F-F3ED7813473E}" destId="{3F74C991-E3D6-4FD0-8D84-B62C908DB4A3}" srcOrd="1" destOrd="0" presId="urn:microsoft.com/office/officeart/2005/8/layout/pyramid1"/>
    <dgm:cxn modelId="{58107935-F9B5-46DB-8B15-C02686726BCF}" type="presParOf" srcId="{4E82BFFD-4AF8-4FF0-B309-2F04696D68F8}" destId="{12016FC3-8484-4315-91F2-D7F3B63025A8}" srcOrd="0" destOrd="0" presId="urn:microsoft.com/office/officeart/2005/8/layout/pyramid1"/>
    <dgm:cxn modelId="{AADC256A-15C8-4C25-8347-71102AD1DE73}" type="presParOf" srcId="{12016FC3-8484-4315-91F2-D7F3B63025A8}" destId="{8AD980C2-D334-4D4D-B8A9-E21C75F09BA3}" srcOrd="0" destOrd="0" presId="urn:microsoft.com/office/officeart/2005/8/layout/pyramid1"/>
    <dgm:cxn modelId="{8B7C4423-0B22-40E5-9219-CB8BBD3BD389}" type="presParOf" srcId="{12016FC3-8484-4315-91F2-D7F3B63025A8}" destId="{3F74C991-E3D6-4FD0-8D84-B62C908DB4A3}" srcOrd="1" destOrd="0" presId="urn:microsoft.com/office/officeart/2005/8/layout/pyramid1"/>
    <dgm:cxn modelId="{2D81E01F-320F-4454-A6AF-007158B89F0F}" type="presParOf" srcId="{4E82BFFD-4AF8-4FF0-B309-2F04696D68F8}" destId="{E1C0E26C-4BEF-4A44-BB8B-9C5CB9D8280A}" srcOrd="1" destOrd="0" presId="urn:microsoft.com/office/officeart/2005/8/layout/pyramid1"/>
    <dgm:cxn modelId="{ED8A5777-E83A-472A-9ED9-E58E5822DCDB}" type="presParOf" srcId="{E1C0E26C-4BEF-4A44-BB8B-9C5CB9D8280A}" destId="{6A1C1E14-7A67-4688-9193-67A292AB5009}" srcOrd="0" destOrd="0" presId="urn:microsoft.com/office/officeart/2005/8/layout/pyramid1"/>
    <dgm:cxn modelId="{FD99AE74-9D93-44D9-849A-48403192CCA3}" type="presParOf" srcId="{E1C0E26C-4BEF-4A44-BB8B-9C5CB9D8280A}" destId="{5DE1B37E-B12A-4DE6-9D3A-07271775D963}" srcOrd="1" destOrd="0" presId="urn:microsoft.com/office/officeart/2005/8/layout/pyramid1"/>
    <dgm:cxn modelId="{441BAD8D-030A-455F-AD84-A0199ED6CC8E}" type="presParOf" srcId="{4E82BFFD-4AF8-4FF0-B309-2F04696D68F8}" destId="{4A035DD9-71BC-4A99-B934-3D5E4254026F}" srcOrd="2" destOrd="0" presId="urn:microsoft.com/office/officeart/2005/8/layout/pyramid1"/>
    <dgm:cxn modelId="{003BEEA1-6935-4993-A6CD-229579B62CFE}" type="presParOf" srcId="{4A035DD9-71BC-4A99-B934-3D5E4254026F}" destId="{1FE4A877-5BBC-43EA-AF2C-76D3E9597420}" srcOrd="0" destOrd="0" presId="urn:microsoft.com/office/officeart/2005/8/layout/pyramid1"/>
    <dgm:cxn modelId="{62DEAAAD-E734-442C-95F4-9D56DFF168F5}" type="presParOf" srcId="{4A035DD9-71BC-4A99-B934-3D5E4254026F}" destId="{D96C2F59-3D7A-4126-9578-D1551DA4B2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A1E203-FF5E-41E2-826F-A4D773D0442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1822A466-5648-45D8-9261-3A5F5838787B}">
      <dgm:prSet phldrT="[Text]"/>
      <dgm:spPr/>
      <dgm:t>
        <a:bodyPr/>
        <a:lstStyle/>
        <a:p>
          <a:r>
            <a:rPr lang="en-GB"/>
            <a:t>PDR</a:t>
          </a:r>
        </a:p>
      </dgm:t>
    </dgm:pt>
    <dgm:pt modelId="{26012C4F-B338-4E4C-9AB3-08E230E3E157}" type="parTrans" cxnId="{ADBACE9B-600A-490E-AFA9-EE515921A9F0}">
      <dgm:prSet/>
      <dgm:spPr/>
      <dgm:t>
        <a:bodyPr/>
        <a:lstStyle/>
        <a:p>
          <a:endParaRPr lang="en-GB"/>
        </a:p>
      </dgm:t>
    </dgm:pt>
    <dgm:pt modelId="{D5AABEBF-B795-4DF9-A1D1-41514A960658}" type="sibTrans" cxnId="{ADBACE9B-600A-490E-AFA9-EE515921A9F0}">
      <dgm:prSet/>
      <dgm:spPr/>
      <dgm:t>
        <a:bodyPr/>
        <a:lstStyle/>
        <a:p>
          <a:endParaRPr lang="en-GB"/>
        </a:p>
      </dgm:t>
    </dgm:pt>
    <dgm:pt modelId="{71C0717C-5E18-4F80-9919-4152BD47DF60}">
      <dgm:prSet phldrT="[Text]"/>
      <dgm:spPr/>
      <dgm:t>
        <a:bodyPr/>
        <a:lstStyle/>
        <a:p>
          <a:r>
            <a:rPr lang="en-GB"/>
            <a:t>ECDP</a:t>
          </a:r>
        </a:p>
      </dgm:t>
    </dgm:pt>
    <dgm:pt modelId="{EA168C2F-D932-41A5-96B1-8E473E7EA776}" type="parTrans" cxnId="{F318F84F-BFCC-46A8-803F-81E21C996317}">
      <dgm:prSet/>
      <dgm:spPr/>
      <dgm:t>
        <a:bodyPr/>
        <a:lstStyle/>
        <a:p>
          <a:endParaRPr lang="en-GB"/>
        </a:p>
      </dgm:t>
    </dgm:pt>
    <dgm:pt modelId="{610D5AC8-BC1E-46A9-8DCE-6528C4BF815E}" type="sibTrans" cxnId="{F318F84F-BFCC-46A8-803F-81E21C996317}">
      <dgm:prSet/>
      <dgm:spPr/>
      <dgm:t>
        <a:bodyPr/>
        <a:lstStyle/>
        <a:p>
          <a:endParaRPr lang="en-GB"/>
        </a:p>
      </dgm:t>
    </dgm:pt>
    <dgm:pt modelId="{B49F58DF-FCB1-4468-A040-B79EA736C27C}">
      <dgm:prSet phldrT="[Text]"/>
      <dgm:spPr/>
      <dgm:t>
        <a:bodyPr/>
        <a:lstStyle/>
        <a:p>
          <a:r>
            <a:rPr lang="en-GB"/>
            <a:t>Academic Promotion</a:t>
          </a:r>
        </a:p>
      </dgm:t>
    </dgm:pt>
    <dgm:pt modelId="{903D7B2D-668D-436D-BCC9-8EA488FD53FD}" type="parTrans" cxnId="{0232FA49-6A8E-4203-BCD7-DF4694412D21}">
      <dgm:prSet/>
      <dgm:spPr/>
      <dgm:t>
        <a:bodyPr/>
        <a:lstStyle/>
        <a:p>
          <a:endParaRPr lang="en-GB"/>
        </a:p>
      </dgm:t>
    </dgm:pt>
    <dgm:pt modelId="{BF47D55D-59DE-4AE7-A4BD-BDD2CE076DE5}" type="sibTrans" cxnId="{0232FA49-6A8E-4203-BCD7-DF4694412D21}">
      <dgm:prSet/>
      <dgm:spPr/>
      <dgm:t>
        <a:bodyPr/>
        <a:lstStyle/>
        <a:p>
          <a:endParaRPr lang="en-GB"/>
        </a:p>
      </dgm:t>
    </dgm:pt>
    <dgm:pt modelId="{D10FEFAF-986E-4447-BC79-2EA14F732B27}" type="pres">
      <dgm:prSet presAssocID="{D7A1E203-FF5E-41E2-826F-A4D773D04420}" presName="compositeShape" presStyleCnt="0">
        <dgm:presLayoutVars>
          <dgm:chMax val="7"/>
          <dgm:dir/>
          <dgm:resizeHandles val="exact"/>
        </dgm:presLayoutVars>
      </dgm:prSet>
      <dgm:spPr/>
    </dgm:pt>
    <dgm:pt modelId="{0B4D1900-D6F8-41B0-9E52-C36EB7C9EC84}" type="pres">
      <dgm:prSet presAssocID="{1822A466-5648-45D8-9261-3A5F5838787B}" presName="circ1" presStyleLbl="vennNode1" presStyleIdx="0" presStyleCnt="3"/>
      <dgm:spPr/>
    </dgm:pt>
    <dgm:pt modelId="{D89A051D-4F5F-4DC9-9A33-96DE6AD9F6EA}" type="pres">
      <dgm:prSet presAssocID="{1822A466-5648-45D8-9261-3A5F583878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B6AE67-A9C6-43A5-B217-BA35E54C40FB}" type="pres">
      <dgm:prSet presAssocID="{71C0717C-5E18-4F80-9919-4152BD47DF60}" presName="circ2" presStyleLbl="vennNode1" presStyleIdx="1" presStyleCnt="3"/>
      <dgm:spPr/>
    </dgm:pt>
    <dgm:pt modelId="{16F25071-008F-4CCC-9220-EA168B062559}" type="pres">
      <dgm:prSet presAssocID="{71C0717C-5E18-4F80-9919-4152BD47DF6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16EB7ED-96BD-491D-9A6B-9D481AE5B68A}" type="pres">
      <dgm:prSet presAssocID="{B49F58DF-FCB1-4468-A040-B79EA736C27C}" presName="circ3" presStyleLbl="vennNode1" presStyleIdx="2" presStyleCnt="3"/>
      <dgm:spPr/>
    </dgm:pt>
    <dgm:pt modelId="{64848F3D-5DFC-410C-92FB-E003D1495A15}" type="pres">
      <dgm:prSet presAssocID="{B49F58DF-FCB1-4468-A040-B79EA736C2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734D0D-E6B1-476D-AEEE-D6A8B11A6957}" type="presOf" srcId="{D7A1E203-FF5E-41E2-826F-A4D773D04420}" destId="{D10FEFAF-986E-4447-BC79-2EA14F732B27}" srcOrd="0" destOrd="0" presId="urn:microsoft.com/office/officeart/2005/8/layout/venn1"/>
    <dgm:cxn modelId="{C5EA1710-707F-455B-8C44-66B9E08B89C1}" type="presOf" srcId="{1822A466-5648-45D8-9261-3A5F5838787B}" destId="{0B4D1900-D6F8-41B0-9E52-C36EB7C9EC84}" srcOrd="0" destOrd="0" presId="urn:microsoft.com/office/officeart/2005/8/layout/venn1"/>
    <dgm:cxn modelId="{0232FA49-6A8E-4203-BCD7-DF4694412D21}" srcId="{D7A1E203-FF5E-41E2-826F-A4D773D04420}" destId="{B49F58DF-FCB1-4468-A040-B79EA736C27C}" srcOrd="2" destOrd="0" parTransId="{903D7B2D-668D-436D-BCC9-8EA488FD53FD}" sibTransId="{BF47D55D-59DE-4AE7-A4BD-BDD2CE076DE5}"/>
    <dgm:cxn modelId="{F318F84F-BFCC-46A8-803F-81E21C996317}" srcId="{D7A1E203-FF5E-41E2-826F-A4D773D04420}" destId="{71C0717C-5E18-4F80-9919-4152BD47DF60}" srcOrd="1" destOrd="0" parTransId="{EA168C2F-D932-41A5-96B1-8E473E7EA776}" sibTransId="{610D5AC8-BC1E-46A9-8DCE-6528C4BF815E}"/>
    <dgm:cxn modelId="{39DFCB53-881C-41F2-8CC1-128DCE262108}" type="presOf" srcId="{71C0717C-5E18-4F80-9919-4152BD47DF60}" destId="{89B6AE67-A9C6-43A5-B217-BA35E54C40FB}" srcOrd="0" destOrd="0" presId="urn:microsoft.com/office/officeart/2005/8/layout/venn1"/>
    <dgm:cxn modelId="{ADBACE9B-600A-490E-AFA9-EE515921A9F0}" srcId="{D7A1E203-FF5E-41E2-826F-A4D773D04420}" destId="{1822A466-5648-45D8-9261-3A5F5838787B}" srcOrd="0" destOrd="0" parTransId="{26012C4F-B338-4E4C-9AB3-08E230E3E157}" sibTransId="{D5AABEBF-B795-4DF9-A1D1-41514A960658}"/>
    <dgm:cxn modelId="{DD2A269F-3426-4A98-AA04-B3FB23701F76}" type="presOf" srcId="{B49F58DF-FCB1-4468-A040-B79EA736C27C}" destId="{116EB7ED-96BD-491D-9A6B-9D481AE5B68A}" srcOrd="0" destOrd="0" presId="urn:microsoft.com/office/officeart/2005/8/layout/venn1"/>
    <dgm:cxn modelId="{7C739CA4-8012-4B72-9BC7-4D567505A4FE}" type="presOf" srcId="{B49F58DF-FCB1-4468-A040-B79EA736C27C}" destId="{64848F3D-5DFC-410C-92FB-E003D1495A15}" srcOrd="1" destOrd="0" presId="urn:microsoft.com/office/officeart/2005/8/layout/venn1"/>
    <dgm:cxn modelId="{25428EAD-095D-49EA-B2EC-C7FDCA38DFE1}" type="presOf" srcId="{1822A466-5648-45D8-9261-3A5F5838787B}" destId="{D89A051D-4F5F-4DC9-9A33-96DE6AD9F6EA}" srcOrd="1" destOrd="0" presId="urn:microsoft.com/office/officeart/2005/8/layout/venn1"/>
    <dgm:cxn modelId="{419037CE-7481-4D32-898A-E5E3C3CE994D}" type="presOf" srcId="{71C0717C-5E18-4F80-9919-4152BD47DF60}" destId="{16F25071-008F-4CCC-9220-EA168B062559}" srcOrd="1" destOrd="0" presId="urn:microsoft.com/office/officeart/2005/8/layout/venn1"/>
    <dgm:cxn modelId="{270AF6EA-D141-4D0A-9F54-052AA55181DA}" type="presParOf" srcId="{D10FEFAF-986E-4447-BC79-2EA14F732B27}" destId="{0B4D1900-D6F8-41B0-9E52-C36EB7C9EC84}" srcOrd="0" destOrd="0" presId="urn:microsoft.com/office/officeart/2005/8/layout/venn1"/>
    <dgm:cxn modelId="{62AE8BF7-B221-4A25-BE83-4F2F87790BC3}" type="presParOf" srcId="{D10FEFAF-986E-4447-BC79-2EA14F732B27}" destId="{D89A051D-4F5F-4DC9-9A33-96DE6AD9F6EA}" srcOrd="1" destOrd="0" presId="urn:microsoft.com/office/officeart/2005/8/layout/venn1"/>
    <dgm:cxn modelId="{4089B67D-01C0-4CCD-9764-D4C7FB31D2C0}" type="presParOf" srcId="{D10FEFAF-986E-4447-BC79-2EA14F732B27}" destId="{89B6AE67-A9C6-43A5-B217-BA35E54C40FB}" srcOrd="2" destOrd="0" presId="urn:microsoft.com/office/officeart/2005/8/layout/venn1"/>
    <dgm:cxn modelId="{87A74833-8C15-4C17-8C58-058729714A5B}" type="presParOf" srcId="{D10FEFAF-986E-4447-BC79-2EA14F732B27}" destId="{16F25071-008F-4CCC-9220-EA168B062559}" srcOrd="3" destOrd="0" presId="urn:microsoft.com/office/officeart/2005/8/layout/venn1"/>
    <dgm:cxn modelId="{EC0EFD67-896F-47BD-BC2B-62A0D16414A1}" type="presParOf" srcId="{D10FEFAF-986E-4447-BC79-2EA14F732B27}" destId="{116EB7ED-96BD-491D-9A6B-9D481AE5B68A}" srcOrd="4" destOrd="0" presId="urn:microsoft.com/office/officeart/2005/8/layout/venn1"/>
    <dgm:cxn modelId="{AE70DC31-8B70-43F9-81C5-8DC56A6B0B88}" type="presParOf" srcId="{D10FEFAF-986E-4447-BC79-2EA14F732B27}" destId="{64848F3D-5DFC-410C-92FB-E003D1495A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1EB67-A440-2C41-BCE5-5325046651AB}">
      <dsp:nvSpPr>
        <dsp:cNvPr id="0" name=""/>
        <dsp:cNvSpPr/>
      </dsp:nvSpPr>
      <dsp:spPr>
        <a:xfrm>
          <a:off x="4867" y="0"/>
          <a:ext cx="9958245" cy="553524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8 years</a:t>
          </a:r>
        </a:p>
      </dsp:txBody>
      <dsp:txXfrm>
        <a:off x="281629" y="0"/>
        <a:ext cx="9404721" cy="553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AF9C-5C47-4819-95CB-3DF960F619B9}">
      <dsp:nvSpPr>
        <dsp:cNvPr id="0" name=""/>
        <dsp:cNvSpPr/>
      </dsp:nvSpPr>
      <dsp:spPr>
        <a:xfrm>
          <a:off x="650484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F9B76-B144-4D1F-ABA1-FF73CB62F629}">
      <dsp:nvSpPr>
        <dsp:cNvPr id="0" name=""/>
        <dsp:cNvSpPr/>
      </dsp:nvSpPr>
      <dsp:spPr>
        <a:xfrm>
          <a:off x="356339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Research &amp; Teaching</a:t>
          </a:r>
        </a:p>
      </dsp:txBody>
      <dsp:txXfrm>
        <a:off x="441305" y="1390367"/>
        <a:ext cx="2984748" cy="1570603"/>
      </dsp:txXfrm>
    </dsp:sp>
    <dsp:sp modelId="{DB492523-DAF9-4BBC-BEB3-538B667DF426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Learning, Teaching &amp; Scholarship</a:t>
          </a:r>
        </a:p>
      </dsp:txBody>
      <dsp:txXfrm>
        <a:off x="3765426" y="1390367"/>
        <a:ext cx="2984748" cy="1570603"/>
      </dsp:txXfrm>
    </dsp:sp>
    <dsp:sp modelId="{83173FEC-6FCC-4431-A9C8-381CE9F08B50}">
      <dsp:nvSpPr>
        <dsp:cNvPr id="0" name=""/>
        <dsp:cNvSpPr/>
      </dsp:nvSpPr>
      <dsp:spPr>
        <a:xfrm>
          <a:off x="7004580" y="1305401"/>
          <a:ext cx="315468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Research only</a:t>
          </a:r>
        </a:p>
      </dsp:txBody>
      <dsp:txXfrm>
        <a:off x="7089546" y="1390367"/>
        <a:ext cx="2984748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980C2-D334-4D4D-B8A9-E21C75F09BA3}">
      <dsp:nvSpPr>
        <dsp:cNvPr id="0" name=""/>
        <dsp:cNvSpPr/>
      </dsp:nvSpPr>
      <dsp:spPr>
        <a:xfrm>
          <a:off x="1967753" y="0"/>
          <a:ext cx="1967753" cy="1634658"/>
        </a:xfrm>
        <a:prstGeom prst="trapezoid">
          <a:avLst>
            <a:gd name="adj" fmla="val 601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967753" y="0"/>
        <a:ext cx="1967753" cy="1634658"/>
      </dsp:txXfrm>
    </dsp:sp>
    <dsp:sp modelId="{6A1C1E14-7A67-4688-9193-67A292AB5009}">
      <dsp:nvSpPr>
        <dsp:cNvPr id="0" name=""/>
        <dsp:cNvSpPr/>
      </dsp:nvSpPr>
      <dsp:spPr>
        <a:xfrm>
          <a:off x="983876" y="1634658"/>
          <a:ext cx="3935506" cy="1634658"/>
        </a:xfrm>
        <a:prstGeom prst="trapezoid">
          <a:avLst>
            <a:gd name="adj" fmla="val 60189"/>
          </a:avLst>
        </a:prstGeom>
        <a:solidFill>
          <a:schemeClr val="accent3">
            <a:hueOff val="-3107900"/>
            <a:satOff val="34222"/>
            <a:lumOff val="-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672590" y="1634658"/>
        <a:ext cx="2558078" cy="1634658"/>
      </dsp:txXfrm>
    </dsp:sp>
    <dsp:sp modelId="{1FE4A877-5BBC-43EA-AF2C-76D3E9597420}">
      <dsp:nvSpPr>
        <dsp:cNvPr id="0" name=""/>
        <dsp:cNvSpPr/>
      </dsp:nvSpPr>
      <dsp:spPr>
        <a:xfrm>
          <a:off x="0" y="3269316"/>
          <a:ext cx="5903259" cy="1634658"/>
        </a:xfrm>
        <a:prstGeom prst="trapezoid">
          <a:avLst>
            <a:gd name="adj" fmla="val 60189"/>
          </a:avLst>
        </a:prstGeom>
        <a:solidFill>
          <a:schemeClr val="accent3">
            <a:hueOff val="-6215801"/>
            <a:satOff val="68443"/>
            <a:lumOff val="-2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 </a:t>
          </a:r>
        </a:p>
      </dsp:txBody>
      <dsp:txXfrm>
        <a:off x="1033070" y="3269316"/>
        <a:ext cx="3837118" cy="1634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D1900-D6F8-41B0-9E52-C36EB7C9EC84}">
      <dsp:nvSpPr>
        <dsp:cNvPr id="0" name=""/>
        <dsp:cNvSpPr/>
      </dsp:nvSpPr>
      <dsp:spPr>
        <a:xfrm>
          <a:off x="4086355" y="59191"/>
          <a:ext cx="2841186" cy="2841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PDR</a:t>
          </a:r>
        </a:p>
      </dsp:txBody>
      <dsp:txXfrm>
        <a:off x="4465180" y="556399"/>
        <a:ext cx="2083536" cy="1278533"/>
      </dsp:txXfrm>
    </dsp:sp>
    <dsp:sp modelId="{89B6AE67-A9C6-43A5-B217-BA35E54C40FB}">
      <dsp:nvSpPr>
        <dsp:cNvPr id="0" name=""/>
        <dsp:cNvSpPr/>
      </dsp:nvSpPr>
      <dsp:spPr>
        <a:xfrm>
          <a:off x="5111550" y="1834933"/>
          <a:ext cx="2841186" cy="28411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ECDP</a:t>
          </a:r>
        </a:p>
      </dsp:txBody>
      <dsp:txXfrm>
        <a:off x="5980479" y="2568906"/>
        <a:ext cx="1704711" cy="1562652"/>
      </dsp:txXfrm>
    </dsp:sp>
    <dsp:sp modelId="{116EB7ED-96BD-491D-9A6B-9D481AE5B68A}">
      <dsp:nvSpPr>
        <dsp:cNvPr id="0" name=""/>
        <dsp:cNvSpPr/>
      </dsp:nvSpPr>
      <dsp:spPr>
        <a:xfrm>
          <a:off x="3061160" y="1834933"/>
          <a:ext cx="2841186" cy="28411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Academic Promotion</a:t>
          </a:r>
        </a:p>
      </dsp:txBody>
      <dsp:txXfrm>
        <a:off x="3328705" y="2568906"/>
        <a:ext cx="1704711" cy="1562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FDABA-7D12-4815-A84B-90B28DFB54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9C06-45F0-4C38-BBBB-586A4D3B8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>
                <a:cs typeface="Calibri" panose="020F0502020204030204"/>
              </a:rPr>
            </a:br>
            <a:r>
              <a:rPr lang="en-GB">
                <a:cs typeface="Calibri" panose="020F0502020204030204"/>
              </a:rPr>
              <a:t>*Fire alarms and nearest toilets (if delivering in person)</a:t>
            </a:r>
          </a:p>
          <a:p>
            <a:r>
              <a:rPr lang="en-GB">
                <a:cs typeface="Calibri" panose="020F0502020204030204"/>
              </a:rPr>
              <a:t>*Getting involved / being prepared to take part in discussions and ask questions</a:t>
            </a:r>
          </a:p>
          <a:p>
            <a:r>
              <a:rPr lang="en-GB">
                <a:cs typeface="Calibri" panose="020F0502020204030204"/>
              </a:rPr>
              <a:t>*Phones – how present are you? But understand if someone has urgent personal</a:t>
            </a:r>
          </a:p>
          <a:p>
            <a:r>
              <a:rPr lang="en-GB">
                <a:cs typeface="Calibri" panose="020F0502020204030204"/>
              </a:rPr>
              <a:t>*Confidentiality and the programme – Chatham House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30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A02F00-C535-204F-B4B5-528FB2DC4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030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Objectives need to be SMART</a:t>
            </a:r>
          </a:p>
          <a:p>
            <a:endParaRPr lang="en-GB"/>
          </a:p>
          <a:p>
            <a:r>
              <a:rPr lang="en-GB"/>
              <a:t>They also need to be aligned to the relevant promotional criteria for the track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8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Objectives need to be SMART</a:t>
            </a:r>
          </a:p>
          <a:p>
            <a:endParaRPr lang="en-GB"/>
          </a:p>
          <a:p>
            <a:r>
              <a:rPr lang="en-GB"/>
              <a:t>They also need to be aligned to the relevant promotional criteria for the track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9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Summarise learning objectives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Research &amp; teaching – all staff at grades 7 and 8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Learning, teaching &amp; scholarship– all staff at grades 7 and 8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Research only – independent researchers i.e. with PI status, normally grade 8, as confirmed by the VP/Head of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Partial as well as full membership applies in all three tracks. (Partial membership is unusual – only 11 cases currently)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8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three career tracks (but only two sets of criteria)</a:t>
            </a:r>
          </a:p>
          <a:p>
            <a:endParaRPr lang="en-GB"/>
          </a:p>
          <a:p>
            <a:r>
              <a:rPr lang="en-GB"/>
              <a:t>Not required to meet all - preponderance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2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43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Objectives need to be SMART</a:t>
            </a:r>
          </a:p>
          <a:p>
            <a:endParaRPr lang="en-GB"/>
          </a:p>
          <a:p>
            <a:r>
              <a:rPr lang="en-GB"/>
              <a:t>They also need to be aligned to the relevant promotional criteria for the track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9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Objectives need to be SMART</a:t>
            </a:r>
          </a:p>
          <a:p>
            <a:endParaRPr lang="en-GB"/>
          </a:p>
          <a:p>
            <a:r>
              <a:rPr lang="en-GB"/>
              <a:t>They also need to be aligned to the relevant promotional criteria for the track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9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Objectives need to be SMART</a:t>
            </a:r>
          </a:p>
          <a:p>
            <a:endParaRPr lang="en-GB"/>
          </a:p>
          <a:p>
            <a:r>
              <a:rPr lang="en-GB"/>
              <a:t>They also need to be aligned to the relevant promotional criteria for the track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Objectives need to be SMART</a:t>
            </a:r>
          </a:p>
          <a:p>
            <a:endParaRPr lang="en-GB"/>
          </a:p>
          <a:p>
            <a:r>
              <a:rPr lang="en-GB"/>
              <a:t>They also need to be aligned to the relevant promotional criteria for the track being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C9C06-45F0-4C38-BBBB-586A4D3B8E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5767-A677-463D-AD64-F9659D30E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5024"/>
            <a:ext cx="9144000" cy="1941485"/>
          </a:xfrm>
        </p:spPr>
        <p:txBody>
          <a:bodyPr anchor="b">
            <a:normAutofit/>
          </a:bodyPr>
          <a:lstStyle>
            <a:lvl1pPr algn="ctr"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CFA19-77C3-48AB-B7A0-CFBAF0B31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9090"/>
            <a:ext cx="9144000" cy="1129145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36543-443E-4A09-BCAD-1EE4732E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F27C-4FD4-45BD-89B2-87564A26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6C21-E548-435D-AEBC-096D1230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0A23A6-3089-4603-A626-2DF706805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92" y="440435"/>
            <a:ext cx="5485815" cy="17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64CC-91F9-434E-B925-9B17DFD9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7C96F-D700-412D-922C-9DF19939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2BDF7-40F4-4DD4-A912-FF1FBCCA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1B549-61E2-4FB0-BA4E-706294EF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1CAAFB5-F379-4823-BAA0-652E3C9B2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D6FBCFF1-7E85-4A9B-A1B8-6A3F7B60AF06}"/>
              </a:ext>
            </a:extLst>
          </p:cNvPr>
          <p:cNvSpPr/>
          <p:nvPr/>
        </p:nvSpPr>
        <p:spPr>
          <a:xfrm>
            <a:off x="0" y="5969727"/>
            <a:ext cx="12192000" cy="888273"/>
          </a:xfrm>
          <a:prstGeom prst="rect">
            <a:avLst/>
          </a:prstGeom>
          <a:solidFill>
            <a:srgbClr val="003865"/>
          </a:solidFill>
        </p:spPr>
      </p:sp>
    </p:spTree>
    <p:extLst>
      <p:ext uri="{BB962C8B-B14F-4D97-AF65-F5344CB8AC3E}">
        <p14:creationId xmlns:p14="http://schemas.microsoft.com/office/powerpoint/2010/main" val="380563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CF1A-F6E8-432A-8362-9F735615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70" y="116089"/>
            <a:ext cx="10904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002CA-332C-4101-B2F5-0EB51C09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DC435-374D-48A5-ABBE-7F5DDEAF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A2F8-EA4A-4931-BE10-814A2FE7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A49AD79-3082-40C3-BE72-A67DD031153D}"/>
              </a:ext>
            </a:extLst>
          </p:cNvPr>
          <p:cNvSpPr/>
          <p:nvPr/>
        </p:nvSpPr>
        <p:spPr>
          <a:xfrm>
            <a:off x="0" y="5969727"/>
            <a:ext cx="12192000" cy="888273"/>
          </a:xfrm>
          <a:prstGeom prst="rect">
            <a:avLst/>
          </a:prstGeom>
          <a:solidFill>
            <a:srgbClr val="003865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362D1-43CF-42F5-99D1-B15AD7C76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07538"/>
            <a:ext cx="1972060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2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CAFE-A1FA-4531-A52A-E8124286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8F30B-BD0C-4CD6-8E52-1B8BAE50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3DFF2-6726-456F-9643-F1A988AF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9F34B-937B-4793-81E0-8756A0D3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3F81E9F-6716-41FC-99E9-5329F872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BD4E29D-4115-4D6D-A890-92CCB2498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58"/>
          <a:stretch/>
        </p:blipFill>
        <p:spPr>
          <a:xfrm>
            <a:off x="1" y="6322484"/>
            <a:ext cx="12191999" cy="5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E7479-6A93-4CB0-A4A0-0A8954C2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2F2BB-5B0A-44A0-9E81-B3C55316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B3949-3C68-4943-ACAF-C813AA44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E92213D-D1DC-424C-A553-8844A9942608}"/>
              </a:ext>
            </a:extLst>
          </p:cNvPr>
          <p:cNvSpPr/>
          <p:nvPr/>
        </p:nvSpPr>
        <p:spPr>
          <a:xfrm>
            <a:off x="0" y="0"/>
            <a:ext cx="12192000" cy="1136073"/>
          </a:xfrm>
          <a:prstGeom prst="rect">
            <a:avLst/>
          </a:prstGeom>
          <a:solidFill>
            <a:srgbClr val="003865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AC87D-553A-4DF5-BF10-3A49B93B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71898"/>
            <a:ext cx="8649393" cy="992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98950-B537-40D8-899D-3C9F5395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13221"/>
            <a:ext cx="1972060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1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65AB-32B0-462D-9152-5A4F7553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DD4E4-5D17-45FE-9AB0-10C30FBAB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16A93-CC7C-4476-9FB0-FF9A9EA5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F5F75-7E61-48A8-A0A9-0741A2A2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3ACC-18CA-42FB-853B-BF2AD4B4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6105533-3D30-47ED-B5D6-080F49AE5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9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8D6D-44B8-4C9D-A5CD-519792FE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8FEC-0FA9-490F-AD32-E2334D05C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B8BA0-A6CC-41E3-9D06-4F3BD4E74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01F8E-5970-4DBF-A201-24EFA59A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44221-806B-4D3A-8409-C1828611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DADA6-8982-4618-BBEB-603DAD1F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EBFD8A5-F6E2-4BF4-A299-C9A5E30A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5235-3B23-4AE4-AE3B-E747F4603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698" y="188913"/>
            <a:ext cx="86177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2E24-0BF1-4FEA-82CD-B0227858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08D0B-E33C-4AC7-9600-25C758A4A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55692-067D-47B5-908D-1BEBD4593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61F4B-D02F-4AFC-8FDE-BB9CE78F5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3A0B4-375E-4E40-BD2E-1201ABE5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F255C-F6A8-44C0-BDAC-5F403A9B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D4598-4CCD-4135-8452-6E3F4C03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B2B03C89-1049-40A2-8B32-81D882947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3400-CC38-4AEB-ADE3-0791F24D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1486C-4E4C-48F4-82C8-D6C8CA45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E8F27-C6A8-44E5-BD78-944D1BD5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11C38-EB05-409E-9D60-5585911D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5EF8133-15CD-4F3D-8E05-601A239FF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4F70E-FC37-4AF3-A6C6-1AD6D2CC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765C6-A9F2-47E8-B6FA-8A2DB2F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F991D-E804-4DA3-961A-B97DD7C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0F1C62B-6274-481B-A063-618131FA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4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AA58-D816-418A-B14E-5E364187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75" y="1551708"/>
            <a:ext cx="3932237" cy="13057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10B3C-07C3-4B68-BB61-226FD1E1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1708"/>
            <a:ext cx="6172200" cy="4522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4CC36-B6A0-4E84-A50C-A2BE7EC92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074" y="2960716"/>
            <a:ext cx="3932237" cy="3113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651B0-810B-4D44-9C99-938792F4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C6526-22B7-4533-83E1-BC12E254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CB8AA-5AC9-4EB1-B130-A672509C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4EAEB9A-EBCA-4370-BB7A-83D2B1D18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911E-9009-4581-B423-9CE65C30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F9E1B-C900-42E6-B141-FBD8E70F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E90EE-BA01-483E-8DD7-31E0C433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27E53-282A-4444-AFBC-47F8C0F3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B886C571-661D-460F-BB67-E77F97839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73150125-8E49-4BE9-A298-0C935B129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BA9576-5CDD-4C82-BA89-7EF188233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6575"/>
            <a:ext cx="7402484" cy="914400"/>
          </a:xfrm>
        </p:spPr>
        <p:txBody>
          <a:bodyPr/>
          <a:lstStyle>
            <a:lvl1pPr>
              <a:defRPr>
                <a:solidFill>
                  <a:srgbClr val="00355F"/>
                </a:solidFill>
              </a:defRPr>
            </a:lvl1pPr>
            <a:lvl2pPr>
              <a:defRPr>
                <a:solidFill>
                  <a:srgbClr val="00355F"/>
                </a:solidFill>
              </a:defRPr>
            </a:lvl2pPr>
            <a:lvl3pPr>
              <a:defRPr>
                <a:solidFill>
                  <a:srgbClr val="00355F"/>
                </a:solidFill>
              </a:defRPr>
            </a:lvl3pPr>
            <a:lvl4pPr>
              <a:defRPr>
                <a:solidFill>
                  <a:srgbClr val="00355F"/>
                </a:solidFill>
              </a:defRPr>
            </a:lvl4pPr>
            <a:lvl5pPr>
              <a:defRPr>
                <a:solidFill>
                  <a:srgbClr val="0035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2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3CF3-EEDC-4652-BCAD-3B2BFAA8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90502"/>
            <a:ext cx="3932237" cy="1324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3BCB4-9A5A-4FC9-B275-A2E7A136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90502"/>
            <a:ext cx="6172200" cy="42705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E0CC2-54A4-4ECF-AC91-869AE08BB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14996"/>
            <a:ext cx="3932237" cy="29539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C4AC4-263D-4086-8794-0DF7264A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BBB01-0C00-4168-9318-6EF3FBDD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05DF7-E840-46F7-9257-7BA54F82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F087E54-DD86-4065-AFC1-6830B2021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17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822B-8783-4927-ACE8-0E353997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9E397-DACE-4404-822C-4E2E0AED1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7203A-733F-41C8-AE9F-E5732AB5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12544-773C-41EE-B356-77C5673E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F137-453C-439F-B91F-6EA815AA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367B956-E8F1-437C-AB02-B75A5FA03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4D98D-B626-4B40-9E62-5C762157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B94A7-F624-443E-9741-DDC6BE4AC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2824C-8ECB-4EC0-B4BD-0DDD1870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0E68-AA3D-459A-AFBD-73545001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6D4E-A1F9-4F25-A27F-6E971DB8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19C4534-0996-4F72-A397-E9DE39DEC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FF66-9F31-49DD-B3B9-DAAEA6B4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3A367-C180-4785-BB8E-1C7647E4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FBC55-5C16-46F9-97E0-C6A1931C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31D88-0748-40BA-AE96-F527B5EA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grass, outdoor, tree, building&#10;&#10;Description automatically generated">
            <a:extLst>
              <a:ext uri="{FF2B5EF4-FFF2-40B4-BE49-F238E27FC236}">
                <a16:creationId xmlns:a16="http://schemas.microsoft.com/office/drawing/2014/main" id="{44918C71-C079-4D47-A956-803776C4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EF527C0-9901-49D1-A42D-C17B4F79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F6C8F8-BD8C-41F5-BA6A-1229BEE0B13C}"/>
              </a:ext>
            </a:extLst>
          </p:cNvPr>
          <p:cNvSpPr/>
          <p:nvPr/>
        </p:nvSpPr>
        <p:spPr>
          <a:xfrm>
            <a:off x="1" y="4433455"/>
            <a:ext cx="4317076" cy="2424545"/>
          </a:xfrm>
          <a:prstGeom prst="rect">
            <a:avLst/>
          </a:prstGeom>
          <a:solidFill>
            <a:srgbClr val="013660"/>
          </a:solidFill>
          <a:ln>
            <a:solidFill>
              <a:srgbClr val="01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EFA27E-C5F7-4826-B9DF-68351B9FE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563" y="4598988"/>
            <a:ext cx="3929062" cy="1935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5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old, stone&#10;&#10;Description automatically generated">
            <a:extLst>
              <a:ext uri="{FF2B5EF4-FFF2-40B4-BE49-F238E27FC236}">
                <a16:creationId xmlns:a16="http://schemas.microsoft.com/office/drawing/2014/main" id="{329C935A-CBAE-4E6F-919F-E10FEE1E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98"/>
            <a:ext cx="12201061" cy="686309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3A367-C180-4785-BB8E-1C7647E4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FBC55-5C16-46F9-97E0-C6A1931C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31D88-0748-40BA-AE96-F527B5EA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EF527C0-9901-49D1-A42D-C17B4F79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F6C8F8-BD8C-41F5-BA6A-1229BEE0B13C}"/>
              </a:ext>
            </a:extLst>
          </p:cNvPr>
          <p:cNvSpPr/>
          <p:nvPr/>
        </p:nvSpPr>
        <p:spPr>
          <a:xfrm>
            <a:off x="1" y="4433455"/>
            <a:ext cx="4317076" cy="2424545"/>
          </a:xfrm>
          <a:prstGeom prst="rect">
            <a:avLst/>
          </a:prstGeom>
          <a:solidFill>
            <a:srgbClr val="013660"/>
          </a:solidFill>
          <a:ln>
            <a:solidFill>
              <a:srgbClr val="01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C9694-4CA7-4A26-8770-EA39A8497E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675" y="4676775"/>
            <a:ext cx="3675063" cy="1784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31A81AD-00F5-4E5A-85A1-040B77DFB1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9847" y="1562841"/>
            <a:ext cx="6578138" cy="914400"/>
          </a:xfrm>
        </p:spPr>
        <p:txBody>
          <a:bodyPr/>
          <a:lstStyle>
            <a:lvl1pPr>
              <a:defRPr>
                <a:solidFill>
                  <a:srgbClr val="00355F"/>
                </a:solidFill>
              </a:defRPr>
            </a:lvl1pPr>
            <a:lvl2pPr>
              <a:defRPr>
                <a:solidFill>
                  <a:srgbClr val="00355F"/>
                </a:solidFill>
              </a:defRPr>
            </a:lvl2pPr>
            <a:lvl3pPr>
              <a:defRPr>
                <a:solidFill>
                  <a:srgbClr val="00355F"/>
                </a:solidFill>
              </a:defRPr>
            </a:lvl3pPr>
            <a:lvl4pPr>
              <a:defRPr>
                <a:solidFill>
                  <a:srgbClr val="00355F"/>
                </a:solidFill>
              </a:defRPr>
            </a:lvl4pPr>
            <a:lvl5pPr>
              <a:defRPr>
                <a:solidFill>
                  <a:srgbClr val="0035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4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stone, court, old&#10;&#10;Description automatically generated">
            <a:extLst>
              <a:ext uri="{FF2B5EF4-FFF2-40B4-BE49-F238E27FC236}">
                <a16:creationId xmlns:a16="http://schemas.microsoft.com/office/drawing/2014/main" id="{9B35ED38-7246-4124-B697-CB9C39EE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98"/>
            <a:ext cx="12201061" cy="686309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3A367-C180-4785-BB8E-1C7647E4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FBC55-5C16-46F9-97E0-C6A1931C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31D88-0748-40BA-AE96-F527B5EA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EF527C0-9901-49D1-A42D-C17B4F794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F6C8F8-BD8C-41F5-BA6A-1229BEE0B13C}"/>
              </a:ext>
            </a:extLst>
          </p:cNvPr>
          <p:cNvSpPr/>
          <p:nvPr/>
        </p:nvSpPr>
        <p:spPr>
          <a:xfrm>
            <a:off x="1" y="4433455"/>
            <a:ext cx="4317076" cy="2424545"/>
          </a:xfrm>
          <a:prstGeom prst="rect">
            <a:avLst/>
          </a:prstGeom>
          <a:solidFill>
            <a:srgbClr val="013660"/>
          </a:solidFill>
          <a:ln>
            <a:solidFill>
              <a:srgbClr val="013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8BEF15-0AA9-4CB0-89E5-C757679720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5047" y="4620202"/>
            <a:ext cx="3630094" cy="1025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9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CC68F-E461-4541-8040-D6C689A0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89" y="116089"/>
            <a:ext cx="8704811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5D1C-034F-464D-9C9C-A06B50DF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DE4DF-C807-45EE-BF07-B7460DE9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8A72-1DD5-48A1-9168-B620E894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84CF6-5816-42EB-93BE-29BC7D2E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16708C4-827F-49B3-A73F-6EFE773F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9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F7FB-1645-4BCC-99D1-2B7388FE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88" y="116089"/>
            <a:ext cx="449995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373A3-5806-41D5-A4AA-BDE827D7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682E3-D27D-4D48-8399-C226995B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8A1E7-7612-4DFC-88B4-99A55E10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870D3B5-380D-4929-902B-F4EA38F75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A0EA1C-21BD-49C4-B39B-7398534582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2073" y="0"/>
            <a:ext cx="495992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D69A6D-C32F-4DE6-8E72-F7C95CC02F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1779588"/>
            <a:ext cx="6411912" cy="4256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6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8C24-64E2-44FA-86FF-D58BAFB0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9120B-719E-4BA2-AB26-ACAAAC5C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A2D74-0B5D-450F-A424-513D1310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92E52-7B4D-49C2-9F4C-0FB24315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1683EC3-25FA-411F-85E3-933D2CBF5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F3AD281-9FD5-404A-AC93-F593F10F7AE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657350" y="1862138"/>
            <a:ext cx="8523288" cy="4089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9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B287-A6C0-474E-A664-46E6D0DE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7DCE1-78EB-4245-8694-19580056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EDBE8-D9A8-47D2-8A04-EAA7287A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96C93-6BCB-4FB7-87D2-2262BF88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1552667-7D71-4410-A06F-A153DF853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r="72424" b="20034"/>
          <a:stretch/>
        </p:blipFill>
        <p:spPr>
          <a:xfrm>
            <a:off x="0" y="185738"/>
            <a:ext cx="2521527" cy="1186267"/>
          </a:xfrm>
          <a:prstGeom prst="rect">
            <a:avLst/>
          </a:prstGeom>
        </p:spPr>
      </p:pic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497B3D0C-4134-44B1-B214-28737E4025D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639888" y="1728788"/>
            <a:ext cx="8939212" cy="4322762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6D5D5-9A7A-4481-813A-E613297B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88" y="116089"/>
            <a:ext cx="8649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796A2-C3DF-4CC5-8AC8-E5C7CEBA2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79E18-8D07-4554-9B93-4943254F7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5F6DCC-0F91-4C62-8EA5-86628459318D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26331-5AB8-4C16-ACCA-A838EB40B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A422B-F197-4670-A375-115AE28AA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DBA2B6-4E0E-478F-BF7D-1EF7F7BB0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4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task-to-do-list-plan-1295319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2249&amp;picture=hand-help-other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16BF-5630-74A2-0F7C-2C64D2C4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88" y="1071"/>
            <a:ext cx="6550299" cy="2231335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tx2"/>
                </a:solidFill>
                <a:latin typeface="Arial"/>
                <a:cs typeface="Arial"/>
              </a:rPr>
              <a:t>PDR for Early Career Development Programme (ECDP) participants</a:t>
            </a:r>
            <a:endParaRPr lang="en-GB" sz="32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E4EC0-0EF1-BB8A-8005-32F698376A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8291" y="2104146"/>
            <a:ext cx="7402484" cy="91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>
                <a:solidFill>
                  <a:schemeClr val="tx2"/>
                </a:solidFill>
              </a:rPr>
              <a:t>Workshop for PDR Reviewers</a:t>
            </a:r>
          </a:p>
          <a:p>
            <a:pPr marL="0" indent="0" algn="ctr">
              <a:buNone/>
            </a:pPr>
            <a:r>
              <a:rPr lang="en-GB">
                <a:solidFill>
                  <a:schemeClr val="tx2"/>
                </a:solidFill>
              </a:rPr>
              <a:t>Summer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8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3FF6-8C10-7204-DFAD-AC412B19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Alignment of </a:t>
            </a:r>
            <a:r>
              <a:rPr lang="en-GB" sz="3600" err="1">
                <a:solidFill>
                  <a:schemeClr val="tx2"/>
                </a:solidFill>
              </a:rPr>
              <a:t>UofG</a:t>
            </a:r>
            <a:r>
              <a:rPr lang="en-GB" sz="3600">
                <a:solidFill>
                  <a:schemeClr val="tx2"/>
                </a:solidFill>
              </a:rPr>
              <a:t> Processes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80B4B9-A2C4-6B3E-02F2-CCCB46BD3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247342"/>
              </p:ext>
            </p:extLst>
          </p:nvPr>
        </p:nvGraphicFramePr>
        <p:xfrm>
          <a:off x="589051" y="1205347"/>
          <a:ext cx="11013897" cy="473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5C7EE0-BB76-2862-B51D-894DD0D1F91D}"/>
              </a:ext>
            </a:extLst>
          </p:cNvPr>
          <p:cNvSpPr txBox="1"/>
          <p:nvPr/>
        </p:nvSpPr>
        <p:spPr>
          <a:xfrm>
            <a:off x="7459579" y="1552074"/>
            <a:ext cx="378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Review progress, performance and set objectives (all aligned with University wide and local strategic priorities as well as the individual’s developmental and career aspirations)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D0AF4-1DD8-E9C2-978B-CCCF023A1CB5}"/>
              </a:ext>
            </a:extLst>
          </p:cNvPr>
          <p:cNvSpPr txBox="1"/>
          <p:nvPr/>
        </p:nvSpPr>
        <p:spPr>
          <a:xfrm>
            <a:off x="779600" y="3983572"/>
            <a:ext cx="29357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2"/>
                </a:solidFill>
              </a:rPr>
              <a:t>Progress to Grade 8 and Grade 9 will entail submission to the academic promotions rounds. Academic promotion criteria set the benchmarks for performance at each grade/track and are aligned with University strategy.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F950D-4BD8-1E45-0158-6C1367690226}"/>
              </a:ext>
            </a:extLst>
          </p:cNvPr>
          <p:cNvSpPr txBox="1"/>
          <p:nvPr/>
        </p:nvSpPr>
        <p:spPr>
          <a:xfrm>
            <a:off x="8583021" y="4118660"/>
            <a:ext cx="3314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The developmental ‘vehicle’ that supports early career colleagues to progress to Grade 9 within a set timescale.</a:t>
            </a:r>
          </a:p>
        </p:txBody>
      </p:sp>
    </p:spTree>
    <p:extLst>
      <p:ext uri="{BB962C8B-B14F-4D97-AF65-F5344CB8AC3E}">
        <p14:creationId xmlns:p14="http://schemas.microsoft.com/office/powerpoint/2010/main" val="16101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23EA-2493-F82C-A520-5A00BA54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89" y="116089"/>
            <a:ext cx="9444688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/>
                <a:cs typeface="Arial"/>
              </a:rPr>
              <a:t>Identifying if a reviewee is enrolled on ECDP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06FE2BE-FADC-CCC2-6F81-A0BDA8D59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74" y="1672565"/>
            <a:ext cx="2786024" cy="43513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85D28-DB6F-C8CA-41A8-B561021388DD}"/>
              </a:ext>
            </a:extLst>
          </p:cNvPr>
          <p:cNvSpPr txBox="1"/>
          <p:nvPr/>
        </p:nvSpPr>
        <p:spPr>
          <a:xfrm>
            <a:off x="2202426" y="2941032"/>
            <a:ext cx="1150373" cy="142804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9D8DB-656E-BA52-9B5F-34BC9390574A}"/>
              </a:ext>
            </a:extLst>
          </p:cNvPr>
          <p:cNvSpPr txBox="1"/>
          <p:nvPr/>
        </p:nvSpPr>
        <p:spPr>
          <a:xfrm>
            <a:off x="3796130" y="4399699"/>
            <a:ext cx="603568" cy="14295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42BF0-3D3B-C2E1-DD90-2001B987924A}"/>
              </a:ext>
            </a:extLst>
          </p:cNvPr>
          <p:cNvSpPr txBox="1"/>
          <p:nvPr/>
        </p:nvSpPr>
        <p:spPr>
          <a:xfrm>
            <a:off x="2627985" y="4396688"/>
            <a:ext cx="1154729" cy="14280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422C13B2-64B6-CFB7-5866-91D6DEDF9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340" y="1710996"/>
            <a:ext cx="2886075" cy="790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74A415-67D6-3170-5334-3AAEAC971116}"/>
              </a:ext>
            </a:extLst>
          </p:cNvPr>
          <p:cNvSpPr txBox="1"/>
          <p:nvPr/>
        </p:nvSpPr>
        <p:spPr>
          <a:xfrm>
            <a:off x="6953340" y="2501571"/>
            <a:ext cx="3782581" cy="40164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chemeClr val="tx2"/>
                </a:solidFill>
                <a:cs typeface="Arial"/>
              </a:rPr>
              <a:t>The ECDP tab will detail the following information, bespoke to the individual.</a:t>
            </a:r>
          </a:p>
          <a:p>
            <a:endParaRPr lang="en-US" sz="170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700">
                <a:solidFill>
                  <a:schemeClr val="tx2"/>
                </a:solidFill>
                <a:cs typeface="Arial"/>
              </a:rPr>
              <a:t>ECDP joining date</a:t>
            </a:r>
          </a:p>
          <a:p>
            <a:pPr marL="285750" indent="-285750">
              <a:buFont typeface="Arial"/>
              <a:buChar char="•"/>
            </a:pPr>
            <a:r>
              <a:rPr lang="en-US" sz="1700">
                <a:solidFill>
                  <a:schemeClr val="tx2"/>
                </a:solidFill>
                <a:cs typeface="Arial"/>
              </a:rPr>
              <a:t>Year of ECDP</a:t>
            </a:r>
          </a:p>
          <a:p>
            <a:pPr marL="285750" indent="-285750">
              <a:buFont typeface="Arial"/>
              <a:buChar char="•"/>
            </a:pPr>
            <a:r>
              <a:rPr lang="en-US" sz="1700">
                <a:solidFill>
                  <a:schemeClr val="tx2"/>
                </a:solidFill>
                <a:cs typeface="Arial"/>
              </a:rPr>
              <a:t>Promotion application to G8 due at or before (YEAR) if applicable</a:t>
            </a:r>
          </a:p>
          <a:p>
            <a:pPr marL="285750" indent="-285750">
              <a:buFont typeface="Arial"/>
              <a:buChar char="•"/>
            </a:pPr>
            <a:r>
              <a:rPr lang="en-US" sz="1700">
                <a:solidFill>
                  <a:schemeClr val="tx2"/>
                </a:solidFill>
                <a:cs typeface="Arial"/>
              </a:rPr>
              <a:t>Promotion application to G9 due at or before (YEAR)</a:t>
            </a:r>
          </a:p>
          <a:p>
            <a:endParaRPr lang="en-US" sz="1700">
              <a:solidFill>
                <a:schemeClr val="tx2"/>
              </a:solidFill>
              <a:cs typeface="Arial"/>
            </a:endParaRPr>
          </a:p>
          <a:p>
            <a:r>
              <a:rPr lang="en-US" sz="1700">
                <a:solidFill>
                  <a:schemeClr val="tx2"/>
                </a:solidFill>
                <a:cs typeface="Arial"/>
              </a:rPr>
              <a:t>It will also contain links to the ECDP webpages and mandatory elements of the </a:t>
            </a:r>
            <a:r>
              <a:rPr lang="en-US" sz="1700" err="1">
                <a:solidFill>
                  <a:schemeClr val="tx2"/>
                </a:solidFill>
                <a:cs typeface="Arial"/>
              </a:rPr>
              <a:t>programme</a:t>
            </a:r>
            <a:endParaRPr lang="en-US" sz="1700">
              <a:solidFill>
                <a:schemeClr val="tx2"/>
              </a:solidFill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201A1A-59E7-9734-3C7E-F34DD00C2568}"/>
              </a:ext>
            </a:extLst>
          </p:cNvPr>
          <p:cNvCxnSpPr/>
          <p:nvPr/>
        </p:nvCxnSpPr>
        <p:spPr>
          <a:xfrm flipH="1">
            <a:off x="3860800" y="1742440"/>
            <a:ext cx="1036320" cy="1158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0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B3E-AB10-A447-4F12-57EDF1EB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  <a:latin typeface="Arial"/>
                <a:cs typeface="Arial"/>
              </a:rPr>
              <a:t>PDR - points to note when reviewing an ECDP participant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C8A1-DAD5-28A7-E8CB-3668DCD0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1586522"/>
            <a:ext cx="10515600" cy="49943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200">
                <a:solidFill>
                  <a:schemeClr val="tx2"/>
                </a:solidFill>
                <a:latin typeface="Arial"/>
                <a:cs typeface="Arial"/>
              </a:rPr>
              <a:t>When reviewing performance and progress, the reviewer needs to be aware of where the reviewee is within the ECDP timeline. </a:t>
            </a:r>
          </a:p>
          <a:p>
            <a:pPr>
              <a:lnSpc>
                <a:spcPct val="120000"/>
              </a:lnSpc>
            </a:pPr>
            <a:endParaRPr lang="en-GB" sz="22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200">
                <a:solidFill>
                  <a:schemeClr val="tx2"/>
                </a:solidFill>
                <a:latin typeface="Arial"/>
                <a:cs typeface="Arial"/>
              </a:rPr>
              <a:t>If close to promotion application being due, how does their evidence fit with the criteria for the next grade. If not close to promotion, is the trajectory on track?</a:t>
            </a:r>
          </a:p>
          <a:p>
            <a:pPr>
              <a:lnSpc>
                <a:spcPct val="120000"/>
              </a:lnSpc>
            </a:pPr>
            <a:endParaRPr lang="en-GB" sz="220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200">
                <a:solidFill>
                  <a:schemeClr val="tx2"/>
                </a:solidFill>
                <a:latin typeface="Arial"/>
                <a:cs typeface="Arial"/>
              </a:rPr>
              <a:t>Are they on track with the mandatory elements? 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2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200" err="1">
                <a:solidFill>
                  <a:schemeClr val="tx2"/>
                </a:solidFill>
                <a:latin typeface="Arial"/>
                <a:cs typeface="Arial"/>
              </a:rPr>
              <a:t>PgCAP</a:t>
            </a:r>
            <a:r>
              <a:rPr lang="en-GB" sz="2200">
                <a:solidFill>
                  <a:schemeClr val="tx2"/>
                </a:solidFill>
                <a:latin typeface="Arial"/>
                <a:cs typeface="Arial"/>
              </a:rPr>
              <a:t>/RET - need to have completed for promotion to G9 if on ECDP. Ideally apply no later than 3 years before being due to apply for promotion to G9, as spaces on the course are limited.</a:t>
            </a:r>
          </a:p>
          <a:p>
            <a:pPr>
              <a:lnSpc>
                <a:spcPct val="120000"/>
              </a:lnSpc>
            </a:pPr>
            <a:endParaRPr lang="en-GB" sz="22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200">
                <a:solidFill>
                  <a:schemeClr val="tx2"/>
                </a:solidFill>
                <a:latin typeface="Arial"/>
                <a:cs typeface="Arial"/>
              </a:rPr>
              <a:t>Teaching Reduction for </a:t>
            </a:r>
            <a:r>
              <a:rPr lang="en-GB" sz="2200" err="1">
                <a:solidFill>
                  <a:schemeClr val="tx2"/>
                </a:solidFill>
                <a:latin typeface="Arial"/>
                <a:cs typeface="Arial"/>
              </a:rPr>
              <a:t>PgCAP</a:t>
            </a:r>
            <a:r>
              <a:rPr lang="en-GB" sz="2200">
                <a:solidFill>
                  <a:schemeClr val="tx2"/>
                </a:solidFill>
                <a:latin typeface="Arial"/>
                <a:cs typeface="Arial"/>
              </a:rPr>
              <a:t> - 50% Yr1, 25% Yr2</a:t>
            </a:r>
            <a:endParaRPr lang="en-GB" sz="220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20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200">
              <a:solidFill>
                <a:schemeClr val="tx2"/>
              </a:solidFill>
            </a:endParaRPr>
          </a:p>
          <a:p>
            <a:endParaRPr lang="en-GB">
              <a:solidFill>
                <a:srgbClr val="003865"/>
              </a:solidFill>
            </a:endParaRPr>
          </a:p>
          <a:p>
            <a:endParaRPr lang="en-GB">
              <a:solidFill>
                <a:srgbClr val="003865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4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858D-FC66-F043-2F88-5BA4DFF8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/>
                <a:cs typeface="Arial"/>
              </a:rPr>
              <a:t>Quality Assurance Process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B5AF-6315-CA66-1EB0-F6164A04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743"/>
            <a:ext cx="10882745" cy="53002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The VP/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HoC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 (or nominee) with oversight from the ECDP 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Programme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 Director, will review a sample of the PDR forms and may communicate feedback and/or require amendments to objectives before endorsing and ratifying progress to the next stage of the 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programme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.  </a:t>
            </a:r>
            <a:br>
              <a:rPr lang="en-US" sz="2000">
                <a:solidFill>
                  <a:schemeClr val="tx2"/>
                </a:solidFill>
                <a:latin typeface="Arial"/>
                <a:cs typeface="Arial"/>
              </a:rPr>
            </a:br>
            <a:endParaRPr lang="en-US" sz="2000">
              <a:solidFill>
                <a:schemeClr val="tx2"/>
              </a:solidFill>
            </a:endParaRP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Primary aim is to ensure the required performance standards are understood and support the ECDP participant to achieve them. </a:t>
            </a:r>
            <a:br>
              <a:rPr lang="en-US" sz="2000">
                <a:solidFill>
                  <a:schemeClr val="tx2"/>
                </a:solidFill>
                <a:latin typeface="Arial"/>
                <a:cs typeface="Arial"/>
              </a:rPr>
            </a:br>
            <a:endParaRPr lang="en-US" sz="200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Feedback is provided to colleagues and reviewers as appropriate. </a:t>
            </a:r>
          </a:p>
          <a:p>
            <a:pPr marL="0" indent="0">
              <a:buNone/>
            </a:pPr>
            <a:endParaRPr lang="en-US" sz="200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If there is insufficient progress towards completion of the 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programme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, there will be dialogue between the VP/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HoC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 (or nominee), the relevant 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HoS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, College 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HoPOD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 and the ECDP </a:t>
            </a:r>
            <a:r>
              <a:rPr lang="en-US" sz="2000" err="1">
                <a:solidFill>
                  <a:schemeClr val="tx2"/>
                </a:solidFill>
                <a:latin typeface="Arial"/>
                <a:cs typeface="Arial"/>
              </a:rPr>
              <a:t>Programme</a:t>
            </a:r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 Director (or nominee), to ensure appropriate support is put in place. </a:t>
            </a:r>
          </a:p>
        </p:txBody>
      </p:sp>
    </p:spTree>
    <p:extLst>
      <p:ext uri="{BB962C8B-B14F-4D97-AF65-F5344CB8AC3E}">
        <p14:creationId xmlns:p14="http://schemas.microsoft.com/office/powerpoint/2010/main" val="140118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BE1C-0028-9E7D-79A2-60037A9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/>
                <a:cs typeface="Arial"/>
              </a:rPr>
              <a:t>Ratings for ECDP participants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6107-83A1-3413-9234-5ACD512D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A </a:t>
            </a:r>
            <a:r>
              <a:rPr lang="en-US" sz="2200" b="1">
                <a:solidFill>
                  <a:schemeClr val="tx2"/>
                </a:solidFill>
                <a:latin typeface="Arial"/>
                <a:cs typeface="Arial"/>
              </a:rPr>
              <a:t>rating</a:t>
            </a:r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 is mandatory for ECDP participants. </a:t>
            </a:r>
          </a:p>
          <a:p>
            <a:endParaRPr lang="en-US" sz="220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Honest, fair, justified, explained and transparent (preparation is key)</a:t>
            </a:r>
          </a:p>
          <a:p>
            <a:endParaRPr lang="en-US" sz="220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Options are:</a:t>
            </a:r>
          </a:p>
          <a:p>
            <a:pPr lvl="1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Exceptional Performance</a:t>
            </a:r>
          </a:p>
          <a:p>
            <a:pPr lvl="1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Strong Performance</a:t>
            </a:r>
            <a:endParaRPr lang="en-US" sz="2200">
              <a:solidFill>
                <a:schemeClr val="tx2"/>
              </a:solidFill>
            </a:endParaRPr>
          </a:p>
          <a:p>
            <a:pPr lvl="1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Inconsistent Performance</a:t>
            </a:r>
          </a:p>
          <a:p>
            <a:pPr lvl="1"/>
            <a:r>
              <a:rPr lang="en-US" sz="2200">
                <a:solidFill>
                  <a:schemeClr val="tx2"/>
                </a:solidFill>
                <a:latin typeface="Arial"/>
                <a:cs typeface="Arial"/>
              </a:rPr>
              <a:t>Improved Performance Required</a:t>
            </a:r>
          </a:p>
          <a:p>
            <a:pPr marL="457200" lvl="1" indent="0">
              <a:buNone/>
            </a:pPr>
            <a:r>
              <a:rPr lang="en-US" sz="2200" i="1">
                <a:solidFill>
                  <a:schemeClr val="tx2"/>
                </a:solidFill>
                <a:latin typeface="Arial"/>
                <a:cs typeface="Arial"/>
              </a:rPr>
              <a:t>*Descriptors for each can be found in the PDR Policy</a:t>
            </a:r>
            <a:endParaRPr lang="en-US" sz="2200" i="1">
              <a:solidFill>
                <a:schemeClr val="tx2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1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176D-3CA6-9007-C757-1F7DA3E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Setting objectives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AE6EE2A-59BE-2EDE-F71F-49F5C3FD6C68}"/>
              </a:ext>
            </a:extLst>
          </p:cNvPr>
          <p:cNvSpPr/>
          <p:nvPr/>
        </p:nvSpPr>
        <p:spPr>
          <a:xfrm>
            <a:off x="375020" y="3094073"/>
            <a:ext cx="2273969" cy="108284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Specific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8CE4DAB-AEEB-D2B3-551E-453E88ED5BC0}"/>
              </a:ext>
            </a:extLst>
          </p:cNvPr>
          <p:cNvSpPr/>
          <p:nvPr/>
        </p:nvSpPr>
        <p:spPr>
          <a:xfrm>
            <a:off x="2648989" y="3094073"/>
            <a:ext cx="2273969" cy="1082842"/>
          </a:xfrm>
          <a:prstGeom prst="chevron">
            <a:avLst/>
          </a:prstGeom>
          <a:solidFill>
            <a:srgbClr val="0070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Measurable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D1CD395-B6D3-74DA-52FC-CC655D2EA54F}"/>
              </a:ext>
            </a:extLst>
          </p:cNvPr>
          <p:cNvSpPr/>
          <p:nvPr/>
        </p:nvSpPr>
        <p:spPr>
          <a:xfrm>
            <a:off x="4995075" y="3094073"/>
            <a:ext cx="2273969" cy="1082842"/>
          </a:xfrm>
          <a:prstGeom prst="chevron">
            <a:avLst/>
          </a:prstGeom>
          <a:solidFill>
            <a:srgbClr val="009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Achievable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467C83-4097-60C6-9C3C-E602328C7C0C}"/>
              </a:ext>
            </a:extLst>
          </p:cNvPr>
          <p:cNvSpPr/>
          <p:nvPr/>
        </p:nvSpPr>
        <p:spPr>
          <a:xfrm>
            <a:off x="7269044" y="3094073"/>
            <a:ext cx="2273969" cy="1082842"/>
          </a:xfrm>
          <a:prstGeom prst="chevron">
            <a:avLst/>
          </a:prstGeom>
          <a:solidFill>
            <a:srgbClr val="61CA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Relevant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B823B4D-0524-59BD-52CC-D060814D229D}"/>
              </a:ext>
            </a:extLst>
          </p:cNvPr>
          <p:cNvSpPr/>
          <p:nvPr/>
        </p:nvSpPr>
        <p:spPr>
          <a:xfrm>
            <a:off x="9543011" y="3094073"/>
            <a:ext cx="2273969" cy="1082842"/>
          </a:xfrm>
          <a:prstGeom prst="chevron">
            <a:avLst/>
          </a:prstGeom>
          <a:solidFill>
            <a:srgbClr val="8B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Timed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7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176D-3CA6-9007-C757-1F7DA3E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Setting objectives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AE6EE2A-59BE-2EDE-F71F-49F5C3FD6C68}"/>
              </a:ext>
            </a:extLst>
          </p:cNvPr>
          <p:cNvSpPr/>
          <p:nvPr/>
        </p:nvSpPr>
        <p:spPr>
          <a:xfrm>
            <a:off x="375020" y="3094073"/>
            <a:ext cx="2273969" cy="108284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Specific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8CE4DAB-AEEB-D2B3-551E-453E88ED5BC0}"/>
              </a:ext>
            </a:extLst>
          </p:cNvPr>
          <p:cNvSpPr/>
          <p:nvPr/>
        </p:nvSpPr>
        <p:spPr>
          <a:xfrm>
            <a:off x="2648989" y="3094073"/>
            <a:ext cx="2273969" cy="1082842"/>
          </a:xfrm>
          <a:prstGeom prst="chevron">
            <a:avLst/>
          </a:prstGeom>
          <a:solidFill>
            <a:srgbClr val="0070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Measurable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D1CD395-B6D3-74DA-52FC-CC655D2EA54F}"/>
              </a:ext>
            </a:extLst>
          </p:cNvPr>
          <p:cNvSpPr/>
          <p:nvPr/>
        </p:nvSpPr>
        <p:spPr>
          <a:xfrm>
            <a:off x="4995075" y="3094073"/>
            <a:ext cx="2273969" cy="1082842"/>
          </a:xfrm>
          <a:prstGeom prst="chevron">
            <a:avLst/>
          </a:prstGeom>
          <a:solidFill>
            <a:srgbClr val="009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Achievable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467C83-4097-60C6-9C3C-E602328C7C0C}"/>
              </a:ext>
            </a:extLst>
          </p:cNvPr>
          <p:cNvSpPr/>
          <p:nvPr/>
        </p:nvSpPr>
        <p:spPr>
          <a:xfrm>
            <a:off x="7269044" y="3094073"/>
            <a:ext cx="2273969" cy="1082842"/>
          </a:xfrm>
          <a:prstGeom prst="chevron">
            <a:avLst/>
          </a:prstGeom>
          <a:solidFill>
            <a:srgbClr val="61CA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Relevant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B823B4D-0524-59BD-52CC-D060814D229D}"/>
              </a:ext>
            </a:extLst>
          </p:cNvPr>
          <p:cNvSpPr/>
          <p:nvPr/>
        </p:nvSpPr>
        <p:spPr>
          <a:xfrm>
            <a:off x="9543011" y="3094073"/>
            <a:ext cx="2273969" cy="1082842"/>
          </a:xfrm>
          <a:prstGeom prst="chevron">
            <a:avLst/>
          </a:prstGeom>
          <a:solidFill>
            <a:srgbClr val="8B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Timed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CADB8-D502-E6A5-2DFC-5307E47DB51D}"/>
              </a:ext>
            </a:extLst>
          </p:cNvPr>
          <p:cNvSpPr txBox="1"/>
          <p:nvPr/>
        </p:nvSpPr>
        <p:spPr>
          <a:xfrm>
            <a:off x="191386" y="4540103"/>
            <a:ext cx="2934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What needs to be achieved?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Have you provided enough detail to ensure clarity?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What is the expected result?</a:t>
            </a:r>
          </a:p>
        </p:txBody>
      </p:sp>
    </p:spTree>
    <p:extLst>
      <p:ext uri="{BB962C8B-B14F-4D97-AF65-F5344CB8AC3E}">
        <p14:creationId xmlns:p14="http://schemas.microsoft.com/office/powerpoint/2010/main" val="199209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176D-3CA6-9007-C757-1F7DA3E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Setting objectives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AE6EE2A-59BE-2EDE-F71F-49F5C3FD6C68}"/>
              </a:ext>
            </a:extLst>
          </p:cNvPr>
          <p:cNvSpPr/>
          <p:nvPr/>
        </p:nvSpPr>
        <p:spPr>
          <a:xfrm>
            <a:off x="375020" y="3094073"/>
            <a:ext cx="2273969" cy="108284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Specific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8CE4DAB-AEEB-D2B3-551E-453E88ED5BC0}"/>
              </a:ext>
            </a:extLst>
          </p:cNvPr>
          <p:cNvSpPr/>
          <p:nvPr/>
        </p:nvSpPr>
        <p:spPr>
          <a:xfrm>
            <a:off x="2648989" y="3094073"/>
            <a:ext cx="2273969" cy="1082842"/>
          </a:xfrm>
          <a:prstGeom prst="chevron">
            <a:avLst/>
          </a:prstGeom>
          <a:solidFill>
            <a:srgbClr val="0070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Measurable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D1CD395-B6D3-74DA-52FC-CC655D2EA54F}"/>
              </a:ext>
            </a:extLst>
          </p:cNvPr>
          <p:cNvSpPr/>
          <p:nvPr/>
        </p:nvSpPr>
        <p:spPr>
          <a:xfrm>
            <a:off x="4995075" y="3094073"/>
            <a:ext cx="2273969" cy="1082842"/>
          </a:xfrm>
          <a:prstGeom prst="chevron">
            <a:avLst/>
          </a:prstGeom>
          <a:solidFill>
            <a:srgbClr val="009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Achievable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467C83-4097-60C6-9C3C-E602328C7C0C}"/>
              </a:ext>
            </a:extLst>
          </p:cNvPr>
          <p:cNvSpPr/>
          <p:nvPr/>
        </p:nvSpPr>
        <p:spPr>
          <a:xfrm>
            <a:off x="7269044" y="3094073"/>
            <a:ext cx="2273969" cy="1082842"/>
          </a:xfrm>
          <a:prstGeom prst="chevron">
            <a:avLst/>
          </a:prstGeom>
          <a:solidFill>
            <a:srgbClr val="61CA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Relevant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B823B4D-0524-59BD-52CC-D060814D229D}"/>
              </a:ext>
            </a:extLst>
          </p:cNvPr>
          <p:cNvSpPr/>
          <p:nvPr/>
        </p:nvSpPr>
        <p:spPr>
          <a:xfrm>
            <a:off x="9543011" y="3094073"/>
            <a:ext cx="2273969" cy="1082842"/>
          </a:xfrm>
          <a:prstGeom prst="chevron">
            <a:avLst/>
          </a:prstGeom>
          <a:solidFill>
            <a:srgbClr val="8B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Timed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CADB8-D502-E6A5-2DFC-5307E47DB51D}"/>
              </a:ext>
            </a:extLst>
          </p:cNvPr>
          <p:cNvSpPr txBox="1"/>
          <p:nvPr/>
        </p:nvSpPr>
        <p:spPr>
          <a:xfrm>
            <a:off x="2361909" y="4476308"/>
            <a:ext cx="3826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Could this be measured?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How will you know when it’s been achieved?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What data is available?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What indicators will you look for?</a:t>
            </a:r>
          </a:p>
        </p:txBody>
      </p:sp>
    </p:spTree>
    <p:extLst>
      <p:ext uri="{BB962C8B-B14F-4D97-AF65-F5344CB8AC3E}">
        <p14:creationId xmlns:p14="http://schemas.microsoft.com/office/powerpoint/2010/main" val="375563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176D-3CA6-9007-C757-1F7DA3E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Setting objectives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AE6EE2A-59BE-2EDE-F71F-49F5C3FD6C68}"/>
              </a:ext>
            </a:extLst>
          </p:cNvPr>
          <p:cNvSpPr/>
          <p:nvPr/>
        </p:nvSpPr>
        <p:spPr>
          <a:xfrm>
            <a:off x="375020" y="3094073"/>
            <a:ext cx="2273969" cy="108284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Specific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8CE4DAB-AEEB-D2B3-551E-453E88ED5BC0}"/>
              </a:ext>
            </a:extLst>
          </p:cNvPr>
          <p:cNvSpPr/>
          <p:nvPr/>
        </p:nvSpPr>
        <p:spPr>
          <a:xfrm>
            <a:off x="2648989" y="3094073"/>
            <a:ext cx="2273969" cy="1082842"/>
          </a:xfrm>
          <a:prstGeom prst="chevron">
            <a:avLst/>
          </a:prstGeom>
          <a:solidFill>
            <a:srgbClr val="0070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Measurable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D1CD395-B6D3-74DA-52FC-CC655D2EA54F}"/>
              </a:ext>
            </a:extLst>
          </p:cNvPr>
          <p:cNvSpPr/>
          <p:nvPr/>
        </p:nvSpPr>
        <p:spPr>
          <a:xfrm>
            <a:off x="4995075" y="3094073"/>
            <a:ext cx="2273969" cy="1082842"/>
          </a:xfrm>
          <a:prstGeom prst="chevron">
            <a:avLst/>
          </a:prstGeom>
          <a:solidFill>
            <a:srgbClr val="009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Achievable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467C83-4097-60C6-9C3C-E602328C7C0C}"/>
              </a:ext>
            </a:extLst>
          </p:cNvPr>
          <p:cNvSpPr/>
          <p:nvPr/>
        </p:nvSpPr>
        <p:spPr>
          <a:xfrm>
            <a:off x="7269044" y="3094073"/>
            <a:ext cx="2273969" cy="1082842"/>
          </a:xfrm>
          <a:prstGeom prst="chevron">
            <a:avLst/>
          </a:prstGeom>
          <a:solidFill>
            <a:srgbClr val="61CA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Relevant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B823B4D-0524-59BD-52CC-D060814D229D}"/>
              </a:ext>
            </a:extLst>
          </p:cNvPr>
          <p:cNvSpPr/>
          <p:nvPr/>
        </p:nvSpPr>
        <p:spPr>
          <a:xfrm>
            <a:off x="9543011" y="3094073"/>
            <a:ext cx="2273969" cy="1082842"/>
          </a:xfrm>
          <a:prstGeom prst="chevron">
            <a:avLst/>
          </a:prstGeom>
          <a:solidFill>
            <a:srgbClr val="8B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Timed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CADB8-D502-E6A5-2DFC-5307E47DB51D}"/>
              </a:ext>
            </a:extLst>
          </p:cNvPr>
          <p:cNvSpPr txBox="1"/>
          <p:nvPr/>
        </p:nvSpPr>
        <p:spPr>
          <a:xfrm>
            <a:off x="4572000" y="4444179"/>
            <a:ext cx="2900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Fit with the local strategic priorities in the context of the role and grade?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Do they need resources? Advise on how to access them if required.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What support is available (who, what, where?)</a:t>
            </a:r>
          </a:p>
          <a:p>
            <a:endParaRPr lang="en-GB" sz="1400">
              <a:solidFill>
                <a:schemeClr val="tx2"/>
              </a:solidFill>
            </a:endParaRPr>
          </a:p>
          <a:p>
            <a:endParaRPr lang="en-GB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176D-3CA6-9007-C757-1F7DA3E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Setting objectives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AE6EE2A-59BE-2EDE-F71F-49F5C3FD6C68}"/>
              </a:ext>
            </a:extLst>
          </p:cNvPr>
          <p:cNvSpPr/>
          <p:nvPr/>
        </p:nvSpPr>
        <p:spPr>
          <a:xfrm>
            <a:off x="375020" y="3094073"/>
            <a:ext cx="2273969" cy="108284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Specific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8CE4DAB-AEEB-D2B3-551E-453E88ED5BC0}"/>
              </a:ext>
            </a:extLst>
          </p:cNvPr>
          <p:cNvSpPr/>
          <p:nvPr/>
        </p:nvSpPr>
        <p:spPr>
          <a:xfrm>
            <a:off x="2648989" y="3094073"/>
            <a:ext cx="2273969" cy="1082842"/>
          </a:xfrm>
          <a:prstGeom prst="chevron">
            <a:avLst/>
          </a:prstGeom>
          <a:solidFill>
            <a:srgbClr val="0070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Measurable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D1CD395-B6D3-74DA-52FC-CC655D2EA54F}"/>
              </a:ext>
            </a:extLst>
          </p:cNvPr>
          <p:cNvSpPr/>
          <p:nvPr/>
        </p:nvSpPr>
        <p:spPr>
          <a:xfrm>
            <a:off x="4995075" y="3094073"/>
            <a:ext cx="2273969" cy="1082842"/>
          </a:xfrm>
          <a:prstGeom prst="chevron">
            <a:avLst/>
          </a:prstGeom>
          <a:solidFill>
            <a:srgbClr val="009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Achievable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467C83-4097-60C6-9C3C-E602328C7C0C}"/>
              </a:ext>
            </a:extLst>
          </p:cNvPr>
          <p:cNvSpPr/>
          <p:nvPr/>
        </p:nvSpPr>
        <p:spPr>
          <a:xfrm>
            <a:off x="7269044" y="3094073"/>
            <a:ext cx="2273969" cy="1082842"/>
          </a:xfrm>
          <a:prstGeom prst="chevron">
            <a:avLst/>
          </a:prstGeom>
          <a:solidFill>
            <a:srgbClr val="61CA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Relevant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B823B4D-0524-59BD-52CC-D060814D229D}"/>
              </a:ext>
            </a:extLst>
          </p:cNvPr>
          <p:cNvSpPr/>
          <p:nvPr/>
        </p:nvSpPr>
        <p:spPr>
          <a:xfrm>
            <a:off x="9543011" y="3094073"/>
            <a:ext cx="2273969" cy="1082842"/>
          </a:xfrm>
          <a:prstGeom prst="chevron">
            <a:avLst/>
          </a:prstGeom>
          <a:solidFill>
            <a:srgbClr val="8B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Timed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CADB8-D502-E6A5-2DFC-5307E47DB51D}"/>
              </a:ext>
            </a:extLst>
          </p:cNvPr>
          <p:cNvSpPr txBox="1"/>
          <p:nvPr/>
        </p:nvSpPr>
        <p:spPr>
          <a:xfrm>
            <a:off x="7379914" y="4572800"/>
            <a:ext cx="21630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Link with strategy?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Appropriate for role and grade?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Is it stretching (not business as usual)?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Academically ambitious?</a:t>
            </a:r>
          </a:p>
        </p:txBody>
      </p:sp>
    </p:spTree>
    <p:extLst>
      <p:ext uri="{BB962C8B-B14F-4D97-AF65-F5344CB8AC3E}">
        <p14:creationId xmlns:p14="http://schemas.microsoft.com/office/powerpoint/2010/main" val="266264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 descr="Fire Extinguisher with solid fill">
            <a:extLst>
              <a:ext uri="{FF2B5EF4-FFF2-40B4-BE49-F238E27FC236}">
                <a16:creationId xmlns:a16="http://schemas.microsoft.com/office/drawing/2014/main" id="{E011F408-9AD2-F88C-D305-B9BADAED8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651" y="2858522"/>
            <a:ext cx="1693652" cy="1693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9" name="Graphic 9" descr="Users with solid fill">
            <a:extLst>
              <a:ext uri="{FF2B5EF4-FFF2-40B4-BE49-F238E27FC236}">
                <a16:creationId xmlns:a16="http://schemas.microsoft.com/office/drawing/2014/main" id="{E7CF140F-4B7F-CFEB-C2A2-23FB7A799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5245" y="3164456"/>
            <a:ext cx="1219200" cy="1219200"/>
          </a:xfrm>
          <a:prstGeom prst="rect">
            <a:avLst/>
          </a:prstGeom>
        </p:spPr>
      </p:pic>
      <p:pic>
        <p:nvPicPr>
          <p:cNvPr id="10" name="Graphic 10" descr="No Phones with solid fill">
            <a:extLst>
              <a:ext uri="{FF2B5EF4-FFF2-40B4-BE49-F238E27FC236}">
                <a16:creationId xmlns:a16="http://schemas.microsoft.com/office/drawing/2014/main" id="{AA2CEEDF-7E54-20F3-60A1-02906D9B42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4294" y="3243532"/>
            <a:ext cx="1219200" cy="1219200"/>
          </a:xfrm>
          <a:prstGeom prst="rect">
            <a:avLst/>
          </a:prstGeom>
        </p:spPr>
      </p:pic>
      <p:pic>
        <p:nvPicPr>
          <p:cNvPr id="11" name="Graphic 11" descr="Comment Slash Silence with solid fill">
            <a:extLst>
              <a:ext uri="{FF2B5EF4-FFF2-40B4-BE49-F238E27FC236}">
                <a16:creationId xmlns:a16="http://schemas.microsoft.com/office/drawing/2014/main" id="{656C01B9-600F-4904-97B7-384D5F3A85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66324" y="3220123"/>
            <a:ext cx="1377351" cy="13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176D-3CA6-9007-C757-1F7DA3E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Setting objectives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AE6EE2A-59BE-2EDE-F71F-49F5C3FD6C68}"/>
              </a:ext>
            </a:extLst>
          </p:cNvPr>
          <p:cNvSpPr/>
          <p:nvPr/>
        </p:nvSpPr>
        <p:spPr>
          <a:xfrm>
            <a:off x="375020" y="3094073"/>
            <a:ext cx="2273969" cy="1082842"/>
          </a:xfrm>
          <a:prstGeom prst="chevron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Specific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18CE4DAB-AEEB-D2B3-551E-453E88ED5BC0}"/>
              </a:ext>
            </a:extLst>
          </p:cNvPr>
          <p:cNvSpPr/>
          <p:nvPr/>
        </p:nvSpPr>
        <p:spPr>
          <a:xfrm>
            <a:off x="2648989" y="3094073"/>
            <a:ext cx="2273969" cy="1082842"/>
          </a:xfrm>
          <a:prstGeom prst="chevron">
            <a:avLst/>
          </a:prstGeom>
          <a:solidFill>
            <a:srgbClr val="0070A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Measurable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D1CD395-B6D3-74DA-52FC-CC655D2EA54F}"/>
              </a:ext>
            </a:extLst>
          </p:cNvPr>
          <p:cNvSpPr/>
          <p:nvPr/>
        </p:nvSpPr>
        <p:spPr>
          <a:xfrm>
            <a:off x="4995075" y="3094073"/>
            <a:ext cx="2273969" cy="1082842"/>
          </a:xfrm>
          <a:prstGeom prst="chevron">
            <a:avLst/>
          </a:prstGeom>
          <a:solidFill>
            <a:srgbClr val="009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</a:rPr>
              <a:t>Achievable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467C83-4097-60C6-9C3C-E602328C7C0C}"/>
              </a:ext>
            </a:extLst>
          </p:cNvPr>
          <p:cNvSpPr/>
          <p:nvPr/>
        </p:nvSpPr>
        <p:spPr>
          <a:xfrm>
            <a:off x="7269044" y="3094073"/>
            <a:ext cx="2273969" cy="1082842"/>
          </a:xfrm>
          <a:prstGeom prst="chevron">
            <a:avLst/>
          </a:prstGeom>
          <a:solidFill>
            <a:srgbClr val="61CA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Relevant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B823B4D-0524-59BD-52CC-D060814D229D}"/>
              </a:ext>
            </a:extLst>
          </p:cNvPr>
          <p:cNvSpPr/>
          <p:nvPr/>
        </p:nvSpPr>
        <p:spPr>
          <a:xfrm>
            <a:off x="9543011" y="3094073"/>
            <a:ext cx="2273969" cy="1082842"/>
          </a:xfrm>
          <a:prstGeom prst="chevron">
            <a:avLst/>
          </a:prstGeom>
          <a:solidFill>
            <a:srgbClr val="8B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Timed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0CADB8-D502-E6A5-2DFC-5307E47DB51D}"/>
              </a:ext>
            </a:extLst>
          </p:cNvPr>
          <p:cNvSpPr txBox="1"/>
          <p:nvPr/>
        </p:nvSpPr>
        <p:spPr>
          <a:xfrm>
            <a:off x="9389806" y="4465674"/>
            <a:ext cx="2694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tx2"/>
                </a:solidFill>
              </a:rPr>
              <a:t>Clear &amp; realistic time frames?</a:t>
            </a:r>
          </a:p>
          <a:p>
            <a:endParaRPr lang="en-GB" sz="1400" b="1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If spanning more than 1 review period – have milestones been set?</a:t>
            </a:r>
          </a:p>
          <a:p>
            <a:endParaRPr lang="en-GB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4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B11-4AE9-CB73-9315-2C5CC199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PDR – Good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536E9-5C74-5C51-791C-5704BD19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19" y="1864954"/>
            <a:ext cx="714547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Put adequate time aside (for preparation and the meeting)</a:t>
            </a:r>
          </a:p>
          <a:p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Give reviewee plenty of notice</a:t>
            </a:r>
          </a:p>
          <a:p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Always ensure the meeting is face to face (online if required)</a:t>
            </a:r>
          </a:p>
          <a:p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Contact reviewee beforehand to discuss any areas of focus/enquiry or if a pre-meeting is required</a:t>
            </a:r>
          </a:p>
          <a:p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Take time to read form and prepare feedback </a:t>
            </a:r>
            <a:endParaRPr lang="en-GB" sz="2400">
              <a:solidFill>
                <a:schemeClr val="tx2"/>
              </a:solidFill>
            </a:endParaRPr>
          </a:p>
          <a:p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If you want support on how to deliver feedback seek advice from local P&amp;OD teams</a:t>
            </a:r>
          </a:p>
          <a:p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Give review a deadline for ‘validation’ of form (1 week before meeting)</a:t>
            </a:r>
          </a:p>
          <a:p>
            <a:endParaRPr lang="en-GB">
              <a:solidFill>
                <a:schemeClr val="tx2"/>
              </a:solidFill>
            </a:endParaRPr>
          </a:p>
          <a:p>
            <a:endParaRPr lang="en-GB">
              <a:solidFill>
                <a:schemeClr val="tx2"/>
              </a:solidFill>
            </a:endParaRPr>
          </a:p>
          <a:p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 descr="A clipboard with a pencil and check marks&#10;&#10;Description automatically generated">
            <a:extLst>
              <a:ext uri="{FF2B5EF4-FFF2-40B4-BE49-F238E27FC236}">
                <a16:creationId xmlns:a16="http://schemas.microsoft.com/office/drawing/2014/main" id="{AB9D1298-8F91-9A43-81AE-92F9FFA59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7461" y="1441652"/>
            <a:ext cx="38176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3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1EC2-66FA-8E69-EE3F-F9998515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and finally…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BF80-91E7-215D-828C-A26B4E64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17" y="114414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As reviewers you play a critical role in ensuring that our early career colleagues are given the best chance of achieving success and that the university benefits from having world leading talent!</a:t>
            </a:r>
          </a:p>
        </p:txBody>
      </p:sp>
      <p:pic>
        <p:nvPicPr>
          <p:cNvPr id="8" name="Picture 7" descr="A silhouette of a person helping another person to climb a mountain&#10;&#10;Description automatically generated">
            <a:extLst>
              <a:ext uri="{FF2B5EF4-FFF2-40B4-BE49-F238E27FC236}">
                <a16:creationId xmlns:a16="http://schemas.microsoft.com/office/drawing/2014/main" id="{2C03136F-6AA8-8DDC-4239-8B1A1EBB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1361" y="3587109"/>
            <a:ext cx="3598209" cy="24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A575EE-5BC1-3248-8C18-A4024577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645" y="438486"/>
            <a:ext cx="8500113" cy="6720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577CE-536E-4F3A-BFBE-805C6B0D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9" y="2520067"/>
            <a:ext cx="1468911" cy="1260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376D6-FB57-4402-A10C-EFD922EA82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2681" y="2432898"/>
            <a:ext cx="1049856" cy="134745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C7BD8E4-C821-46EE-88CF-C64109147AD9}"/>
              </a:ext>
            </a:extLst>
          </p:cNvPr>
          <p:cNvSpPr txBox="1"/>
          <p:nvPr/>
        </p:nvSpPr>
        <p:spPr>
          <a:xfrm>
            <a:off x="122151" y="4272678"/>
            <a:ext cx="192006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7D2239"/>
                </a:solidFill>
              </a:rPr>
              <a:t>Develop understanding of ECDP (structure, elements and overall aims)</a:t>
            </a:r>
            <a:endParaRPr lang="en-GB" sz="1600">
              <a:solidFill>
                <a:srgbClr val="7D2239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395CB2DD-43BF-4910-AE8D-827A25434C41}"/>
              </a:ext>
            </a:extLst>
          </p:cNvPr>
          <p:cNvSpPr txBox="1"/>
          <p:nvPr/>
        </p:nvSpPr>
        <p:spPr>
          <a:xfrm>
            <a:off x="6258013" y="4209653"/>
            <a:ext cx="1923219" cy="1957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600" kern="100">
                <a:solidFill>
                  <a:srgbClr val="156082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en-GB" sz="1600" kern="100">
                <a:solidFill>
                  <a:srgbClr val="156082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deepen our understanding of the connection and interdependence between ECDP, Academic Promotion and PDR </a:t>
            </a:r>
            <a:endParaRPr lang="en-GB" sz="1600" kern="10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A6FE153-2035-489B-8B4C-174AB96A5D40}"/>
              </a:ext>
            </a:extLst>
          </p:cNvPr>
          <p:cNvSpPr txBox="1"/>
          <p:nvPr/>
        </p:nvSpPr>
        <p:spPr>
          <a:xfrm>
            <a:off x="8984593" y="4209653"/>
            <a:ext cx="2074911" cy="1391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600" kern="100">
                <a:solidFill>
                  <a:schemeClr val="accent3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To discuss some aspects of effective PDR practice, with particular focus on objective setting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DCF64-6426-4F42-81DE-C2162E2E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876" y="2447817"/>
            <a:ext cx="1468912" cy="1339992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BB8943AE-C097-4457-8741-65CAE324E0C5}"/>
              </a:ext>
            </a:extLst>
          </p:cNvPr>
          <p:cNvSpPr txBox="1"/>
          <p:nvPr/>
        </p:nvSpPr>
        <p:spPr>
          <a:xfrm>
            <a:off x="3038442" y="4272678"/>
            <a:ext cx="2074911" cy="208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600" kern="100">
                <a:solidFill>
                  <a:schemeClr val="accent4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To increase awareness of PDR purpose and process and how this contributes to ECDP success</a:t>
            </a:r>
          </a:p>
          <a:p>
            <a:pPr algn="ctr">
              <a:spcBef>
                <a:spcPct val="0"/>
              </a:spcBef>
            </a:pPr>
            <a:endParaRPr lang="en-GB" sz="1867">
              <a:solidFill>
                <a:srgbClr val="006630"/>
              </a:solidFill>
              <a:latin typeface="Glacial Indifference"/>
            </a:endParaRPr>
          </a:p>
        </p:txBody>
      </p:sp>
      <p:pic>
        <p:nvPicPr>
          <p:cNvPr id="11" name="Graphic 10" descr="Group brainstorm with solid fill">
            <a:extLst>
              <a:ext uri="{FF2B5EF4-FFF2-40B4-BE49-F238E27FC236}">
                <a16:creationId xmlns:a16="http://schemas.microsoft.com/office/drawing/2014/main" id="{105FA3AA-31BA-41F4-89F0-4385C6E49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9092" y="256860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7701-352F-8A30-7176-75561CE7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ECDP – the ambitions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A1968-F8BB-ECD0-A7BA-9670BBA6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652"/>
            <a:ext cx="10515600" cy="5416348"/>
          </a:xfrm>
        </p:spPr>
        <p:txBody>
          <a:bodyPr>
            <a:normAutofit fontScale="85000" lnSpcReduction="20000"/>
          </a:bodyPr>
          <a:lstStyle/>
          <a:p>
            <a:pPr marL="355600" marR="5715" indent="-342900">
              <a:lnSpc>
                <a:spcPct val="12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To develop high achieving, high performing academics in line with World Changers Together strategy</a:t>
            </a:r>
            <a:b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200" kern="100">
              <a:solidFill>
                <a:schemeClr val="tx2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55600" marR="5715" indent="-342900">
              <a:lnSpc>
                <a:spcPct val="120000"/>
              </a:lnSpc>
              <a:spcBef>
                <a:spcPts val="100"/>
              </a:spcBef>
              <a:tabLst>
                <a:tab pos="299720" algn="l"/>
              </a:tabLst>
            </a:pP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A vehicle to support newly appointed academics to develop their academic skills and progress their careers</a:t>
            </a:r>
            <a:b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200" kern="100">
              <a:solidFill>
                <a:schemeClr val="tx2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55600" marR="5715" indent="-342900">
              <a:lnSpc>
                <a:spcPct val="120000"/>
              </a:lnSpc>
              <a:spcBef>
                <a:spcPts val="340"/>
              </a:spcBef>
              <a:tabLst>
                <a:tab pos="299720" algn="l"/>
              </a:tabLst>
            </a:pP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Aims to </a:t>
            </a:r>
            <a:r>
              <a:rPr lang="en-US" sz="2200" kern="100" err="1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recognise</a:t>
            </a: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those ambitions by supporting staff to reach Grade 9 within 5-8 years </a:t>
            </a:r>
          </a:p>
          <a:p>
            <a:pPr marL="355600" marR="5715" indent="-342900">
              <a:lnSpc>
                <a:spcPct val="120000"/>
              </a:lnSpc>
              <a:spcBef>
                <a:spcPts val="340"/>
              </a:spcBef>
              <a:tabLst>
                <a:tab pos="299720" algn="l"/>
              </a:tabLst>
            </a:pPr>
            <a:endParaRPr lang="en-US" sz="2200" kern="100">
              <a:solidFill>
                <a:schemeClr val="tx2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55600" marR="5715" indent="-342900">
              <a:lnSpc>
                <a:spcPct val="120000"/>
              </a:lnSpc>
              <a:spcBef>
                <a:spcPts val="340"/>
              </a:spcBef>
              <a:tabLst>
                <a:tab pos="299720" algn="l"/>
              </a:tabLst>
            </a:pP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Annual objective setting along with substantial developmental opportunities provide the back-bone to the </a:t>
            </a:r>
            <a:r>
              <a:rPr lang="en-US" sz="2200" kern="100" err="1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programme</a:t>
            </a:r>
            <a:b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200" kern="100">
              <a:solidFill>
                <a:schemeClr val="tx2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55600" marR="5715" indent="-342900">
              <a:lnSpc>
                <a:spcPct val="120000"/>
              </a:lnSpc>
              <a:spcBef>
                <a:spcPts val="340"/>
              </a:spcBef>
              <a:tabLst>
                <a:tab pos="299720" algn="l"/>
              </a:tabLst>
            </a:pP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ECDP objectives match on to diverse promotion criteria, regarded as exemplary in the sector</a:t>
            </a:r>
            <a:b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200" kern="100">
              <a:solidFill>
                <a:schemeClr val="tx2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20000"/>
              </a:lnSpc>
              <a:spcBef>
                <a:spcPts val="335"/>
              </a:spcBef>
              <a:tabLst>
                <a:tab pos="299085" algn="l"/>
                <a:tab pos="299720" algn="l"/>
              </a:tabLst>
            </a:pP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Current mandatory elements: </a:t>
            </a:r>
            <a:r>
              <a:rPr lang="en-US" sz="2200" kern="100" err="1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PgCAP</a:t>
            </a: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Research Integrity, PGR supervisory training</a:t>
            </a:r>
            <a:b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200" kern="100">
              <a:solidFill>
                <a:schemeClr val="tx2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20000"/>
              </a:lnSpc>
              <a:spcBef>
                <a:spcPts val="340"/>
              </a:spcBef>
              <a:tabLst>
                <a:tab pos="299085" algn="l"/>
                <a:tab pos="299720" algn="l"/>
                <a:tab pos="1359535" algn="l"/>
                <a:tab pos="1945005" algn="l"/>
                <a:tab pos="2937510" algn="l"/>
                <a:tab pos="3632200" algn="l"/>
                <a:tab pos="4258945" algn="l"/>
                <a:tab pos="5060950" algn="l"/>
              </a:tabLst>
            </a:pPr>
            <a:r>
              <a:rPr lang="en-US" sz="2200" kern="100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Mentors appointed to provide support and advice to participants throughout the duration of the </a:t>
            </a:r>
            <a:r>
              <a:rPr lang="en-US" sz="2200" kern="100" err="1">
                <a:solidFill>
                  <a:schemeClr val="tx2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programme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4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38B56E-56F9-64E0-BAA3-B20D9390EADF}"/>
              </a:ext>
            </a:extLst>
          </p:cNvPr>
          <p:cNvCxnSpPr>
            <a:cxnSpLocks/>
          </p:cNvCxnSpPr>
          <p:nvPr/>
        </p:nvCxnSpPr>
        <p:spPr>
          <a:xfrm>
            <a:off x="877689" y="4969042"/>
            <a:ext cx="0" cy="6936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2F0AF4-E4A7-39F8-A8DB-61F2100D4BAE}"/>
              </a:ext>
            </a:extLst>
          </p:cNvPr>
          <p:cNvCxnSpPr>
            <a:cxnSpLocks/>
            <a:stCxn id="42" idx="0"/>
          </p:cNvCxnSpPr>
          <p:nvPr/>
        </p:nvCxnSpPr>
        <p:spPr>
          <a:xfrm>
            <a:off x="4483156" y="3766591"/>
            <a:ext cx="0" cy="18377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A26134-08DE-6B43-7A5E-CEB52BB98D09}"/>
              </a:ext>
            </a:extLst>
          </p:cNvPr>
          <p:cNvCxnSpPr>
            <a:cxnSpLocks/>
          </p:cNvCxnSpPr>
          <p:nvPr/>
        </p:nvCxnSpPr>
        <p:spPr>
          <a:xfrm>
            <a:off x="10888227" y="2820408"/>
            <a:ext cx="0" cy="2842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B9A1C1-AF40-4731-1B90-3DD54B89F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248723"/>
              </p:ext>
            </p:extLst>
          </p:nvPr>
        </p:nvGraphicFramePr>
        <p:xfrm>
          <a:off x="877690" y="2020373"/>
          <a:ext cx="9967980" cy="55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78DFFA4E-7676-52AF-725C-277F186F9518}"/>
              </a:ext>
            </a:extLst>
          </p:cNvPr>
          <p:cNvSpPr/>
          <p:nvPr/>
        </p:nvSpPr>
        <p:spPr>
          <a:xfrm>
            <a:off x="1356260" y="4447900"/>
            <a:ext cx="2864232" cy="419296"/>
          </a:xfrm>
          <a:custGeom>
            <a:avLst/>
            <a:gdLst>
              <a:gd name="connsiteX0" fmla="*/ 0 w 1347013"/>
              <a:gd name="connsiteY0" fmla="*/ 0 h 310535"/>
              <a:gd name="connsiteX1" fmla="*/ 1191746 w 1347013"/>
              <a:gd name="connsiteY1" fmla="*/ 0 h 310535"/>
              <a:gd name="connsiteX2" fmla="*/ 1347013 w 1347013"/>
              <a:gd name="connsiteY2" fmla="*/ 155268 h 310535"/>
              <a:gd name="connsiteX3" fmla="*/ 1191746 w 1347013"/>
              <a:gd name="connsiteY3" fmla="*/ 310535 h 310535"/>
              <a:gd name="connsiteX4" fmla="*/ 0 w 1347013"/>
              <a:gd name="connsiteY4" fmla="*/ 310535 h 310535"/>
              <a:gd name="connsiteX5" fmla="*/ 155268 w 1347013"/>
              <a:gd name="connsiteY5" fmla="*/ 155268 h 310535"/>
              <a:gd name="connsiteX6" fmla="*/ 0 w 1347013"/>
              <a:gd name="connsiteY6" fmla="*/ 0 h 31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013" h="310535">
                <a:moveTo>
                  <a:pt x="0" y="0"/>
                </a:moveTo>
                <a:lnTo>
                  <a:pt x="1191746" y="0"/>
                </a:lnTo>
                <a:lnTo>
                  <a:pt x="1347013" y="155268"/>
                </a:lnTo>
                <a:lnTo>
                  <a:pt x="1191746" y="310535"/>
                </a:lnTo>
                <a:lnTo>
                  <a:pt x="0" y="310535"/>
                </a:lnTo>
                <a:lnTo>
                  <a:pt x="155268" y="1552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277" tIns="22670" rIns="177937" bIns="226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kern="1200">
                <a:latin typeface="Calibri" panose="020F0502020204030204" pitchFamily="34" charset="0"/>
                <a:cs typeface="Calibri" panose="020F0502020204030204" pitchFamily="34" charset="0"/>
              </a:rPr>
              <a:t>3 years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26B49A4-7FE7-44EC-CC8E-765CC24A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F443C-6D21-4F22-BC8A-0271E93DAE94}" type="slidenum">
              <a:rPr lang="en-GB" smtClean="0"/>
              <a:t>5</a:t>
            </a:fld>
            <a:endParaRPr lang="en-GB"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22516D1B-FF53-B77C-58FF-49AC2E8E26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3300" y="115888"/>
            <a:ext cx="8648700" cy="1325562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Timescales</a:t>
            </a:r>
          </a:p>
        </p:txBody>
      </p:sp>
      <p:sp>
        <p:nvSpPr>
          <p:cNvPr id="39" name="Flowchart: Card 38">
            <a:extLst>
              <a:ext uri="{FF2B5EF4-FFF2-40B4-BE49-F238E27FC236}">
                <a16:creationId xmlns:a16="http://schemas.microsoft.com/office/drawing/2014/main" id="{80963009-C4D5-CA3E-C554-33B66B8BB42F}"/>
              </a:ext>
            </a:extLst>
          </p:cNvPr>
          <p:cNvSpPr/>
          <p:nvPr/>
        </p:nvSpPr>
        <p:spPr>
          <a:xfrm>
            <a:off x="200154" y="4837628"/>
            <a:ext cx="1156106" cy="608592"/>
          </a:xfrm>
          <a:prstGeom prst="flowChartPunchedCa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Grade 7</a:t>
            </a:r>
          </a:p>
        </p:txBody>
      </p:sp>
      <p:sp>
        <p:nvSpPr>
          <p:cNvPr id="42" name="Flowchart: Card 41">
            <a:extLst>
              <a:ext uri="{FF2B5EF4-FFF2-40B4-BE49-F238E27FC236}">
                <a16:creationId xmlns:a16="http://schemas.microsoft.com/office/drawing/2014/main" id="{3B327E09-2AC2-BCCF-7057-FF4462E37F6D}"/>
              </a:ext>
            </a:extLst>
          </p:cNvPr>
          <p:cNvSpPr/>
          <p:nvPr/>
        </p:nvSpPr>
        <p:spPr>
          <a:xfrm>
            <a:off x="3905103" y="3766591"/>
            <a:ext cx="1156106" cy="608592"/>
          </a:xfrm>
          <a:prstGeom prst="flowChartPunchedCa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Grade 8</a:t>
            </a:r>
          </a:p>
        </p:txBody>
      </p:sp>
      <p:sp>
        <p:nvSpPr>
          <p:cNvPr id="43" name="Flowchart: Card 42">
            <a:extLst>
              <a:ext uri="{FF2B5EF4-FFF2-40B4-BE49-F238E27FC236}">
                <a16:creationId xmlns:a16="http://schemas.microsoft.com/office/drawing/2014/main" id="{E432EBB8-6884-9947-61B1-112F6DCA3B84}"/>
              </a:ext>
            </a:extLst>
          </p:cNvPr>
          <p:cNvSpPr/>
          <p:nvPr/>
        </p:nvSpPr>
        <p:spPr>
          <a:xfrm>
            <a:off x="10310174" y="2625885"/>
            <a:ext cx="1156106" cy="608592"/>
          </a:xfrm>
          <a:prstGeom prst="flowChartPunchedCa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Grade 9</a:t>
            </a:r>
          </a:p>
        </p:txBody>
      </p:sp>
      <p:sp>
        <p:nvSpPr>
          <p:cNvPr id="46" name="Freeform: Shape 5">
            <a:extLst>
              <a:ext uri="{FF2B5EF4-FFF2-40B4-BE49-F238E27FC236}">
                <a16:creationId xmlns:a16="http://schemas.microsoft.com/office/drawing/2014/main" id="{00549176-9483-7C95-5A4E-51B74393742E}"/>
              </a:ext>
            </a:extLst>
          </p:cNvPr>
          <p:cNvSpPr/>
          <p:nvPr/>
        </p:nvSpPr>
        <p:spPr>
          <a:xfrm>
            <a:off x="5061208" y="3286466"/>
            <a:ext cx="5538610" cy="419296"/>
          </a:xfrm>
          <a:custGeom>
            <a:avLst/>
            <a:gdLst>
              <a:gd name="connsiteX0" fmla="*/ 0 w 1347013"/>
              <a:gd name="connsiteY0" fmla="*/ 0 h 310535"/>
              <a:gd name="connsiteX1" fmla="*/ 1191746 w 1347013"/>
              <a:gd name="connsiteY1" fmla="*/ 0 h 310535"/>
              <a:gd name="connsiteX2" fmla="*/ 1347013 w 1347013"/>
              <a:gd name="connsiteY2" fmla="*/ 155268 h 310535"/>
              <a:gd name="connsiteX3" fmla="*/ 1191746 w 1347013"/>
              <a:gd name="connsiteY3" fmla="*/ 310535 h 310535"/>
              <a:gd name="connsiteX4" fmla="*/ 0 w 1347013"/>
              <a:gd name="connsiteY4" fmla="*/ 310535 h 310535"/>
              <a:gd name="connsiteX5" fmla="*/ 155268 w 1347013"/>
              <a:gd name="connsiteY5" fmla="*/ 155268 h 310535"/>
              <a:gd name="connsiteX6" fmla="*/ 0 w 1347013"/>
              <a:gd name="connsiteY6" fmla="*/ 0 h 31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013" h="310535">
                <a:moveTo>
                  <a:pt x="0" y="0"/>
                </a:moveTo>
                <a:lnTo>
                  <a:pt x="1191746" y="0"/>
                </a:lnTo>
                <a:lnTo>
                  <a:pt x="1347013" y="155268"/>
                </a:lnTo>
                <a:lnTo>
                  <a:pt x="1191746" y="310535"/>
                </a:lnTo>
                <a:lnTo>
                  <a:pt x="0" y="310535"/>
                </a:lnTo>
                <a:lnTo>
                  <a:pt x="155268" y="1552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277" tIns="22670" rIns="177937" bIns="226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2000" b="1" kern="1200">
                <a:latin typeface="Calibri" panose="020F0502020204030204" pitchFamily="34" charset="0"/>
                <a:cs typeface="Calibri" panose="020F0502020204030204" pitchFamily="34" charset="0"/>
              </a:rPr>
              <a:t> years</a:t>
            </a:r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1C982C51-2AAE-3747-F2C2-F344383E4CBD}"/>
              </a:ext>
            </a:extLst>
          </p:cNvPr>
          <p:cNvSpPr/>
          <p:nvPr/>
        </p:nvSpPr>
        <p:spPr>
          <a:xfrm>
            <a:off x="877689" y="5604368"/>
            <a:ext cx="9967981" cy="365125"/>
          </a:xfrm>
          <a:prstGeom prst="chevron">
            <a:avLst/>
          </a:prstGeom>
          <a:solidFill>
            <a:srgbClr val="005C8A">
              <a:alpha val="63137"/>
            </a:srgb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Objective setting and substantial development opportunities</a:t>
            </a: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EFB372B2-67F6-CEF8-EEE2-6A9A8FA3EFE7}"/>
              </a:ext>
            </a:extLst>
          </p:cNvPr>
          <p:cNvSpPr/>
          <p:nvPr/>
        </p:nvSpPr>
        <p:spPr>
          <a:xfrm>
            <a:off x="920246" y="5945078"/>
            <a:ext cx="9967981" cy="365125"/>
          </a:xfrm>
          <a:prstGeom prst="chevron">
            <a:avLst/>
          </a:prstGeom>
          <a:solidFill>
            <a:schemeClr val="accent1">
              <a:alpha val="63137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solidFill>
                  <a:schemeClr val="bg1"/>
                </a:solidFill>
              </a:rPr>
              <a:t>UofG</a:t>
            </a:r>
            <a:r>
              <a:rPr lang="en-GB" b="1">
                <a:solidFill>
                  <a:schemeClr val="bg1"/>
                </a:solidFill>
              </a:rPr>
              <a:t> Academic Appointment &amp; Promotional Policy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37D75-5E5D-168E-C542-408FE57D1CAD}"/>
              </a:ext>
            </a:extLst>
          </p:cNvPr>
          <p:cNvSpPr txBox="1"/>
          <p:nvPr/>
        </p:nvSpPr>
        <p:spPr>
          <a:xfrm>
            <a:off x="3429577" y="6381418"/>
            <a:ext cx="57830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cs typeface="Arial"/>
              </a:rPr>
              <a:t>N.B the clock does not re-set if promotion to G8 is 'late'</a:t>
            </a:r>
          </a:p>
          <a:p>
            <a:r>
              <a:rPr lang="en-US" sz="1400" b="1">
                <a:solidFill>
                  <a:schemeClr val="tx2"/>
                </a:solidFill>
                <a:cs typeface="Arial"/>
              </a:rPr>
              <a:t>Absences/Extensions/Covid</a:t>
            </a:r>
            <a:endParaRPr lang="en-US" sz="2000" b="1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72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726CA60-00E1-7E46-4775-2B4990C3E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18899"/>
              </p:ext>
            </p:extLst>
          </p:nvPr>
        </p:nvGraphicFramePr>
        <p:xfrm>
          <a:off x="838200" y="157044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929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F150-A8EF-EF79-6EF7-607B0934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The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D2E57D-7A96-126B-4544-66EB7EC6D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199114"/>
              </p:ext>
            </p:extLst>
          </p:nvPr>
        </p:nvGraphicFramePr>
        <p:xfrm>
          <a:off x="1286435" y="1441652"/>
          <a:ext cx="5903259" cy="490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4B316F19-058C-017C-CACA-BAE45F876275}"/>
              </a:ext>
            </a:extLst>
          </p:cNvPr>
          <p:cNvSpPr txBox="1"/>
          <p:nvPr/>
        </p:nvSpPr>
        <p:spPr>
          <a:xfrm>
            <a:off x="2453213" y="2256980"/>
            <a:ext cx="2986482" cy="401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700">
                <a:solidFill>
                  <a:schemeClr val="tx2"/>
                </a:solidFill>
              </a:rPr>
              <a:t>Outputs</a:t>
            </a: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Award generation</a:t>
            </a: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Supervision</a:t>
            </a: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Impact</a:t>
            </a: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Learning &amp; Teaching Practice</a:t>
            </a: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Leadership, Management &amp; Engagement</a:t>
            </a: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Esteem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CECF0-2CF5-9E0C-7A0C-660815D5F2F2}"/>
              </a:ext>
            </a:extLst>
          </p:cNvPr>
          <p:cNvSpPr txBox="1"/>
          <p:nvPr/>
        </p:nvSpPr>
        <p:spPr>
          <a:xfrm>
            <a:off x="6624119" y="2256980"/>
            <a:ext cx="3257300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700">
                <a:solidFill>
                  <a:schemeClr val="tx2"/>
                </a:solidFill>
                <a:cs typeface="Arial"/>
              </a:rPr>
              <a:t>Learning &amp; Teaching Practice</a:t>
            </a:r>
          </a:p>
          <a:p>
            <a:endParaRPr lang="en-GB" sz="1700">
              <a:solidFill>
                <a:schemeClr val="tx2"/>
              </a:solidFill>
              <a:cs typeface="Arial"/>
            </a:endParaRPr>
          </a:p>
          <a:p>
            <a:r>
              <a:rPr lang="en-GB" sz="1700">
                <a:solidFill>
                  <a:schemeClr val="tx2"/>
                </a:solidFill>
                <a:cs typeface="Arial"/>
              </a:rPr>
              <a:t>Scholarship, Knowledge Exchange &amp; Impact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Arial"/>
              </a:rPr>
              <a:t>Scholarly 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Arial"/>
              </a:rPr>
              <a:t>Research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>
                <a:solidFill>
                  <a:schemeClr val="tx2"/>
                </a:solidFill>
                <a:cs typeface="Arial"/>
              </a:rPr>
              <a:t>Supervision</a:t>
            </a: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Leadership, Management &amp; Engagement</a:t>
            </a:r>
            <a:endParaRPr lang="en-GB" sz="1700">
              <a:solidFill>
                <a:schemeClr val="tx2"/>
              </a:solidFill>
              <a:cs typeface="Arial"/>
            </a:endParaRPr>
          </a:p>
          <a:p>
            <a:endParaRPr lang="en-GB" sz="1700">
              <a:solidFill>
                <a:schemeClr val="tx2"/>
              </a:solidFill>
            </a:endParaRPr>
          </a:p>
          <a:p>
            <a:r>
              <a:rPr lang="en-GB" sz="1700">
                <a:solidFill>
                  <a:schemeClr val="tx2"/>
                </a:solidFill>
              </a:rPr>
              <a:t>Esteem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C20D5-0F5A-0D70-4206-BD1D1CF45C30}"/>
              </a:ext>
            </a:extLst>
          </p:cNvPr>
          <p:cNvSpPr/>
          <p:nvPr/>
        </p:nvSpPr>
        <p:spPr>
          <a:xfrm>
            <a:off x="2431491" y="1366684"/>
            <a:ext cx="1884870" cy="599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R&amp;T / 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8BB05-B35B-15E8-F176-F7ABD6F0ECD1}"/>
              </a:ext>
            </a:extLst>
          </p:cNvPr>
          <p:cNvSpPr/>
          <p:nvPr/>
        </p:nvSpPr>
        <p:spPr>
          <a:xfrm>
            <a:off x="6515277" y="1366684"/>
            <a:ext cx="1884870" cy="5997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LTS</a:t>
            </a:r>
          </a:p>
        </p:txBody>
      </p:sp>
    </p:spTree>
    <p:extLst>
      <p:ext uri="{BB962C8B-B14F-4D97-AF65-F5344CB8AC3E}">
        <p14:creationId xmlns:p14="http://schemas.microsoft.com/office/powerpoint/2010/main" val="387008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F150-A8EF-EF79-6EF7-607B0934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The Development Programme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D2E57D-7A96-126B-4544-66EB7EC6D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67858"/>
              </p:ext>
            </p:extLst>
          </p:nvPr>
        </p:nvGraphicFramePr>
        <p:xfrm>
          <a:off x="3144370" y="1596395"/>
          <a:ext cx="5903259" cy="490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FD6405-955A-64BF-EDFC-0E66849DE3F9}"/>
              </a:ext>
            </a:extLst>
          </p:cNvPr>
          <p:cNvSpPr txBox="1"/>
          <p:nvPr/>
        </p:nvSpPr>
        <p:spPr>
          <a:xfrm>
            <a:off x="5438748" y="2551706"/>
            <a:ext cx="207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err="1">
                <a:solidFill>
                  <a:schemeClr val="bg1"/>
                </a:solidFill>
              </a:rPr>
              <a:t>PgCAP</a:t>
            </a:r>
            <a:endParaRPr lang="en-GB" sz="1200">
              <a:solidFill>
                <a:schemeClr val="bg1"/>
              </a:solidFill>
            </a:endParaRPr>
          </a:p>
          <a:p>
            <a:r>
              <a:rPr lang="en-GB" sz="1200">
                <a:solidFill>
                  <a:schemeClr val="bg1"/>
                </a:solidFill>
              </a:rPr>
              <a:t>Research Integrity</a:t>
            </a:r>
          </a:p>
          <a:p>
            <a:r>
              <a:rPr lang="en-GB" sz="1200">
                <a:solidFill>
                  <a:schemeClr val="bg1"/>
                </a:solidFill>
              </a:rPr>
              <a:t>PGR Supervision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99F8D-90B7-6511-C688-499D0731A618}"/>
              </a:ext>
            </a:extLst>
          </p:cNvPr>
          <p:cNvSpPr txBox="1"/>
          <p:nvPr/>
        </p:nvSpPr>
        <p:spPr>
          <a:xfrm>
            <a:off x="5060575" y="3573310"/>
            <a:ext cx="2070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Mentoring</a:t>
            </a:r>
          </a:p>
          <a:p>
            <a:r>
              <a:rPr lang="en-GB" sz="1200">
                <a:solidFill>
                  <a:schemeClr val="bg1"/>
                </a:solidFill>
              </a:rPr>
              <a:t>Management</a:t>
            </a:r>
          </a:p>
          <a:p>
            <a:r>
              <a:rPr lang="en-GB" sz="1200">
                <a:solidFill>
                  <a:schemeClr val="bg1"/>
                </a:solidFill>
              </a:rPr>
              <a:t>Objective setting &amp; PDR</a:t>
            </a:r>
          </a:p>
          <a:p>
            <a:r>
              <a:rPr lang="en-GB" sz="1200">
                <a:solidFill>
                  <a:schemeClr val="bg1"/>
                </a:solidFill>
              </a:rPr>
              <a:t>Personal Development Plan</a:t>
            </a:r>
          </a:p>
          <a:p>
            <a:r>
              <a:rPr lang="en-GB" sz="1200">
                <a:solidFill>
                  <a:schemeClr val="bg1"/>
                </a:solidFill>
              </a:rPr>
              <a:t>Networking</a:t>
            </a:r>
          </a:p>
          <a:p>
            <a:r>
              <a:rPr lang="en-GB" sz="1200">
                <a:solidFill>
                  <a:schemeClr val="bg1"/>
                </a:solidFill>
              </a:rPr>
              <a:t>Communities of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E3B49-8FE7-3789-69A4-8242F62CDB51}"/>
              </a:ext>
            </a:extLst>
          </p:cNvPr>
          <p:cNvSpPr txBox="1"/>
          <p:nvPr/>
        </p:nvSpPr>
        <p:spPr>
          <a:xfrm>
            <a:off x="5006078" y="5261605"/>
            <a:ext cx="2503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Management Skills Development</a:t>
            </a:r>
          </a:p>
          <a:p>
            <a:r>
              <a:rPr lang="en-GB" sz="1200" dirty="0">
                <a:solidFill>
                  <a:schemeClr val="bg1"/>
                </a:solidFill>
              </a:rPr>
              <a:t>Grant writing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Public Engagement</a:t>
            </a:r>
          </a:p>
          <a:p>
            <a:r>
              <a:rPr lang="en-GB" sz="1200" dirty="0">
                <a:solidFill>
                  <a:schemeClr val="bg1"/>
                </a:solidFill>
              </a:rPr>
              <a:t>(a range of other development offerings)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BBC636-5946-9ECD-10B5-99B603303274}"/>
              </a:ext>
            </a:extLst>
          </p:cNvPr>
          <p:cNvSpPr txBox="1"/>
          <p:nvPr/>
        </p:nvSpPr>
        <p:spPr>
          <a:xfrm>
            <a:off x="3449490" y="2338636"/>
            <a:ext cx="155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</a:rPr>
              <a:t>Mandatory 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E3F08-21D7-060B-2426-1A206F939009}"/>
              </a:ext>
            </a:extLst>
          </p:cNvPr>
          <p:cNvSpPr txBox="1"/>
          <p:nvPr/>
        </p:nvSpPr>
        <p:spPr>
          <a:xfrm>
            <a:off x="2780149" y="3757898"/>
            <a:ext cx="177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</a:rPr>
              <a:t>Support</a:t>
            </a:r>
          </a:p>
          <a:p>
            <a:r>
              <a:rPr lang="en-GB" sz="1600" b="1">
                <a:solidFill>
                  <a:schemeClr val="accent2"/>
                </a:solidFill>
              </a:rPr>
              <a:t>Mechanisms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11727-011E-1485-FA7A-B866630CDF3D}"/>
              </a:ext>
            </a:extLst>
          </p:cNvPr>
          <p:cNvSpPr txBox="1"/>
          <p:nvPr/>
        </p:nvSpPr>
        <p:spPr>
          <a:xfrm>
            <a:off x="1419429" y="5235228"/>
            <a:ext cx="177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</a:rPr>
              <a:t>Recommended</a:t>
            </a:r>
          </a:p>
          <a:p>
            <a:r>
              <a:rPr lang="en-GB" sz="1600" b="1">
                <a:solidFill>
                  <a:schemeClr val="accent2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06221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CB9BC-26E8-FC3D-4426-13BD390E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761" y="1825625"/>
            <a:ext cx="63095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chemeClr val="tx2"/>
                </a:solidFill>
              </a:rPr>
              <a:t>Discuss at tables: </a:t>
            </a:r>
          </a:p>
          <a:p>
            <a:endParaRPr lang="en-GB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Would you approach a PDR for an ECDP participant any differently to that of a non-ECDP colleague?</a:t>
            </a:r>
            <a:br>
              <a:rPr lang="en-GB" sz="2400"/>
            </a:br>
            <a:br>
              <a:rPr lang="en-GB" sz="2400"/>
            </a:br>
            <a:r>
              <a:rPr lang="en-GB" sz="2400">
                <a:solidFill>
                  <a:schemeClr val="tx2"/>
                </a:solidFill>
                <a:latin typeface="Arial"/>
                <a:cs typeface="Arial"/>
              </a:rPr>
              <a:t>If so, what might some of the differences be?</a:t>
            </a:r>
          </a:p>
        </p:txBody>
      </p:sp>
      <p:pic>
        <p:nvPicPr>
          <p:cNvPr id="4" name="Graphic 3" descr="Group brainstorm with solid fill">
            <a:extLst>
              <a:ext uri="{FF2B5EF4-FFF2-40B4-BE49-F238E27FC236}">
                <a16:creationId xmlns:a16="http://schemas.microsoft.com/office/drawing/2014/main" id="{C7CE172E-5126-96DE-1ADB-28419860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62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UofG">
      <a:dk1>
        <a:sysClr val="windowText" lastClr="000000"/>
      </a:dk1>
      <a:lt1>
        <a:sysClr val="window" lastClr="FFFFFF"/>
      </a:lt1>
      <a:dk2>
        <a:srgbClr val="003865"/>
      </a:dk2>
      <a:lt2>
        <a:srgbClr val="E7E6E6"/>
      </a:lt2>
      <a:accent1>
        <a:srgbClr val="7D2239"/>
      </a:accent1>
      <a:accent2>
        <a:srgbClr val="005C8A"/>
      </a:accent2>
      <a:accent3>
        <a:srgbClr val="5B4D94"/>
      </a:accent3>
      <a:accent4>
        <a:srgbClr val="006630"/>
      </a:accent4>
      <a:accent5>
        <a:srgbClr val="B30C00"/>
      </a:accent5>
      <a:accent6>
        <a:srgbClr val="951272"/>
      </a:accent6>
      <a:hlink>
        <a:srgbClr val="005398"/>
      </a:hlink>
      <a:folHlink>
        <a:srgbClr val="9A3A06"/>
      </a:folHlink>
    </a:clrScheme>
    <a:fontScheme name="Uof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BCDBD6-ED51-470B-839F-D446ACAF5AEA}" vid="{15795171-19F6-4C4C-A8F3-E0B1F70D0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C590302482A478DC2C19BDE1FF1BD" ma:contentTypeVersion="15" ma:contentTypeDescription="Create a new document." ma:contentTypeScope="" ma:versionID="07e0b3ad90675c29aefccc20b05f1ec1">
  <xsd:schema xmlns:xsd="http://www.w3.org/2001/XMLSchema" xmlns:xs="http://www.w3.org/2001/XMLSchema" xmlns:p="http://schemas.microsoft.com/office/2006/metadata/properties" xmlns:ns2="3245c20d-159e-401e-87da-b0d4de07bd7f" xmlns:ns3="83ff45ac-31f7-4da2-809a-ec6f560dcf9e" targetNamespace="http://schemas.microsoft.com/office/2006/metadata/properties" ma:root="true" ma:fieldsID="12ba949b7ed124b32495b0debc4c5ba9" ns2:_="" ns3:_="">
    <xsd:import namespace="3245c20d-159e-401e-87da-b0d4de07bd7f"/>
    <xsd:import namespace="83ff45ac-31f7-4da2-809a-ec6f560d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PODSharepoint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5c20d-159e-401e-87da-b0d4de07b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DSharepoint" ma:index="20" nillable="true" ma:displayName="Tags" ma:format="Dropdown" ma:internalName="PODSharepoi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&amp;OD SharePoint Site"/>
                        <xsd:enumeration value="Dean"/>
                        <xsd:enumeration value="HoS"/>
                        <xsd:enumeration value="Assistant VP"/>
                        <xsd:enumeration value="CoAH"/>
                        <xsd:enumeration value="CoSE"/>
                        <xsd:enumeration value="CoSS"/>
                        <xsd:enumeration value="MVL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f45ac-31f7-4da2-809a-ec6f560dcf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34a7fb8-cac6-47d5-b573-29f02eac1472}" ma:internalName="TaxCatchAll" ma:showField="CatchAllData" ma:web="83ff45ac-31f7-4da2-809a-ec6f560d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DSharepoint xmlns="3245c20d-159e-401e-87da-b0d4de07bd7f" xsi:nil="true"/>
    <TaxCatchAll xmlns="83ff45ac-31f7-4da2-809a-ec6f560dcf9e" xsi:nil="true"/>
    <lcf76f155ced4ddcb4097134ff3c332f xmlns="3245c20d-159e-401e-87da-b0d4de07bd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35AA4D-EA11-4DDE-B657-67D1CCE94895}"/>
</file>

<file path=customXml/itemProps2.xml><?xml version="1.0" encoding="utf-8"?>
<ds:datastoreItem xmlns:ds="http://schemas.openxmlformats.org/officeDocument/2006/customXml" ds:itemID="{B5D3E9B6-A22B-4CAE-9BFD-4314D1770C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F7F5AE-D83A-4AEB-B5D1-6B55A54F8978}">
  <ds:schemaRefs>
    <ds:schemaRef ds:uri="5966989b-ee5c-40bb-8c9d-6317fc99a637"/>
    <ds:schemaRef ds:uri="bbf3e535-5809-480a-a8a4-3505f9265b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1409</Words>
  <Application>Microsoft Office PowerPoint</Application>
  <PresentationFormat>Widescreen</PresentationFormat>
  <Paragraphs>252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DengXian</vt:lpstr>
      <vt:lpstr>Glacial Indifference</vt:lpstr>
      <vt:lpstr>Aptos</vt:lpstr>
      <vt:lpstr>Arial</vt:lpstr>
      <vt:lpstr>Calibri</vt:lpstr>
      <vt:lpstr>Theme1</vt:lpstr>
      <vt:lpstr>PDR for Early Career Development Programme (ECDP) participants</vt:lpstr>
      <vt:lpstr>PowerPoint Presentation</vt:lpstr>
      <vt:lpstr>Objectives</vt:lpstr>
      <vt:lpstr>ECDP – the ambitions</vt:lpstr>
      <vt:lpstr>Timescales</vt:lpstr>
      <vt:lpstr>PowerPoint Presentation</vt:lpstr>
      <vt:lpstr>The Criteria</vt:lpstr>
      <vt:lpstr>The Development Programme</vt:lpstr>
      <vt:lpstr>PowerPoint Presentation</vt:lpstr>
      <vt:lpstr>Alignment of UofG Processes</vt:lpstr>
      <vt:lpstr>Identifying if a reviewee is enrolled on ECDP</vt:lpstr>
      <vt:lpstr>PDR - points to note when reviewing an ECDP participant</vt:lpstr>
      <vt:lpstr>Quality Assurance Process</vt:lpstr>
      <vt:lpstr>Ratings for ECDP participants</vt:lpstr>
      <vt:lpstr>Setting objectives</vt:lpstr>
      <vt:lpstr>Setting objectives</vt:lpstr>
      <vt:lpstr>Setting objectives</vt:lpstr>
      <vt:lpstr>Setting objectives</vt:lpstr>
      <vt:lpstr>Setting objectives</vt:lpstr>
      <vt:lpstr>Setting objectives</vt:lpstr>
      <vt:lpstr>PDR – Good Practice</vt:lpstr>
      <vt:lpstr>and finally…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Mhairi Boyd</dc:creator>
  <cp:lastModifiedBy>Ali Silverstein</cp:lastModifiedBy>
  <cp:revision>2</cp:revision>
  <cp:lastPrinted>2024-05-29T12:59:11Z</cp:lastPrinted>
  <dcterms:created xsi:type="dcterms:W3CDTF">2024-05-16T15:46:10Z</dcterms:created>
  <dcterms:modified xsi:type="dcterms:W3CDTF">2024-08-05T08:01:01Z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0x01010026DC590302482A478DC2C19BDE1FF1BD</vt:lpwstr>
  </property>
</Properties>
</file>